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7"/>
  </p:notesMasterIdLst>
  <p:sldIdLst>
    <p:sldId id="256" r:id="rId2"/>
    <p:sldId id="257" r:id="rId3"/>
    <p:sldId id="258" r:id="rId4"/>
    <p:sldId id="351"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9" r:id="rId75"/>
    <p:sldId id="330" r:id="rId76"/>
    <p:sldId id="331" r:id="rId77"/>
    <p:sldId id="332" r:id="rId78"/>
    <p:sldId id="333" r:id="rId79"/>
    <p:sldId id="350"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Lst>
  <p:sldSz cx="18288000" cy="10287000"/>
  <p:notesSz cx="6858000" cy="9144000"/>
  <p:embeddedFontLst>
    <p:embeddedFont>
      <p:font typeface="Playwrite US Trad" charset="0"/>
      <p:regular r:id="rId98"/>
    </p:embeddedFont>
    <p:embeddedFont>
      <p:font typeface="Consolas" pitchFamily="49" charset="0"/>
      <p:regular r:id="rId99"/>
      <p:bold r:id="rId100"/>
      <p:italic r:id="rId101"/>
      <p:boldItalic r:id="rId102"/>
    </p:embeddedFont>
    <p:embeddedFont>
      <p:font typeface="Bahnschrift Condensed" pitchFamily="34" charset="0"/>
      <p:regular r:id="rId103"/>
      <p:bold r:id="rId104"/>
    </p:embeddedFont>
    <p:embeddedFont>
      <p:font typeface="Ailerons" pitchFamily="50" charset="0"/>
      <p:regular r:id="rId105"/>
    </p:embeddedFont>
    <p:embeddedFont>
      <p:font typeface="Eras Medium ITC" pitchFamily="34" charset="0"/>
      <p:regular r:id="rId106"/>
    </p:embeddedFont>
    <p:embeddedFont>
      <p:font typeface="Goudy Old Style" pitchFamily="18" charset="0"/>
      <p:regular r:id="rId107"/>
      <p:bold r:id="rId108"/>
      <p:italic r:id="rId109"/>
    </p:embeddedFont>
    <p:embeddedFont>
      <p:font typeface="Matura MT Script Capitals" pitchFamily="66" charset="0"/>
      <p:regular r:id="rId110"/>
    </p:embeddedFont>
    <p:embeddedFont>
      <p:font typeface="Agency FB" pitchFamily="34" charset="0"/>
      <p:regular r:id="rId111"/>
      <p:bold r:id="rId112"/>
    </p:embeddedFont>
    <p:embeddedFont>
      <p:font typeface="Felix Titling" pitchFamily="82" charset="0"/>
      <p:regular r:id="rId113"/>
    </p:embeddedFont>
    <p:embeddedFont>
      <p:font typeface="Lucida Console" pitchFamily="49" charset="0"/>
      <p:regular r:id="rId114"/>
    </p:embeddedFont>
    <p:embeddedFont>
      <p:font typeface="Copperplate Gothic Light" pitchFamily="34" charset="0"/>
      <p:regular r:id="rId115"/>
    </p:embeddedFont>
    <p:embeddedFont>
      <p:font typeface="Playfair Display Bold" charset="0"/>
      <p:regular r:id="rId116"/>
    </p:embeddedFont>
    <p:embeddedFont>
      <p:font typeface="Sitka Heading" pitchFamily="2" charset="0"/>
      <p:regular r:id="rId117"/>
      <p:bold r:id="rId118"/>
      <p:italic r:id="rId119"/>
      <p:boldItalic r:id="rId120"/>
    </p:embeddedFont>
    <p:embeddedFont>
      <p:font typeface="Verdana" pitchFamily="34" charset="0"/>
      <p:regular r:id="rId121"/>
      <p:bold r:id="rId122"/>
      <p:italic r:id="rId123"/>
      <p:boldItalic r:id="rId124"/>
    </p:embeddedFont>
    <p:embeddedFont>
      <p:font typeface="Harrington" pitchFamily="82" charset="0"/>
      <p:regular r:id="rId125"/>
    </p:embeddedFont>
    <p:embeddedFont>
      <p:font typeface="Tw Cen MT" pitchFamily="34" charset="0"/>
      <p:regular r:id="rId126"/>
      <p:bold r:id="rId127"/>
      <p:italic r:id="rId128"/>
      <p:boldItalic r:id="rId129"/>
    </p:embeddedFont>
    <p:embeddedFont>
      <p:font typeface="Britannic Bold" pitchFamily="34" charset="0"/>
      <p:regular r:id="rId130"/>
    </p:embeddedFont>
    <p:embeddedFont>
      <p:font typeface="Cascadia Mono Light" pitchFamily="49" charset="0"/>
      <p:regular r:id="rId131"/>
      <p:italic r:id="rId132"/>
    </p:embeddedFont>
    <p:embeddedFont>
      <p:font typeface="Palatino Linotype" pitchFamily="18" charset="0"/>
      <p:regular r:id="rId133"/>
      <p:bold r:id="rId134"/>
      <p:italic r:id="rId135"/>
      <p:boldItalic r:id="rId136"/>
    </p:embeddedFont>
    <p:embeddedFont>
      <p:font typeface="Bookman Old Style" pitchFamily="18" charset="0"/>
      <p:regular r:id="rId137"/>
      <p:bold r:id="rId138"/>
      <p:italic r:id="rId139"/>
      <p:boldItalic r:id="rId140"/>
    </p:embeddedFont>
    <p:embeddedFont>
      <p:font typeface="Calisto MT" pitchFamily="18" charset="0"/>
      <p:regular r:id="rId141"/>
      <p:bold r:id="rId142"/>
      <p:italic r:id="rId143"/>
      <p:boldItalic r:id="rId144"/>
    </p:embeddedFont>
    <p:embeddedFont>
      <p:font typeface="Copperplate Gothic Bold" pitchFamily="34" charset="0"/>
      <p:regular r:id="rId145"/>
    </p:embeddedFont>
    <p:embeddedFont>
      <p:font typeface="Elianto" pitchFamily="2" charset="0"/>
      <p:regular r:id="rId146"/>
    </p:embeddedFont>
    <p:embeddedFont>
      <p:font typeface="Book Antiqua" pitchFamily="18" charset="0"/>
      <p:regular r:id="rId147"/>
      <p:bold r:id="rId148"/>
      <p:italic r:id="rId149"/>
      <p:boldItalic r:id="rId150"/>
    </p:embeddedFont>
    <p:embeddedFont>
      <p:font typeface="Tahoma" pitchFamily="34" charset="0"/>
      <p:regular r:id="rId151"/>
      <p:bold r:id="rId152"/>
    </p:embeddedFont>
    <p:embeddedFont>
      <p:font typeface="Gill Sans MT" pitchFamily="34" charset="0"/>
      <p:regular r:id="rId153"/>
      <p:bold r:id="rId154"/>
      <p:italic r:id="rId155"/>
      <p:boldItalic r:id="rId156"/>
    </p:embeddedFont>
    <p:embeddedFont>
      <p:font typeface="Segoe UI Variable Small Semibol" pitchFamily="2" charset="0"/>
      <p:bold r:id="rId157"/>
    </p:embeddedFont>
    <p:embeddedFont>
      <p:font typeface="Old English Text MT" pitchFamily="66" charset="0"/>
      <p:regular r:id="rId158"/>
    </p:embeddedFont>
    <p:embeddedFont>
      <p:font typeface="Rockwell" pitchFamily="18" charset="0"/>
      <p:regular r:id="rId159"/>
      <p:bold r:id="rId160"/>
      <p:italic r:id="rId161"/>
      <p:boldItalic r:id="rId162"/>
    </p:embeddedFont>
    <p:embeddedFont>
      <p:font typeface="Arial Black" pitchFamily="34" charset="0"/>
      <p:bold r:id="rId163"/>
    </p:embeddedFont>
    <p:embeddedFont>
      <p:font typeface="Canva Sans" charset="0"/>
      <p:regular r:id="rId164"/>
    </p:embeddedFont>
    <p:embeddedFont>
      <p:font typeface="Cambria Math" pitchFamily="18" charset="0"/>
      <p:regular r:id="rId165"/>
    </p:embeddedFont>
    <p:embeddedFont>
      <p:font typeface="Algerian" pitchFamily="82" charset="0"/>
      <p:regular r:id="rId166"/>
    </p:embeddedFont>
    <p:embeddedFont>
      <p:font typeface="Broadway" pitchFamily="82" charset="0"/>
      <p:regular r:id="rId167"/>
    </p:embeddedFont>
    <p:embeddedFont>
      <p:font typeface="Calibri" pitchFamily="34" charset="0"/>
      <p:regular r:id="rId168"/>
      <p:bold r:id="rId169"/>
      <p:italic r:id="rId170"/>
      <p:boldItalic r:id="rId171"/>
    </p:embeddedFont>
    <p:embeddedFont>
      <p:font typeface="MingLiU_HKSCS-ExtB" pitchFamily="18" charset="-120"/>
      <p:regular r:id="rId172"/>
    </p:embeddedFont>
    <p:embeddedFont>
      <p:font typeface="Georgia" pitchFamily="18" charset="0"/>
      <p:regular r:id="rId173"/>
      <p:bold r:id="rId174"/>
      <p:italic r:id="rId175"/>
      <p:boldItalic r:id="rId1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C5C5"/>
    <a:srgbClr val="B9B8A6"/>
    <a:srgbClr val="9491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9" d="100"/>
          <a:sy n="59" d="100"/>
        </p:scale>
        <p:origin x="-418"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0.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5.fntdata"/><Relationship Id="rId133" Type="http://schemas.openxmlformats.org/officeDocument/2006/relationships/font" Target="fonts/font36.fntdata"/><Relationship Id="rId138" Type="http://schemas.openxmlformats.org/officeDocument/2006/relationships/font" Target="fonts/font41.fntdata"/><Relationship Id="rId154" Type="http://schemas.openxmlformats.org/officeDocument/2006/relationships/font" Target="fonts/font57.fntdata"/><Relationship Id="rId159" Type="http://schemas.openxmlformats.org/officeDocument/2006/relationships/font" Target="fonts/font62.fntdata"/><Relationship Id="rId175" Type="http://schemas.openxmlformats.org/officeDocument/2006/relationships/font" Target="fonts/font78.fntdata"/><Relationship Id="rId170" Type="http://schemas.openxmlformats.org/officeDocument/2006/relationships/font" Target="fonts/font73.fntdata"/><Relationship Id="rId16" Type="http://schemas.openxmlformats.org/officeDocument/2006/relationships/slide" Target="slides/slide15.xml"/><Relationship Id="rId107" Type="http://schemas.openxmlformats.org/officeDocument/2006/relationships/font" Target="fonts/font1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123" Type="http://schemas.openxmlformats.org/officeDocument/2006/relationships/font" Target="fonts/font26.fntdata"/><Relationship Id="rId128" Type="http://schemas.openxmlformats.org/officeDocument/2006/relationships/font" Target="fonts/font31.fntdata"/><Relationship Id="rId144" Type="http://schemas.openxmlformats.org/officeDocument/2006/relationships/font" Target="fonts/font47.fntdata"/><Relationship Id="rId149" Type="http://schemas.openxmlformats.org/officeDocument/2006/relationships/font" Target="fonts/font5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63.fntdata"/><Relationship Id="rId165" Type="http://schemas.openxmlformats.org/officeDocument/2006/relationships/font" Target="fonts/font6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6.fntdata"/><Relationship Id="rId118" Type="http://schemas.openxmlformats.org/officeDocument/2006/relationships/font" Target="fonts/font21.fntdata"/><Relationship Id="rId134" Type="http://schemas.openxmlformats.org/officeDocument/2006/relationships/font" Target="fonts/font37.fntdata"/><Relationship Id="rId139" Type="http://schemas.openxmlformats.org/officeDocument/2006/relationships/font" Target="fonts/font42.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53.fntdata"/><Relationship Id="rId155" Type="http://schemas.openxmlformats.org/officeDocument/2006/relationships/font" Target="fonts/font58.fntdata"/><Relationship Id="rId171" Type="http://schemas.openxmlformats.org/officeDocument/2006/relationships/font" Target="fonts/font74.fntdata"/><Relationship Id="rId176" Type="http://schemas.openxmlformats.org/officeDocument/2006/relationships/font" Target="fonts/font79.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6.fntdata"/><Relationship Id="rId108" Type="http://schemas.openxmlformats.org/officeDocument/2006/relationships/font" Target="fonts/font11.fntdata"/><Relationship Id="rId124" Type="http://schemas.openxmlformats.org/officeDocument/2006/relationships/font" Target="fonts/font27.fntdata"/><Relationship Id="rId129" Type="http://schemas.openxmlformats.org/officeDocument/2006/relationships/font" Target="fonts/font3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43.fntdata"/><Relationship Id="rId145" Type="http://schemas.openxmlformats.org/officeDocument/2006/relationships/font" Target="fonts/font48.fntdata"/><Relationship Id="rId161" Type="http://schemas.openxmlformats.org/officeDocument/2006/relationships/font" Target="fonts/font64.fntdata"/><Relationship Id="rId166" Type="http://schemas.openxmlformats.org/officeDocument/2006/relationships/font" Target="fonts/font69.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7.fntdata"/><Relationship Id="rId119"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122" Type="http://schemas.openxmlformats.org/officeDocument/2006/relationships/font" Target="fonts/font25.fntdata"/><Relationship Id="rId130" Type="http://schemas.openxmlformats.org/officeDocument/2006/relationships/font" Target="fonts/font33.fntdata"/><Relationship Id="rId135" Type="http://schemas.openxmlformats.org/officeDocument/2006/relationships/font" Target="fonts/font38.fntdata"/><Relationship Id="rId143" Type="http://schemas.openxmlformats.org/officeDocument/2006/relationships/font" Target="fonts/font46.fntdata"/><Relationship Id="rId148" Type="http://schemas.openxmlformats.org/officeDocument/2006/relationships/font" Target="fonts/font51.fntdata"/><Relationship Id="rId151" Type="http://schemas.openxmlformats.org/officeDocument/2006/relationships/font" Target="fonts/font54.fntdata"/><Relationship Id="rId156" Type="http://schemas.openxmlformats.org/officeDocument/2006/relationships/font" Target="fonts/font59.fntdata"/><Relationship Id="rId164" Type="http://schemas.openxmlformats.org/officeDocument/2006/relationships/font" Target="fonts/font67.fntdata"/><Relationship Id="rId169" Type="http://schemas.openxmlformats.org/officeDocument/2006/relationships/font" Target="fonts/font72.fntdata"/><Relationship Id="rId177"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font" Target="fonts/font75.fntdata"/><Relationship Id="rId18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font" Target="fonts/font7.fntdata"/><Relationship Id="rId120" Type="http://schemas.openxmlformats.org/officeDocument/2006/relationships/font" Target="fonts/font23.fntdata"/><Relationship Id="rId125" Type="http://schemas.openxmlformats.org/officeDocument/2006/relationships/font" Target="fonts/font28.fntdata"/><Relationship Id="rId141" Type="http://schemas.openxmlformats.org/officeDocument/2006/relationships/font" Target="fonts/font44.fntdata"/><Relationship Id="rId146" Type="http://schemas.openxmlformats.org/officeDocument/2006/relationships/font" Target="fonts/font49.fntdata"/><Relationship Id="rId167" Type="http://schemas.openxmlformats.org/officeDocument/2006/relationships/font" Target="fonts/font7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6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3.fntdata"/><Relationship Id="rId115" Type="http://schemas.openxmlformats.org/officeDocument/2006/relationships/font" Target="fonts/font18.fntdata"/><Relationship Id="rId131" Type="http://schemas.openxmlformats.org/officeDocument/2006/relationships/font" Target="fonts/font34.fntdata"/><Relationship Id="rId136" Type="http://schemas.openxmlformats.org/officeDocument/2006/relationships/font" Target="fonts/font39.fntdata"/><Relationship Id="rId157" Type="http://schemas.openxmlformats.org/officeDocument/2006/relationships/font" Target="fonts/font60.fntdata"/><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55.fntdata"/><Relationship Id="rId173" Type="http://schemas.openxmlformats.org/officeDocument/2006/relationships/font" Target="fonts/font7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126" Type="http://schemas.openxmlformats.org/officeDocument/2006/relationships/font" Target="fonts/font29.fntdata"/><Relationship Id="rId147" Type="http://schemas.openxmlformats.org/officeDocument/2006/relationships/font" Target="fonts/font50.fntdata"/><Relationship Id="rId168" Type="http://schemas.openxmlformats.org/officeDocument/2006/relationships/font" Target="fonts/font7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121" Type="http://schemas.openxmlformats.org/officeDocument/2006/relationships/font" Target="fonts/font24.fntdata"/><Relationship Id="rId142" Type="http://schemas.openxmlformats.org/officeDocument/2006/relationships/font" Target="fonts/font45.fntdata"/><Relationship Id="rId163" Type="http://schemas.openxmlformats.org/officeDocument/2006/relationships/font" Target="fonts/font6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9.fntdata"/><Relationship Id="rId137" Type="http://schemas.openxmlformats.org/officeDocument/2006/relationships/font" Target="fonts/font40.fntdata"/><Relationship Id="rId158" Type="http://schemas.openxmlformats.org/officeDocument/2006/relationships/font" Target="fonts/font6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4.fntdata"/><Relationship Id="rId132" Type="http://schemas.openxmlformats.org/officeDocument/2006/relationships/font" Target="fonts/font35.fntdata"/><Relationship Id="rId153" Type="http://schemas.openxmlformats.org/officeDocument/2006/relationships/font" Target="fonts/font56.fntdata"/><Relationship Id="rId174" Type="http://schemas.openxmlformats.org/officeDocument/2006/relationships/font" Target="fonts/font77.fntdata"/><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9.fntdata"/><Relationship Id="rId127" Type="http://schemas.openxmlformats.org/officeDocument/2006/relationships/font" Target="fonts/font3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AA975F-D103-4CCD-92A6-EFFBCAB838EE}" type="datetimeFigureOut">
              <a:rPr lang="en-IN" smtClean="0"/>
              <a:t>04-09-2024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C88700-0A78-47D8-8642-7CEA0D95A1C1}" type="slidenum">
              <a:rPr lang="en-IN" smtClean="0"/>
              <a:t>‹#›</a:t>
            </a:fld>
            <a:endParaRPr lang="en-IN"/>
          </a:p>
        </p:txBody>
      </p:sp>
    </p:spTree>
    <p:extLst>
      <p:ext uri="{BB962C8B-B14F-4D97-AF65-F5344CB8AC3E}">
        <p14:creationId xmlns:p14="http://schemas.microsoft.com/office/powerpoint/2010/main" val="325414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6C88700-0A78-47D8-8642-7CEA0D95A1C1}" type="slidenum">
              <a:rPr lang="en-IN" smtClean="0"/>
              <a:t>11</a:t>
            </a:fld>
            <a:endParaRPr lang="en-IN"/>
          </a:p>
        </p:txBody>
      </p:sp>
    </p:spTree>
    <p:extLst>
      <p:ext uri="{BB962C8B-B14F-4D97-AF65-F5344CB8AC3E}">
        <p14:creationId xmlns:p14="http://schemas.microsoft.com/office/powerpoint/2010/main" val="528380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2.svg"/><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1.jpe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9.sv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10" Type="http://schemas.openxmlformats.org/officeDocument/2006/relationships/slide" Target="slide2.xml"/><Relationship Id="rId4" Type="http://schemas.openxmlformats.org/officeDocument/2006/relationships/image" Target="../media/image5.svg"/><Relationship Id="rId9" Type="http://schemas.openxmlformats.org/officeDocument/2006/relationships/image" Target="../media/image9.sv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9.sv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 Id="rId9" Type="http://schemas.openxmlformats.org/officeDocument/2006/relationships/image" Target="../media/image9.sv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9.sv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9.sv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9.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3.sv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1.sv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jpe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 Id="rId9" Type="http://schemas.openxmlformats.org/officeDocument/2006/relationships/image" Target="../media/image22.sv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9.sv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10" Type="http://schemas.openxmlformats.org/officeDocument/2006/relationships/image" Target="../media/image17.jpeg"/><Relationship Id="rId4" Type="http://schemas.openxmlformats.org/officeDocument/2006/relationships/image" Target="../media/image5.svg"/><Relationship Id="rId9" Type="http://schemas.openxmlformats.org/officeDocument/2006/relationships/image" Target="../media/image9.svg"/></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2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jpeg"/><Relationship Id="rId9" Type="http://schemas.openxmlformats.org/officeDocument/2006/relationships/image" Target="../media/image18.jpe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jpeg"/><Relationship Id="rId9" Type="http://schemas.openxmlformats.org/officeDocument/2006/relationships/image" Target="../media/image28.svg"/></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9.svg"/><Relationship Id="rId5" Type="http://schemas.openxmlformats.org/officeDocument/2006/relationships/image" Target="../media/image5.png"/><Relationship Id="rId10"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6.svg"/></Relationships>
</file>

<file path=ppt/slides/_rels/slide3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3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 Id="rId9" Type="http://schemas.openxmlformats.org/officeDocument/2006/relationships/image" Target="../media/image9.svg"/></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9.svg"/></Relationships>
</file>

<file path=ppt/slides/_rels/slide3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9.svg"/><Relationship Id="rId5" Type="http://schemas.openxmlformats.org/officeDocument/2006/relationships/image" Target="../media/image5.png"/><Relationship Id="rId10"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6.svg"/></Relationships>
</file>

<file path=ppt/slides/_rels/slide4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9.svg"/></Relationships>
</file>

<file path=ppt/slides/_rels/slide4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4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1.jpeg"/><Relationship Id="rId9" Type="http://schemas.openxmlformats.org/officeDocument/2006/relationships/image" Target="../media/image9.svg"/></Relationships>
</file>

<file path=ppt/slides/_rels/slide4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 Id="rId9" Type="http://schemas.openxmlformats.org/officeDocument/2006/relationships/image" Target="../media/image9.sv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4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4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4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 Id="rId9" Type="http://schemas.openxmlformats.org/officeDocument/2006/relationships/image" Target="../media/image9.svg"/></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9.svg"/><Relationship Id="rId5" Type="http://schemas.openxmlformats.org/officeDocument/2006/relationships/image" Target="../media/image5.png"/><Relationship Id="rId10"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6.svg"/></Relationships>
</file>

<file path=ppt/slides/_rels/slide5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22.jpeg"/><Relationship Id="rId4" Type="http://schemas.openxmlformats.org/officeDocument/2006/relationships/image" Target="../media/image5.svg"/><Relationship Id="rId9" Type="http://schemas.openxmlformats.org/officeDocument/2006/relationships/image" Target="../media/image9.svg"/></Relationships>
</file>

<file path=ppt/slides/_rels/slide5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 Id="rId9" Type="http://schemas.openxmlformats.org/officeDocument/2006/relationships/image" Target="../media/image9.svg"/></Relationships>
</file>

<file path=ppt/slides/_rels/slide5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5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5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23.jpeg"/><Relationship Id="rId4" Type="http://schemas.openxmlformats.org/officeDocument/2006/relationships/image" Target="../media/image5.svg"/><Relationship Id="rId9" Type="http://schemas.openxmlformats.org/officeDocument/2006/relationships/image" Target="../media/image9.svg"/></Relationships>
</file>

<file path=ppt/slides/_rels/slide5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 Id="rId9" Type="http://schemas.openxmlformats.org/officeDocument/2006/relationships/image" Target="../media/image9.svg"/></Relationships>
</file>

<file path=ppt/slides/_rels/slide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 Id="rId9" Type="http://schemas.openxmlformats.org/officeDocument/2006/relationships/image" Target="../media/image9.svg"/></Relationships>
</file>

<file path=ppt/slides/_rels/slide5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9.svg"/><Relationship Id="rId5" Type="http://schemas.openxmlformats.org/officeDocument/2006/relationships/image" Target="../media/image5.png"/><Relationship Id="rId10"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6.svg"/></Relationships>
</file>

<file path=ppt/slides/_rels/slide6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6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 Id="rId9" Type="http://schemas.openxmlformats.org/officeDocument/2006/relationships/image" Target="../media/image9.svg"/></Relationships>
</file>

<file path=ppt/slides/_rels/slide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10" Type="http://schemas.openxmlformats.org/officeDocument/2006/relationships/image" Target="../media/image24.jpeg"/><Relationship Id="rId4" Type="http://schemas.openxmlformats.org/officeDocument/2006/relationships/image" Target="../media/image5.svg"/><Relationship Id="rId9" Type="http://schemas.openxmlformats.org/officeDocument/2006/relationships/image" Target="../media/image22.svg"/></Relationships>
</file>

<file path=ppt/slides/_rels/slide6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6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6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 Id="rId9" Type="http://schemas.openxmlformats.org/officeDocument/2006/relationships/image" Target="../media/image9.svg"/></Relationships>
</file>

<file path=ppt/slides/_rels/slide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6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10" Type="http://schemas.openxmlformats.org/officeDocument/2006/relationships/image" Target="../media/image25.jpeg"/><Relationship Id="rId4" Type="http://schemas.openxmlformats.org/officeDocument/2006/relationships/image" Target="../media/image5.svg"/><Relationship Id="rId9" Type="http://schemas.openxmlformats.org/officeDocument/2006/relationships/image" Target="../media/image22.sv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9.svg"/><Relationship Id="rId5" Type="http://schemas.openxmlformats.org/officeDocument/2006/relationships/image" Target="../media/image1.png"/><Relationship Id="rId10" Type="http://schemas.openxmlformats.org/officeDocument/2006/relationships/image" Target="../media/image12.png"/><Relationship Id="rId4" Type="http://schemas.openxmlformats.org/officeDocument/2006/relationships/image" Target="../media/image5.svg"/><Relationship Id="rId9" Type="http://schemas.openxmlformats.org/officeDocument/2006/relationships/image" Target="../media/image9.svg"/></Relationships>
</file>

<file path=ppt/slides/_rels/slide7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7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2.jpeg"/></Relationships>
</file>

<file path=ppt/slides/_rels/slide7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7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2.jpeg"/></Relationships>
</file>

<file path=ppt/slides/_rels/slide7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7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2.jpeg"/></Relationships>
</file>

<file path=ppt/slides/_rels/slide7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7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8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10" Type="http://schemas.openxmlformats.org/officeDocument/2006/relationships/image" Target="../media/image27.jpg"/><Relationship Id="rId4" Type="http://schemas.openxmlformats.org/officeDocument/2006/relationships/image" Target="../media/image5.svg"/><Relationship Id="rId9" Type="http://schemas.openxmlformats.org/officeDocument/2006/relationships/image" Target="../media/image22.svg"/></Relationships>
</file>

<file path=ppt/slides/_rels/slide8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2.jpeg"/></Relationships>
</file>

<file path=ppt/slides/_rels/slide8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8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2.jpeg"/></Relationships>
</file>

<file path=ppt/slides/_rels/slide8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2.jpeg"/></Relationships>
</file>

<file path=ppt/slides/_rels/slide8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8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10" Type="http://schemas.openxmlformats.org/officeDocument/2006/relationships/image" Target="../media/image28.jpeg"/><Relationship Id="rId4" Type="http://schemas.openxmlformats.org/officeDocument/2006/relationships/image" Target="../media/image5.sv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2.jpeg"/></Relationships>
</file>

<file path=ppt/slides/_rels/slide9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2.jpeg"/></Relationships>
</file>

<file path=ppt/slides/_rels/slide9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 Id="rId9" Type="http://schemas.openxmlformats.org/officeDocument/2006/relationships/image" Target="../media/image9.svg"/></Relationships>
</file>

<file path=ppt/slides/_rels/slide9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5.svg"/><Relationship Id="rId9" Type="http://schemas.openxmlformats.org/officeDocument/2006/relationships/image" Target="../media/image22.svg"/></Relationships>
</file>

<file path=ppt/slides/_rels/slide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2.jpeg"/></Relationships>
</file>

<file path=ppt/slides/_rels/slide9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9.svg"/><Relationship Id="rId5" Type="http://schemas.openxmlformats.org/officeDocument/2006/relationships/image" Target="../media/image1.png"/><Relationship Id="rId10" Type="http://schemas.openxmlformats.org/officeDocument/2006/relationships/image" Target="../media/image12.png"/><Relationship Id="rId4" Type="http://schemas.openxmlformats.org/officeDocument/2006/relationships/image" Target="../media/image5.svg"/><Relationship Id="rId9"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27636" y="-66"/>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sp>
          <p:nvSpPr>
            <p:cNvPr id="6" name="Freeform 6"/>
            <p:cNvSpPr/>
            <p:nvPr/>
          </p:nvSpPr>
          <p:spPr>
            <a:xfrm rot="5400000">
              <a:off x="9034713" y="2990363"/>
              <a:ext cx="13716000" cy="7735275"/>
            </a:xfrm>
            <a:custGeom>
              <a:avLst/>
              <a:gdLst/>
              <a:ahLst/>
              <a:cxnLst/>
              <a:rect l="l" t="t" r="r" b="b"/>
              <a:pathLst>
                <a:path w="13716000" h="7735275">
                  <a:moveTo>
                    <a:pt x="0" y="0"/>
                  </a:moveTo>
                  <a:lnTo>
                    <a:pt x="13716000" y="0"/>
                  </a:lnTo>
                  <a:lnTo>
                    <a:pt x="13716000" y="7735274"/>
                  </a:lnTo>
                  <a:lnTo>
                    <a:pt x="0" y="773527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rot="5400000" flipV="1">
              <a:off x="1633287" y="2990363"/>
              <a:ext cx="13716000" cy="7735275"/>
            </a:xfrm>
            <a:custGeom>
              <a:avLst/>
              <a:gdLst/>
              <a:ahLst/>
              <a:cxnLst/>
              <a:rect l="l" t="t" r="r" b="b"/>
              <a:pathLst>
                <a:path w="13716000" h="7735275">
                  <a:moveTo>
                    <a:pt x="0" y="7735274"/>
                  </a:moveTo>
                  <a:lnTo>
                    <a:pt x="13716000" y="7735274"/>
                  </a:lnTo>
                  <a:lnTo>
                    <a:pt x="13716000" y="0"/>
                  </a:lnTo>
                  <a:lnTo>
                    <a:pt x="0" y="0"/>
                  </a:lnTo>
                  <a:lnTo>
                    <a:pt x="0" y="7735274"/>
                  </a:lnTo>
                  <a:close/>
                </a:path>
              </a:pathLst>
            </a:custGeom>
            <a:blipFill>
              <a:blip r:embed="rId5">
                <a:extLst>
                  <a:ext uri="{96DAC541-7B7A-43D3-8B79-37D633B846F1}">
                    <asvg:svgBlip xmlns:asvg="http://schemas.microsoft.com/office/drawing/2016/SVG/main" xmlns="" r:embed="rId6"/>
                  </a:ext>
                </a:extLst>
              </a:blip>
              <a:stretch>
                <a:fillRect/>
              </a:stretch>
            </a:blipFill>
          </p:spPr>
        </p:sp>
      </p:grpSp>
      <p:sp>
        <p:nvSpPr>
          <p:cNvPr id="8" name="Freeform 8"/>
          <p:cNvSpPr/>
          <p:nvPr/>
        </p:nvSpPr>
        <p:spPr>
          <a:xfrm>
            <a:off x="2808306" y="1638299"/>
            <a:ext cx="13275574" cy="7457139"/>
          </a:xfrm>
          <a:custGeom>
            <a:avLst/>
            <a:gdLst/>
            <a:ahLst/>
            <a:cxnLst/>
            <a:rect l="l" t="t" r="r" b="b"/>
            <a:pathLst>
              <a:path w="13275574" h="7457139">
                <a:moveTo>
                  <a:pt x="0" y="0"/>
                </a:moveTo>
                <a:lnTo>
                  <a:pt x="13275573" y="0"/>
                </a:lnTo>
                <a:lnTo>
                  <a:pt x="13275573" y="7457139"/>
                </a:lnTo>
                <a:lnTo>
                  <a:pt x="0" y="7457139"/>
                </a:lnTo>
                <a:lnTo>
                  <a:pt x="0" y="0"/>
                </a:lnTo>
                <a:close/>
              </a:path>
            </a:pathLst>
          </a:custGeom>
          <a:blipFill>
            <a:blip r:embed="rId7"/>
            <a:stretch>
              <a:fillRect/>
            </a:stretch>
          </a:blipFill>
        </p:spPr>
      </p:sp>
      <p:sp>
        <p:nvSpPr>
          <p:cNvPr id="9" name="TextBox 9"/>
          <p:cNvSpPr txBox="1"/>
          <p:nvPr/>
        </p:nvSpPr>
        <p:spPr>
          <a:xfrm>
            <a:off x="9241557" y="4991100"/>
            <a:ext cx="6785787" cy="2485552"/>
          </a:xfrm>
          <a:prstGeom prst="rect">
            <a:avLst/>
          </a:prstGeom>
          <a:effectLst>
            <a:outerShdw blurRad="50800" dist="38100" dir="5400000" algn="t" rotWithShape="0">
              <a:prstClr val="black">
                <a:alpha val="40000"/>
              </a:prstClr>
            </a:outerShdw>
          </a:effectLst>
        </p:spPr>
        <p:txBody>
          <a:bodyPr wrap="square" lIns="0" tIns="0" rIns="0" bIns="0" rtlCol="0" anchor="t">
            <a:spAutoFit/>
          </a:bodyPr>
          <a:lstStyle/>
          <a:p>
            <a:pPr algn="ctr">
              <a:lnSpc>
                <a:spcPts val="6437"/>
              </a:lnSpc>
            </a:pPr>
            <a:endParaRPr lang="en-US" sz="7200" b="1" spc="-371" dirty="0">
              <a:solidFill>
                <a:srgbClr val="CB0101"/>
              </a:solidFill>
              <a:latin typeface="Felix Titling" pitchFamily="82" charset="0"/>
              <a:ea typeface="เอฟซี ฟาสท์เทสท์ Bold"/>
              <a:cs typeface="เอฟซี ฟาสท์เทสท์ Bold"/>
              <a:sym typeface="เอฟซี ฟาสท์เทสท์ Bold"/>
            </a:endParaRPr>
          </a:p>
          <a:p>
            <a:pPr algn="ctr">
              <a:lnSpc>
                <a:spcPts val="6437"/>
              </a:lnSpc>
            </a:pPr>
            <a:r>
              <a:rPr lang="en-US" sz="7200" b="1" spc="-371" dirty="0" smtClean="0">
                <a:solidFill>
                  <a:srgbClr val="CB0101"/>
                </a:solidFill>
                <a:latin typeface="Elianto" pitchFamily="2" charset="0"/>
                <a:ea typeface="เอฟซี ฟาสท์เทสท์ Bold"/>
                <a:cs typeface="เอฟซี ฟาสท์เทสท์ Bold"/>
                <a:sym typeface="เอฟซี ฟาสท์เทสท์ Bold"/>
              </a:rPr>
              <a:t>PROJECT-RED</a:t>
            </a:r>
          </a:p>
          <a:p>
            <a:pPr algn="ctr">
              <a:lnSpc>
                <a:spcPts val="6437"/>
              </a:lnSpc>
            </a:pPr>
            <a:endParaRPr lang="en-US" sz="7200" b="1" spc="-371" dirty="0">
              <a:solidFill>
                <a:srgbClr val="CB0101"/>
              </a:solidFill>
              <a:latin typeface="Felix Titling" pitchFamily="82" charset="0"/>
              <a:ea typeface="เอฟซี ฟาสท์เทสท์ Bold"/>
              <a:cs typeface="เอฟซี ฟาสท์เทสท์ Bold"/>
              <a:sym typeface="เอฟซี ฟาสท์เทสท์ Bold"/>
            </a:endParaRPr>
          </a:p>
        </p:txBody>
      </p:sp>
      <p:sp>
        <p:nvSpPr>
          <p:cNvPr id="10" name="TextBox 10"/>
          <p:cNvSpPr txBox="1"/>
          <p:nvPr/>
        </p:nvSpPr>
        <p:spPr>
          <a:xfrm>
            <a:off x="11860020" y="6854813"/>
            <a:ext cx="1548860" cy="436017"/>
          </a:xfrm>
          <a:prstGeom prst="rect">
            <a:avLst/>
          </a:prstGeom>
          <a:effectLst>
            <a:outerShdw blurRad="50800" dist="38100" dir="5400000" algn="t" rotWithShape="0">
              <a:prstClr val="black">
                <a:alpha val="40000"/>
              </a:prstClr>
            </a:outerShdw>
          </a:effectLst>
        </p:spPr>
        <p:txBody>
          <a:bodyPr wrap="square" lIns="0" tIns="0" rIns="0" bIns="0" rtlCol="0" anchor="t">
            <a:spAutoFit/>
          </a:bodyPr>
          <a:lstStyle/>
          <a:p>
            <a:pPr algn="ctr">
              <a:lnSpc>
                <a:spcPts val="3359"/>
              </a:lnSpc>
            </a:pPr>
            <a:r>
              <a:rPr lang="en-US" sz="3200" b="1" spc="112" dirty="0" smtClean="0">
                <a:latin typeface="Agency FB" pitchFamily="34" charset="0"/>
                <a:ea typeface="Verdana" panose="020B0604030504040204" pitchFamily="34" charset="0"/>
                <a:cs typeface="Tahoma" panose="020B0604030504040204" pitchFamily="34" charset="0"/>
                <a:sym typeface="Aperture"/>
                <a:hlinkClick r:id="rId8" action="ppaction://hlinksldjump">
                  <a:extLst>
                    <a:ext uri="{A12FA001-AC4F-418D-AE19-62706E023703}">
                      <ahyp:hlinkClr xmlns:ahyp="http://schemas.microsoft.com/office/drawing/2018/hyperlinkcolor" xmlns="" val="tx"/>
                    </a:ext>
                  </a:extLst>
                </a:hlinkClick>
              </a:rPr>
              <a:t>PLAY</a:t>
            </a:r>
            <a:endParaRPr lang="en-US" sz="3200" b="1" spc="112" dirty="0">
              <a:latin typeface="Agency FB" pitchFamily="34" charset="0"/>
              <a:ea typeface="Verdana" panose="020B0604030504040204" pitchFamily="34" charset="0"/>
              <a:cs typeface="Tahoma" panose="020B0604030504040204" pitchFamily="34" charset="0"/>
              <a:sym typeface="Aperture"/>
              <a:hlinkClick r:id="rId8" action="ppaction://hlinksldjump">
                <a:extLst>
                  <a:ext uri="{A12FA001-AC4F-418D-AE19-62706E023703}">
                    <ahyp:hlinkClr xmlns:ahyp="http://schemas.microsoft.com/office/drawing/2018/hyperlinkcolor" xmlns="" val="tx"/>
                  </a:ext>
                </a:extLst>
              </a:hlinkClick>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27636" y="0"/>
            <a:ext cx="18343273" cy="10287000"/>
            <a:chOff x="0" y="0"/>
            <a:chExt cx="24457697" cy="13716000"/>
          </a:xfrm>
        </p:grpSpPr>
        <p:sp>
          <p:nvSpPr>
            <p:cNvPr id="4" name="Freeform 4"/>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3">
                <a:alphaModFix amt="19999"/>
              </a:blip>
              <a:stretch>
                <a:fillRect t="-59452"/>
              </a:stretch>
            </a:blipFill>
          </p:spPr>
        </p:sp>
        <p:sp>
          <p:nvSpPr>
            <p:cNvPr id="5" name="Freeform 5"/>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3">
                <a:alphaModFix amt="19999"/>
              </a:blip>
              <a:stretch>
                <a:fillRect b="-59867"/>
              </a:stretch>
            </a:blipFill>
          </p:spPr>
        </p:sp>
      </p:grpSp>
      <p:sp>
        <p:nvSpPr>
          <p:cNvPr id="6" name="Freeform 6"/>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9" name="TextBox 9"/>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0" name="TextBox 10"/>
          <p:cNvSpPr txBox="1"/>
          <p:nvPr/>
        </p:nvSpPr>
        <p:spPr>
          <a:xfrm>
            <a:off x="3158396" y="1301033"/>
            <a:ext cx="11986094" cy="718145"/>
          </a:xfrm>
          <a:prstGeom prst="rect">
            <a:avLst/>
          </a:prstGeom>
        </p:spPr>
        <p:txBody>
          <a:bodyPr lIns="0" tIns="0" rIns="0" bIns="0" rtlCol="0" anchor="t">
            <a:spAutoFit/>
          </a:bodyPr>
          <a:lstStyle/>
          <a:p>
            <a:pPr algn="ctr">
              <a:lnSpc>
                <a:spcPts val="5599"/>
              </a:lnSpc>
            </a:pPr>
            <a:r>
              <a:rPr lang="en-US" sz="4000" i="1" dirty="0">
                <a:solidFill>
                  <a:srgbClr val="B9B8A6"/>
                </a:solidFill>
                <a:latin typeface="Algerian" pitchFamily="82" charset="0"/>
                <a:ea typeface="Aperture"/>
                <a:cs typeface="Aperture"/>
                <a:sym typeface="Aperture"/>
              </a:rPr>
              <a:t>[Narrator)(As years are passing by...)</a:t>
            </a:r>
          </a:p>
        </p:txBody>
      </p:sp>
      <p:sp>
        <p:nvSpPr>
          <p:cNvPr id="11" name="TextBox 11"/>
          <p:cNvSpPr txBox="1"/>
          <p:nvPr/>
        </p:nvSpPr>
        <p:spPr>
          <a:xfrm>
            <a:off x="1901673" y="3008460"/>
            <a:ext cx="14557772" cy="5539978"/>
          </a:xfrm>
          <a:prstGeom prst="rect">
            <a:avLst/>
          </a:prstGeom>
        </p:spPr>
        <p:txBody>
          <a:bodyPr lIns="0" tIns="0" rIns="0" bIns="0" rtlCol="0" anchor="t">
            <a:spAutoFit/>
          </a:bodyPr>
          <a:lstStyle/>
          <a:p>
            <a:pPr algn="ctr">
              <a:lnSpc>
                <a:spcPts val="4759"/>
              </a:lnSpc>
            </a:pPr>
            <a:r>
              <a:rPr lang="en-US" sz="4000" dirty="0">
                <a:solidFill>
                  <a:schemeClr val="bg1"/>
                </a:solidFill>
                <a:latin typeface="Copperplate Gothic Light" pitchFamily="34" charset="0"/>
                <a:ea typeface="เอฟซี ฟาสท์เทสท์"/>
                <a:cs typeface="เอฟซี ฟาสท์เทสท์"/>
                <a:sym typeface="เอฟซี ฟาสท์เทสท์"/>
              </a:rPr>
              <a:t>People fighting among themselves,</a:t>
            </a:r>
          </a:p>
          <a:p>
            <a:pPr algn="ctr">
              <a:lnSpc>
                <a:spcPts val="4759"/>
              </a:lnSpc>
            </a:pPr>
            <a:r>
              <a:rPr lang="en-US" sz="4000" dirty="0">
                <a:solidFill>
                  <a:schemeClr val="bg1"/>
                </a:solidFill>
                <a:latin typeface="Copperplate Gothic Light" pitchFamily="34" charset="0"/>
                <a:ea typeface="เอฟซี ฟาสท์เทสท์"/>
                <a:cs typeface="เอฟซี ฟาสท์เทสท์"/>
                <a:sym typeface="เอฟซี ฟาสท์เทสท์"/>
              </a:rPr>
              <a:t>behaving like rogues, </a:t>
            </a:r>
          </a:p>
          <a:p>
            <a:pPr algn="ctr">
              <a:lnSpc>
                <a:spcPts val="4759"/>
              </a:lnSpc>
            </a:pPr>
            <a:r>
              <a:rPr lang="en-US" sz="4000" dirty="0">
                <a:solidFill>
                  <a:schemeClr val="bg1"/>
                </a:solidFill>
                <a:latin typeface="Copperplate Gothic Light" pitchFamily="34" charset="0"/>
                <a:ea typeface="เอฟซี ฟาสท์เทสท์"/>
                <a:cs typeface="เอฟซี ฟาสท์เทสท์"/>
                <a:sym typeface="เอฟซี ฟาสท์เทสท์"/>
              </a:rPr>
              <a:t>just to get the deed done. </a:t>
            </a:r>
          </a:p>
          <a:p>
            <a:pPr algn="ctr">
              <a:lnSpc>
                <a:spcPts val="4759"/>
              </a:lnSpc>
            </a:pPr>
            <a:r>
              <a:rPr lang="en-US" sz="4000" dirty="0">
                <a:solidFill>
                  <a:schemeClr val="bg1"/>
                </a:solidFill>
                <a:latin typeface="Copperplate Gothic Light" pitchFamily="34" charset="0"/>
                <a:ea typeface="เอฟซี ฟาสท์เทสท์"/>
                <a:cs typeface="เอฟซี ฟาสท์เทสท์"/>
                <a:sym typeface="เอฟซี ฟาสท์เทสท์"/>
              </a:rPr>
              <a:t>Faith is on the verge of defeat in these people. </a:t>
            </a:r>
          </a:p>
          <a:p>
            <a:pPr algn="ctr">
              <a:lnSpc>
                <a:spcPts val="4759"/>
              </a:lnSpc>
            </a:pPr>
            <a:r>
              <a:rPr lang="en-US" sz="4000" dirty="0">
                <a:solidFill>
                  <a:schemeClr val="bg1"/>
                </a:solidFill>
                <a:latin typeface="Copperplate Gothic Light" pitchFamily="34" charset="0"/>
                <a:ea typeface="เอฟซี ฟาสท์เทสท์"/>
                <a:cs typeface="เอฟซี ฟาสท์เทสท์"/>
                <a:sym typeface="เอฟซี ฟาสท์เทสท์"/>
              </a:rPr>
              <a:t>Banged up and bruised to the core, </a:t>
            </a:r>
          </a:p>
          <a:p>
            <a:pPr algn="ctr">
              <a:lnSpc>
                <a:spcPts val="4759"/>
              </a:lnSpc>
            </a:pPr>
            <a:r>
              <a:rPr lang="en-US" sz="4000" dirty="0">
                <a:solidFill>
                  <a:schemeClr val="bg1"/>
                </a:solidFill>
                <a:latin typeface="Copperplate Gothic Light" pitchFamily="34" charset="0"/>
                <a:ea typeface="เอฟซี ฟาสท์เทสท์"/>
                <a:cs typeface="เอฟซี ฟาสท์เทสท์"/>
                <a:sym typeface="เอฟซี ฟาสท์เทสท์"/>
              </a:rPr>
              <a:t>Life is becoming a struggle for all the basic needs..</a:t>
            </a:r>
          </a:p>
          <a:p>
            <a:pPr algn="ctr">
              <a:lnSpc>
                <a:spcPts val="4759"/>
              </a:lnSpc>
            </a:pPr>
            <a:endParaRPr lang="en-US" sz="4000" dirty="0">
              <a:solidFill>
                <a:schemeClr val="bg1"/>
              </a:solidFill>
              <a:latin typeface="Copperplate Gothic Light" pitchFamily="34" charset="0"/>
              <a:ea typeface="เอฟซี ฟาสท์เทสท์"/>
              <a:cs typeface="เอฟซี ฟาสท์เทสท์"/>
              <a:sym typeface="เอฟซี ฟาสท์เทสท์"/>
            </a:endParaRPr>
          </a:p>
          <a:p>
            <a:pPr algn="ctr">
              <a:lnSpc>
                <a:spcPts val="4759"/>
              </a:lnSpc>
            </a:pPr>
            <a:r>
              <a:rPr lang="en-US" sz="4000" dirty="0">
                <a:solidFill>
                  <a:srgbClr val="C00000"/>
                </a:solidFill>
                <a:latin typeface="Copperplate Gothic Light" pitchFamily="34" charset="0"/>
                <a:ea typeface="เอฟซี ฟาสท์เทสท์"/>
                <a:cs typeface="เอฟซี ฟาสท์เทสท์"/>
                <a:sym typeface="เอฟซี ฟาสท์เทสท์"/>
              </a:rPr>
              <a:t>(As the world is plunged into ‘chaos’).</a:t>
            </a:r>
          </a:p>
          <a:p>
            <a:pPr algn="l">
              <a:lnSpc>
                <a:spcPts val="4759"/>
              </a:lnSpc>
            </a:pPr>
            <a:endParaRPr lang="en-US" sz="3399" dirty="0">
              <a:solidFill>
                <a:srgbClr val="FFFFFF"/>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heel(1)">
                                      <p:cBhvr>
                                        <p:cTn id="7" dur="2000"/>
                                        <p:tgtEl>
                                          <p:spTgt spid="10">
                                            <p:txEl>
                                              <p:pRg st="0" end="0"/>
                                            </p:txEl>
                                          </p:spTgt>
                                        </p:tgtEl>
                                      </p:cBhvr>
                                    </p:animEffect>
                                  </p:childTnLst>
                                </p:cTn>
                              </p:par>
                              <p:par>
                                <p:cTn id="8" presetID="42" presetClass="entr" presetSubtype="0" fill="hold" grpId="0" nodeType="withEffect">
                                  <p:stCondLst>
                                    <p:cond delay="27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250"/>
                                        <p:tgtEl>
                                          <p:spTgt spid="11"/>
                                        </p:tgtEl>
                                      </p:cBhvr>
                                    </p:animEffect>
                                    <p:anim calcmode="lin" valueType="num">
                                      <p:cBhvr>
                                        <p:cTn id="11" dur="1250" fill="hold"/>
                                        <p:tgtEl>
                                          <p:spTgt spid="11"/>
                                        </p:tgtEl>
                                        <p:attrNameLst>
                                          <p:attrName>ppt_x</p:attrName>
                                        </p:attrNameLst>
                                      </p:cBhvr>
                                      <p:tavLst>
                                        <p:tav tm="0">
                                          <p:val>
                                            <p:strVal val="#ppt_x"/>
                                          </p:val>
                                        </p:tav>
                                        <p:tav tm="100000">
                                          <p:val>
                                            <p:strVal val="#ppt_x"/>
                                          </p:val>
                                        </p:tav>
                                      </p:tavLst>
                                    </p:anim>
                                    <p:anim calcmode="lin" valueType="num">
                                      <p:cBhvr>
                                        <p:cTn id="12" dur="1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4">
              <a:alphaModFix amt="69000"/>
              <a:extLst>
                <a:ext uri="{96DAC541-7B7A-43D3-8B79-37D633B846F1}">
                  <asvg:svgBlip xmlns:asvg="http://schemas.microsoft.com/office/drawing/2016/SVG/main" xmlns="" r:embed="rId5"/>
                </a:ext>
              </a:extLst>
            </a:blip>
            <a:stretch>
              <a:fillRect/>
            </a:stretch>
          </a:blipFill>
        </p:spPr>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6">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6">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7">
              <a:alphaModFix amt="35000"/>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grpSp>
        <p:nvGrpSpPr>
          <p:cNvPr id="10" name="Group 10"/>
          <p:cNvGrpSpPr/>
          <p:nvPr/>
        </p:nvGrpSpPr>
        <p:grpSpPr>
          <a:xfrm>
            <a:off x="2089315" y="1698182"/>
            <a:ext cx="14109370" cy="6802768"/>
            <a:chOff x="0" y="0"/>
            <a:chExt cx="10086475" cy="4863147"/>
          </a:xfrm>
        </p:grpSpPr>
        <p:sp>
          <p:nvSpPr>
            <p:cNvPr id="11" name="Freeform 11"/>
            <p:cNvSpPr/>
            <p:nvPr/>
          </p:nvSpPr>
          <p:spPr>
            <a:xfrm>
              <a:off x="0" y="0"/>
              <a:ext cx="10086475" cy="4863148"/>
            </a:xfrm>
            <a:custGeom>
              <a:avLst/>
              <a:gdLst/>
              <a:ahLst/>
              <a:cxnLst/>
              <a:rect l="l" t="t" r="r" b="b"/>
              <a:pathLst>
                <a:path w="10086475" h="4863148">
                  <a:moveTo>
                    <a:pt x="10086475" y="0"/>
                  </a:moveTo>
                  <a:lnTo>
                    <a:pt x="10086475" y="3897185"/>
                  </a:lnTo>
                  <a:cubicBezTo>
                    <a:pt x="9830329" y="4179748"/>
                    <a:pt x="9686717" y="4338168"/>
                    <a:pt x="9430571" y="4620730"/>
                  </a:cubicBezTo>
                  <a:lnTo>
                    <a:pt x="2761577" y="4620730"/>
                  </a:lnTo>
                  <a:lnTo>
                    <a:pt x="2305520" y="4863148"/>
                  </a:lnTo>
                  <a:lnTo>
                    <a:pt x="0" y="4863148"/>
                  </a:lnTo>
                  <a:lnTo>
                    <a:pt x="0" y="965962"/>
                  </a:lnTo>
                  <a:cubicBezTo>
                    <a:pt x="256146" y="683400"/>
                    <a:pt x="399758" y="524980"/>
                    <a:pt x="655904" y="242418"/>
                  </a:cubicBezTo>
                  <a:lnTo>
                    <a:pt x="7324885" y="242418"/>
                  </a:lnTo>
                  <a:lnTo>
                    <a:pt x="7780955" y="0"/>
                  </a:lnTo>
                  <a:lnTo>
                    <a:pt x="10086475" y="0"/>
                  </a:lnTo>
                  <a:close/>
                </a:path>
              </a:pathLst>
            </a:custGeom>
            <a:solidFill>
              <a:srgbClr val="FFFDD8">
                <a:alpha val="15686"/>
              </a:srgbClr>
            </a:solidFill>
          </p:spPr>
        </p:sp>
      </p:grpSp>
      <p:sp>
        <p:nvSpPr>
          <p:cNvPr id="12" name="TextBox 12"/>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3" name="TextBox 13"/>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4" name="TextBox 14"/>
          <p:cNvSpPr txBox="1"/>
          <p:nvPr/>
        </p:nvSpPr>
        <p:spPr>
          <a:xfrm>
            <a:off x="2253142" y="3068422"/>
            <a:ext cx="14109370" cy="3077766"/>
          </a:xfrm>
          <a:prstGeom prst="rect">
            <a:avLst/>
          </a:prstGeom>
        </p:spPr>
        <p:txBody>
          <a:bodyPr lIns="0" tIns="0" rIns="0" bIns="0" rtlCol="0" anchor="t">
            <a:spAutoFit/>
          </a:bodyPr>
          <a:lstStyle/>
          <a:p>
            <a:pPr>
              <a:lnSpc>
                <a:spcPts val="4759"/>
              </a:lnSpc>
            </a:pPr>
            <a:r>
              <a:rPr lang="en-US" sz="4000" dirty="0">
                <a:solidFill>
                  <a:schemeClr val="bg1"/>
                </a:solidFill>
                <a:latin typeface="Old English Text MT" pitchFamily="66" charset="0"/>
                <a:ea typeface="Voyager grotesque" pitchFamily="2" charset="0"/>
                <a:cs typeface="เอฟซี ฟาสท์เทสท์"/>
                <a:sym typeface="เอฟซี ฟาสท์เทสท์"/>
              </a:rPr>
              <a:t>This is the most historical moment to witness in the existence of mankind. And we are proud to witness it in 2066, as all the delegates from the UN Security Council are heading towards the Headquarters for signing a pact for decommission of nuclear weapons. Is this what the common folk wished for?....</a:t>
            </a:r>
            <a:r>
              <a:rPr lang="en-US" sz="4000" dirty="0">
                <a:solidFill>
                  <a:schemeClr val="bg1"/>
                </a:solidFill>
                <a:latin typeface="Old English Text MT" pitchFamily="66" charset="0"/>
                <a:ea typeface="เอฟซี ฟาสท์เทสท์"/>
                <a:cs typeface="เอฟซี ฟาสท์เทสท์"/>
                <a:sym typeface="เอฟซี ฟาสท์เทสท์"/>
              </a:rPr>
              <a:t> </a:t>
            </a:r>
          </a:p>
        </p:txBody>
      </p:sp>
      <p:sp>
        <p:nvSpPr>
          <p:cNvPr id="15" name="TextBox 15"/>
          <p:cNvSpPr txBox="1"/>
          <p:nvPr/>
        </p:nvSpPr>
        <p:spPr>
          <a:xfrm>
            <a:off x="1341668" y="2276607"/>
            <a:ext cx="14109370" cy="718145"/>
          </a:xfrm>
          <a:prstGeom prst="rect">
            <a:avLst/>
          </a:prstGeom>
        </p:spPr>
        <p:txBody>
          <a:bodyPr lIns="0" tIns="0" rIns="0" bIns="0" rtlCol="0" anchor="t">
            <a:spAutoFit/>
          </a:bodyPr>
          <a:lstStyle/>
          <a:p>
            <a:pPr algn="ctr">
              <a:lnSpc>
                <a:spcPts val="5599"/>
              </a:lnSpc>
              <a:spcBef>
                <a:spcPct val="0"/>
              </a:spcBef>
            </a:pPr>
            <a:r>
              <a:rPr lang="en-US" sz="3999" i="1" spc="187" dirty="0">
                <a:solidFill>
                  <a:srgbClr val="B9B8A6"/>
                </a:solidFill>
                <a:latin typeface="MingLiU_HKSCS-ExtB" pitchFamily="18" charset="-120"/>
                <a:ea typeface="MingLiU_HKSCS-ExtB" pitchFamily="18" charset="-120"/>
                <a:cs typeface="Aperture"/>
                <a:sym typeface="Aperture"/>
              </a:rPr>
              <a:t>(Average news article in a newspaper)</a:t>
            </a:r>
          </a:p>
        </p:txBody>
      </p:sp>
    </p:spTree>
  </p:cSld>
  <p:clrMapOvr>
    <a:masterClrMapping/>
  </p:clrMapOvr>
  <mc:AlternateContent xmlns:mc="http://schemas.openxmlformats.org/markup-compatibility/2006" xmlns:p14="http://schemas.microsoft.com/office/powerpoint/2010/main">
    <mc:Choice Requires="p14">
      <p:transition spd="slow" p14:dur="2750">
        <p14:doors dir="ver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35487"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a:cs typeface="Neue Machina"/>
                <a:sym typeface="Neue Machina"/>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836788" y="2293952"/>
            <a:ext cx="14614421" cy="1846659"/>
          </a:xfrm>
          <a:prstGeom prst="rect">
            <a:avLst/>
          </a:prstGeom>
        </p:spPr>
        <p:txBody>
          <a:bodyPr lIns="0" tIns="0" rIns="0" bIns="0" rtlCol="0" anchor="t">
            <a:spAutoFit/>
          </a:bodyPr>
          <a:lstStyle/>
          <a:p>
            <a:pPr algn="l">
              <a:lnSpc>
                <a:spcPts val="4759"/>
              </a:lnSpc>
            </a:pPr>
            <a:r>
              <a:rPr lang="en-US" sz="3399" dirty="0">
                <a:solidFill>
                  <a:srgbClr val="FFFFFF"/>
                </a:solidFill>
                <a:latin typeface="Algerian" pitchFamily="82" charset="0"/>
                <a:ea typeface="เอฟซี ฟาสท์เทสท์"/>
                <a:cs typeface="เอฟซี ฟาสท์เทสท์"/>
                <a:sym typeface="เอฟซี ฟาสท์เทสท์"/>
              </a:rPr>
              <a:t>And finally, the United States created its first humanoid, claiming that this improves the quality of life </a:t>
            </a:r>
          </a:p>
          <a:p>
            <a:pPr algn="l">
              <a:lnSpc>
                <a:spcPts val="4759"/>
              </a:lnSpc>
            </a:pPr>
            <a:endParaRPr lang="en-US" sz="3399" dirty="0">
              <a:solidFill>
                <a:srgbClr val="FFFFFF"/>
              </a:solidFill>
              <a:latin typeface="Algerian" pitchFamily="82" charset="0"/>
              <a:ea typeface="เอฟซี ฟาสท์เทสท์"/>
              <a:cs typeface="เอฟซี ฟาสท์เทสท์"/>
              <a:sym typeface="เอฟซี ฟาสท์เทสท์"/>
            </a:endParaRPr>
          </a:p>
        </p:txBody>
      </p:sp>
      <p:sp>
        <p:nvSpPr>
          <p:cNvPr id="13" name="TextBox 13"/>
          <p:cNvSpPr txBox="1"/>
          <p:nvPr/>
        </p:nvSpPr>
        <p:spPr>
          <a:xfrm>
            <a:off x="-609600" y="1398124"/>
            <a:ext cx="14109370" cy="718145"/>
          </a:xfrm>
          <a:prstGeom prst="rect">
            <a:avLst/>
          </a:prstGeom>
        </p:spPr>
        <p:txBody>
          <a:bodyPr lIns="0" tIns="0" rIns="0" bIns="0" rtlCol="0" anchor="t">
            <a:spAutoFit/>
          </a:bodyPr>
          <a:lstStyle/>
          <a:p>
            <a:pPr algn="ctr">
              <a:lnSpc>
                <a:spcPts val="5599"/>
              </a:lnSpc>
              <a:spcBef>
                <a:spcPct val="0"/>
              </a:spcBef>
            </a:pPr>
            <a:r>
              <a:rPr lang="en-US" sz="3999" i="1" spc="187" dirty="0">
                <a:solidFill>
                  <a:srgbClr val="B9B8A6"/>
                </a:solidFill>
                <a:latin typeface="Broadway" pitchFamily="82" charset="0"/>
                <a:ea typeface="Aperture"/>
                <a:cs typeface="Aperture"/>
                <a:sym typeface="Aperture"/>
              </a:rPr>
              <a:t>[News reporter continues )</a:t>
            </a:r>
          </a:p>
        </p:txBody>
      </p:sp>
      <p:sp>
        <p:nvSpPr>
          <p:cNvPr id="14" name="TextBox 14"/>
          <p:cNvSpPr txBox="1"/>
          <p:nvPr/>
        </p:nvSpPr>
        <p:spPr>
          <a:xfrm>
            <a:off x="-919799" y="4413688"/>
            <a:ext cx="14109370" cy="718145"/>
          </a:xfrm>
          <a:prstGeom prst="rect">
            <a:avLst/>
          </a:prstGeom>
        </p:spPr>
        <p:txBody>
          <a:bodyPr lIns="0" tIns="0" rIns="0" bIns="0" rtlCol="0" anchor="t">
            <a:spAutoFit/>
          </a:bodyPr>
          <a:lstStyle/>
          <a:p>
            <a:pPr algn="ctr">
              <a:lnSpc>
                <a:spcPts val="5599"/>
              </a:lnSpc>
              <a:spcBef>
                <a:spcPct val="0"/>
              </a:spcBef>
            </a:pPr>
            <a:r>
              <a:rPr lang="en-US" sz="3999" i="1" spc="187" dirty="0">
                <a:solidFill>
                  <a:srgbClr val="B9B8A6"/>
                </a:solidFill>
                <a:latin typeface="Cambria Math" pitchFamily="18" charset="0"/>
                <a:ea typeface="Cambria Math" pitchFamily="18" charset="0"/>
                <a:cs typeface="Cyberjunkies"/>
                <a:sym typeface="Cyberjunkies"/>
              </a:rPr>
              <a:t>(Life flickering to lie)</a:t>
            </a:r>
          </a:p>
        </p:txBody>
      </p:sp>
      <p:sp>
        <p:nvSpPr>
          <p:cNvPr id="15" name="TextBox 15"/>
          <p:cNvSpPr txBox="1"/>
          <p:nvPr/>
        </p:nvSpPr>
        <p:spPr>
          <a:xfrm>
            <a:off x="1796628" y="5496167"/>
            <a:ext cx="14614421" cy="2462213"/>
          </a:xfrm>
          <a:prstGeom prst="rect">
            <a:avLst/>
          </a:prstGeom>
        </p:spPr>
        <p:txBody>
          <a:bodyPr lIns="0" tIns="0" rIns="0" bIns="0" rtlCol="0" anchor="t">
            <a:spAutoFit/>
          </a:bodyPr>
          <a:lstStyle/>
          <a:p>
            <a:pPr marL="0" lvl="0" indent="0" algn="ctr">
              <a:lnSpc>
                <a:spcPts val="4759"/>
              </a:lnSpc>
              <a:spcBef>
                <a:spcPct val="0"/>
              </a:spcBef>
            </a:pPr>
            <a:endParaRPr dirty="0"/>
          </a:p>
          <a:p>
            <a:pPr marL="0" lvl="0" indent="0" algn="l">
              <a:lnSpc>
                <a:spcPts val="4759"/>
              </a:lnSpc>
              <a:spcBef>
                <a:spcPct val="0"/>
              </a:spcBef>
            </a:pPr>
            <a:r>
              <a:rPr lang="en-US" sz="3399" u="none" strike="noStrike" spc="159" dirty="0">
                <a:solidFill>
                  <a:srgbClr val="FFFFFF"/>
                </a:solidFill>
                <a:latin typeface="Sitka Heading" pitchFamily="2" charset="0"/>
                <a:ea typeface="เอฟซี ฟาสท์เทสท์"/>
                <a:cs typeface="เอฟซี ฟาสท์เทสท์"/>
                <a:sym typeface="เอฟซี ฟาสท์เทสท์"/>
              </a:rPr>
              <a:t>“2069 marks the initiation of </a:t>
            </a:r>
            <a:r>
              <a:rPr lang="en-US" sz="3399" u="none" strike="noStrike" spc="159" dirty="0">
                <a:solidFill>
                  <a:srgbClr val="CB0101"/>
                </a:solidFill>
                <a:latin typeface="Sitka Heading" pitchFamily="2" charset="0"/>
                <a:ea typeface="เอฟซี ฟาสท์เทสท์ Bold"/>
                <a:cs typeface="เอฟซี ฟาสท์เทสท์ Bold"/>
                <a:sym typeface="เอฟซี ฟาสท์เทสท์ Bold"/>
              </a:rPr>
              <a:t>NeuraRun</a:t>
            </a:r>
            <a:r>
              <a:rPr lang="en-US" sz="3399" u="none" strike="noStrike" spc="159" dirty="0">
                <a:solidFill>
                  <a:srgbClr val="FFFFFF"/>
                </a:solidFill>
                <a:latin typeface="Sitka Heading" pitchFamily="2" charset="0"/>
                <a:ea typeface="เอฟซี ฟาสท์เทสท์"/>
                <a:cs typeface="เอฟซี ฟาสท์เทสท์"/>
                <a:sym typeface="เอฟซี ฟาสท์เทสท์"/>
              </a:rPr>
              <a:t>, A Japanese Corporation which unveiled their first ever Neural Shards in London this morning.”</a:t>
            </a:r>
          </a:p>
          <a:p>
            <a:pPr marL="0" lvl="0" indent="0" algn="ctr">
              <a:lnSpc>
                <a:spcPts val="4759"/>
              </a:lnSpc>
              <a:spcBef>
                <a:spcPct val="0"/>
              </a:spcBef>
            </a:pPr>
            <a:endParaRPr lang="en-US" sz="3399" u="none" strike="noStrike" spc="159" dirty="0">
              <a:solidFill>
                <a:srgbClr val="FFFFFF"/>
              </a:solidFill>
              <a:latin typeface="Sitka Heading" pitchFamily="2" charset="0"/>
              <a:ea typeface="เอฟซี ฟาสท์เทสท์"/>
              <a:cs typeface="เอฟซี ฟาสท์เทสท์"/>
              <a:sym typeface="เอฟซี ฟาสท์เทสท์"/>
            </a:endParaRPr>
          </a:p>
        </p:txBody>
      </p:sp>
      <p:sp>
        <p:nvSpPr>
          <p:cNvPr id="16" name="TextBox 16"/>
          <p:cNvSpPr txBox="1"/>
          <p:nvPr/>
        </p:nvSpPr>
        <p:spPr>
          <a:xfrm>
            <a:off x="1488725" y="5175567"/>
            <a:ext cx="7991442" cy="718145"/>
          </a:xfrm>
          <a:prstGeom prst="rect">
            <a:avLst/>
          </a:prstGeom>
        </p:spPr>
        <p:txBody>
          <a:bodyPr wrap="square" lIns="0" tIns="0" rIns="0" bIns="0" rtlCol="0" anchor="t">
            <a:spAutoFit/>
          </a:bodyPr>
          <a:lstStyle/>
          <a:p>
            <a:pPr algn="ctr">
              <a:lnSpc>
                <a:spcPts val="5599"/>
              </a:lnSpc>
            </a:pPr>
            <a:r>
              <a:rPr lang="en-US" sz="3999" i="1" dirty="0">
                <a:solidFill>
                  <a:srgbClr val="B9B8A6"/>
                </a:solidFill>
                <a:latin typeface="Britannic Bold" pitchFamily="34" charset="0"/>
                <a:ea typeface="Aperture"/>
                <a:cs typeface="Aperture"/>
                <a:sym typeface="Aperture"/>
              </a:rPr>
              <a:t>[News Anchor Reports]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6" presetClass="entr" presetSubtype="21" fill="hold" nodeType="withEffect">
                                  <p:stCondLst>
                                    <p:cond delay="200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barn(inVertical)">
                                      <p:cBhvr>
                                        <p:cTn id="10" dur="2000"/>
                                        <p:tgtEl>
                                          <p:spTgt spid="12">
                                            <p:txEl>
                                              <p:pRg st="0" end="0"/>
                                            </p:txEl>
                                          </p:spTgt>
                                        </p:tgtEl>
                                      </p:cBhvr>
                                    </p:animEffect>
                                  </p:childTnLst>
                                </p:cTn>
                              </p:par>
                              <p:par>
                                <p:cTn id="11" presetID="16" presetClass="entr" presetSubtype="21" fill="hold" nodeType="withEffect">
                                  <p:stCondLst>
                                    <p:cond delay="40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barn(inVertical)">
                                      <p:cBhvr>
                                        <p:cTn id="13" dur="1500"/>
                                        <p:tgtEl>
                                          <p:spTgt spid="14">
                                            <p:txEl>
                                              <p:pRg st="0" end="0"/>
                                            </p:txEl>
                                          </p:spTgt>
                                        </p:tgtEl>
                                      </p:cBhvr>
                                    </p:animEffect>
                                  </p:childTnLst>
                                </p:cTn>
                              </p:par>
                              <p:par>
                                <p:cTn id="14" presetID="22" presetClass="entr" presetSubtype="4" fill="hold" nodeType="withEffect">
                                  <p:stCondLst>
                                    <p:cond delay="600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wipe(down)">
                                      <p:cBhvr>
                                        <p:cTn id="16" dur="1750"/>
                                        <p:tgtEl>
                                          <p:spTgt spid="16">
                                            <p:txEl>
                                              <p:pRg st="0" end="0"/>
                                            </p:txEl>
                                          </p:spTgt>
                                        </p:tgtEl>
                                      </p:cBhvr>
                                    </p:animEffect>
                                  </p:childTnLst>
                                </p:cTn>
                              </p:par>
                              <p:par>
                                <p:cTn id="17" presetID="21" presetClass="entr" presetSubtype="1" fill="hold" nodeType="withEffect">
                                  <p:stCondLst>
                                    <p:cond delay="6000"/>
                                  </p:stCondLst>
                                  <p:childTnLst>
                                    <p:set>
                                      <p:cBhvr>
                                        <p:cTn id="18" dur="1" fill="hold">
                                          <p:stCondLst>
                                            <p:cond delay="0"/>
                                          </p:stCondLst>
                                        </p:cTn>
                                        <p:tgtEl>
                                          <p:spTgt spid="15">
                                            <p:txEl>
                                              <p:pRg st="1" end="1"/>
                                            </p:txEl>
                                          </p:spTgt>
                                        </p:tgtEl>
                                        <p:attrNameLst>
                                          <p:attrName>style.visibility</p:attrName>
                                        </p:attrNameLst>
                                      </p:cBhvr>
                                      <p:to>
                                        <p:strVal val="visible"/>
                                      </p:to>
                                    </p:set>
                                    <p:animEffect transition="in" filter="wheel(1)">
                                      <p:cBhvr>
                                        <p:cTn id="19" dur="20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0" y="-464051"/>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10" name="Group 10"/>
          <p:cNvGrpSpPr/>
          <p:nvPr/>
        </p:nvGrpSpPr>
        <p:grpSpPr>
          <a:xfrm>
            <a:off x="2102180" y="1482716"/>
            <a:ext cx="14109370" cy="6802768"/>
            <a:chOff x="0" y="0"/>
            <a:chExt cx="10086475" cy="4863147"/>
          </a:xfrm>
        </p:grpSpPr>
        <p:sp>
          <p:nvSpPr>
            <p:cNvPr id="11" name="Freeform 11"/>
            <p:cNvSpPr/>
            <p:nvPr/>
          </p:nvSpPr>
          <p:spPr>
            <a:xfrm>
              <a:off x="0" y="0"/>
              <a:ext cx="10086475" cy="4863148"/>
            </a:xfrm>
            <a:custGeom>
              <a:avLst/>
              <a:gdLst/>
              <a:ahLst/>
              <a:cxnLst/>
              <a:rect l="l" t="t" r="r" b="b"/>
              <a:pathLst>
                <a:path w="10086475" h="4863148">
                  <a:moveTo>
                    <a:pt x="10086475" y="0"/>
                  </a:moveTo>
                  <a:lnTo>
                    <a:pt x="10086475" y="3897185"/>
                  </a:lnTo>
                  <a:cubicBezTo>
                    <a:pt x="9830329" y="4179748"/>
                    <a:pt x="9686717" y="4338168"/>
                    <a:pt x="9430571" y="4620730"/>
                  </a:cubicBezTo>
                  <a:lnTo>
                    <a:pt x="2761577" y="4620730"/>
                  </a:lnTo>
                  <a:lnTo>
                    <a:pt x="2305520" y="4863148"/>
                  </a:lnTo>
                  <a:lnTo>
                    <a:pt x="0" y="4863148"/>
                  </a:lnTo>
                  <a:lnTo>
                    <a:pt x="0" y="965962"/>
                  </a:lnTo>
                  <a:cubicBezTo>
                    <a:pt x="256146" y="683400"/>
                    <a:pt x="399758" y="524980"/>
                    <a:pt x="655904" y="242418"/>
                  </a:cubicBezTo>
                  <a:lnTo>
                    <a:pt x="7324885" y="242418"/>
                  </a:lnTo>
                  <a:lnTo>
                    <a:pt x="7780955" y="0"/>
                  </a:lnTo>
                  <a:lnTo>
                    <a:pt x="10086475" y="0"/>
                  </a:lnTo>
                  <a:close/>
                </a:path>
              </a:pathLst>
            </a:custGeom>
            <a:solidFill>
              <a:srgbClr val="FFFDD8">
                <a:alpha val="15686"/>
              </a:srgbClr>
            </a:solidFill>
          </p:spPr>
        </p:sp>
      </p:grpSp>
      <p:sp>
        <p:nvSpPr>
          <p:cNvPr id="12" name="TextBox 12"/>
          <p:cNvSpPr txBox="1"/>
          <p:nvPr/>
        </p:nvSpPr>
        <p:spPr>
          <a:xfrm>
            <a:off x="3711496" y="1613799"/>
            <a:ext cx="10951763" cy="7135736"/>
          </a:xfrm>
          <a:prstGeom prst="rect">
            <a:avLst/>
          </a:prstGeom>
        </p:spPr>
        <p:txBody>
          <a:bodyPr lIns="0" tIns="0" rIns="0" bIns="0" rtlCol="0" anchor="t">
            <a:spAutoFit/>
          </a:bodyPr>
          <a:lstStyle/>
          <a:p>
            <a:pPr algn="ctr">
              <a:lnSpc>
                <a:spcPts val="4339"/>
              </a:lnSpc>
            </a:pPr>
            <a:r>
              <a:rPr lang="en-US" sz="4000" i="1" spc="145" dirty="0">
                <a:solidFill>
                  <a:srgbClr val="C00000"/>
                </a:solidFill>
                <a:latin typeface="Cascadia Mono Light" pitchFamily="49" charset="0"/>
                <a:ea typeface="Cascadia Mono Light" pitchFamily="49" charset="0"/>
                <a:cs typeface="Cascadia Mono Light" pitchFamily="49" charset="0"/>
                <a:sym typeface="Neue Machina Light"/>
                <a:hlinkClick r:id="rId10" action="ppaction://hlinksldjump">
                  <a:extLst>
                    <a:ext uri="{A12FA001-AC4F-418D-AE19-62706E023703}">
                      <ahyp:hlinkClr xmlns:ahyp="http://schemas.microsoft.com/office/drawing/2018/hyperlinkcolor" xmlns="" val="tx"/>
                    </a:ext>
                  </a:extLst>
                </a:hlinkClick>
              </a:rPr>
              <a:t>[AD 2072] </a:t>
            </a:r>
          </a:p>
          <a:p>
            <a:pPr algn="ctr">
              <a:lnSpc>
                <a:spcPts val="4339"/>
              </a:lnSpc>
            </a:pPr>
            <a:r>
              <a:rPr lang="en-US" sz="3099" spc="145" dirty="0">
                <a:solidFill>
                  <a:srgbClr val="C00000"/>
                </a:solidFill>
                <a:latin typeface="Cascadia Mono Light" pitchFamily="49" charset="0"/>
                <a:ea typeface="Cascadia Mono Light" pitchFamily="49" charset="0"/>
                <a:cs typeface="Cascadia Mono Light" pitchFamily="49" charset="0"/>
                <a:sym typeface="Neue Machina Light"/>
                <a:hlinkClick r:id="rId10" action="ppaction://hlinksldjump">
                  <a:extLst>
                    <a:ext uri="{A12FA001-AC4F-418D-AE19-62706E023703}">
                      <ahyp:hlinkClr xmlns:ahyp="http://schemas.microsoft.com/office/drawing/2018/hyperlinkcolor" xmlns="" val="tx"/>
                    </a:ext>
                  </a:extLst>
                </a:hlinkClick>
              </a:rPr>
              <a:t>[Digital Newspaper Blipping]</a:t>
            </a:r>
          </a:p>
          <a:p>
            <a:pPr algn="ctr">
              <a:lnSpc>
                <a:spcPts val="4339"/>
              </a:lnSpc>
            </a:pPr>
            <a:r>
              <a:rPr lang="en-US" sz="3099" spc="145" dirty="0">
                <a:solidFill>
                  <a:srgbClr val="C00000"/>
                </a:solidFill>
                <a:latin typeface="Cascadia Mono Light" pitchFamily="49" charset="0"/>
                <a:ea typeface="Cascadia Mono Light" pitchFamily="49" charset="0"/>
                <a:cs typeface="Cascadia Mono Light" pitchFamily="49" charset="0"/>
                <a:sym typeface="Neue Machina Light"/>
                <a:hlinkClick r:id="rId10" action="ppaction://hlinksldjump">
                  <a:extLst>
                    <a:ext uri="{A12FA001-AC4F-418D-AE19-62706E023703}">
                      <ahyp:hlinkClr xmlns:ahyp="http://schemas.microsoft.com/office/drawing/2018/hyperlinkcolor" xmlns="" val="tx"/>
                    </a:ext>
                  </a:extLst>
                </a:hlinkClick>
              </a:rPr>
              <a:t>“The Birth of Edge AI. Asian Subcontinents to lead charge.”</a:t>
            </a:r>
          </a:p>
          <a:p>
            <a:pPr algn="ctr">
              <a:lnSpc>
                <a:spcPts val="4339"/>
              </a:lnSpc>
            </a:pPr>
            <a:endParaRPr lang="en-US" sz="3099" spc="145" dirty="0">
              <a:solidFill>
                <a:schemeClr val="bg2">
                  <a:lumMod val="50000"/>
                </a:schemeClr>
              </a:solidFill>
              <a:latin typeface="Cascadia Mono Light" pitchFamily="49" charset="0"/>
              <a:ea typeface="Cascadia Mono Light" pitchFamily="49" charset="0"/>
              <a:cs typeface="Cascadia Mono Light" pitchFamily="49" charset="0"/>
              <a:sym typeface="Neue Machina Light"/>
              <a:hlinkClick r:id="rId10" action="ppaction://hlinksldjump">
                <a:extLst>
                  <a:ext uri="{A12FA001-AC4F-418D-AE19-62706E023703}">
                    <ahyp:hlinkClr xmlns:ahyp="http://schemas.microsoft.com/office/drawing/2018/hyperlinkcolor" xmlns="" val="tx"/>
                  </a:ext>
                </a:extLst>
              </a:hlinkClick>
            </a:endParaRPr>
          </a:p>
          <a:p>
            <a:pPr algn="ctr">
              <a:lnSpc>
                <a:spcPts val="4339"/>
              </a:lnSpc>
            </a:pPr>
            <a:endParaRPr lang="en-US" sz="3099" spc="145" dirty="0">
              <a:solidFill>
                <a:schemeClr val="bg2">
                  <a:lumMod val="50000"/>
                </a:schemeClr>
              </a:solidFill>
              <a:latin typeface="Cascadia Mono Light" pitchFamily="49" charset="0"/>
              <a:ea typeface="Cascadia Mono Light" pitchFamily="49" charset="0"/>
              <a:cs typeface="Cascadia Mono Light" pitchFamily="49" charset="0"/>
              <a:sym typeface="Neue Machina Light"/>
              <a:hlinkClick r:id="rId10" action="ppaction://hlinksldjump">
                <a:extLst>
                  <a:ext uri="{A12FA001-AC4F-418D-AE19-62706E023703}">
                    <ahyp:hlinkClr xmlns:ahyp="http://schemas.microsoft.com/office/drawing/2018/hyperlinkcolor" xmlns="" val="tx"/>
                  </a:ext>
                </a:extLst>
              </a:hlinkClick>
            </a:endParaRPr>
          </a:p>
          <a:p>
            <a:pPr algn="ctr">
              <a:lnSpc>
                <a:spcPts val="4339"/>
              </a:lnSpc>
            </a:pPr>
            <a:r>
              <a:rPr lang="en-US" sz="4000" i="1" spc="145" dirty="0">
                <a:solidFill>
                  <a:srgbClr val="FFFF00"/>
                </a:solidFill>
                <a:latin typeface="Cascadia Mono Light" pitchFamily="49" charset="0"/>
                <a:ea typeface="Cascadia Mono Light" pitchFamily="49" charset="0"/>
                <a:cs typeface="Cascadia Mono Light" pitchFamily="49" charset="0"/>
                <a:sym typeface="Neue Machina Light"/>
                <a:hlinkClick r:id="rId10" action="ppaction://hlinksldjump">
                  <a:extLst>
                    <a:ext uri="{A12FA001-AC4F-418D-AE19-62706E023703}">
                      <ahyp:hlinkClr xmlns:ahyp="http://schemas.microsoft.com/office/drawing/2018/hyperlinkcolor" xmlns="" val="tx"/>
                    </a:ext>
                  </a:extLst>
                </a:hlinkClick>
              </a:rPr>
              <a:t>[2072 – 73]</a:t>
            </a:r>
          </a:p>
          <a:p>
            <a:pPr algn="ctr">
              <a:lnSpc>
                <a:spcPts val="4339"/>
              </a:lnSpc>
            </a:pPr>
            <a:r>
              <a:rPr lang="en-US" sz="3099" spc="145" dirty="0">
                <a:solidFill>
                  <a:srgbClr val="FFFF00"/>
                </a:solidFill>
                <a:latin typeface="Cascadia Mono Light" pitchFamily="49" charset="0"/>
                <a:ea typeface="Cascadia Mono Light" pitchFamily="49" charset="0"/>
                <a:cs typeface="Cascadia Mono Light" pitchFamily="49" charset="0"/>
                <a:sym typeface="Neue Machina Light"/>
                <a:hlinkClick r:id="rId10" action="ppaction://hlinksldjump">
                  <a:extLst>
                    <a:ext uri="{A12FA001-AC4F-418D-AE19-62706E023703}">
                      <ahyp:hlinkClr xmlns:ahyp="http://schemas.microsoft.com/office/drawing/2018/hyperlinkcolor" xmlns="" val="tx"/>
                    </a:ext>
                  </a:extLst>
                </a:hlinkClick>
              </a:rPr>
              <a:t>“What is Edge AI?”</a:t>
            </a:r>
          </a:p>
          <a:p>
            <a:pPr algn="ctr">
              <a:lnSpc>
                <a:spcPts val="4339"/>
              </a:lnSpc>
            </a:pPr>
            <a:r>
              <a:rPr lang="en-US" sz="3099" spc="145" dirty="0">
                <a:solidFill>
                  <a:srgbClr val="FFFF00"/>
                </a:solidFill>
                <a:latin typeface="Cascadia Mono Light" pitchFamily="49" charset="0"/>
                <a:ea typeface="Cascadia Mono Light" pitchFamily="49" charset="0"/>
                <a:cs typeface="Cascadia Mono Light" pitchFamily="49" charset="0"/>
                <a:sym typeface="Neue Machina Light"/>
                <a:hlinkClick r:id="rId10" action="ppaction://hlinksldjump">
                  <a:extLst>
                    <a:ext uri="{A12FA001-AC4F-418D-AE19-62706E023703}">
                      <ahyp:hlinkClr xmlns:ahyp="http://schemas.microsoft.com/office/drawing/2018/hyperlinkcolor" xmlns="" val="tx"/>
                    </a:ext>
                  </a:extLst>
                </a:hlinkClick>
              </a:rPr>
              <a:t>“AI v/s Humanoid. Which wins in this ultimate race of intelligence?”</a:t>
            </a:r>
          </a:p>
          <a:p>
            <a:pPr algn="ctr">
              <a:lnSpc>
                <a:spcPts val="4339"/>
              </a:lnSpc>
            </a:pPr>
            <a:endParaRPr lang="en-US" sz="3099" spc="145" dirty="0">
              <a:solidFill>
                <a:srgbClr val="FFFF00"/>
              </a:solidFill>
              <a:latin typeface="Cascadia Mono Light" pitchFamily="49" charset="0"/>
              <a:ea typeface="Cascadia Mono Light" pitchFamily="49" charset="0"/>
              <a:cs typeface="Cascadia Mono Light" pitchFamily="49" charset="0"/>
              <a:sym typeface="Neue Machina Light"/>
              <a:hlinkClick r:id="rId10" action="ppaction://hlinksldjump">
                <a:extLst>
                  <a:ext uri="{A12FA001-AC4F-418D-AE19-62706E023703}">
                    <ahyp:hlinkClr xmlns:ahyp="http://schemas.microsoft.com/office/drawing/2018/hyperlinkcolor" xmlns="" val="tx"/>
                  </a:ext>
                </a:extLst>
              </a:hlinkClick>
            </a:endParaRPr>
          </a:p>
          <a:p>
            <a:pPr algn="ctr">
              <a:lnSpc>
                <a:spcPts val="4339"/>
              </a:lnSpc>
            </a:pPr>
            <a:r>
              <a:rPr lang="en-US" sz="3099" i="1" spc="145" dirty="0">
                <a:solidFill>
                  <a:srgbClr val="FFFF00"/>
                </a:solidFill>
                <a:latin typeface="Cascadia Mono Light" pitchFamily="49" charset="0"/>
                <a:ea typeface="Cascadia Mono Light" pitchFamily="49" charset="0"/>
                <a:cs typeface="Cascadia Mono Light" pitchFamily="49" charset="0"/>
                <a:sym typeface="Neue Machina Light"/>
                <a:hlinkClick r:id="rId10" action="ppaction://hlinksldjump">
                  <a:extLst>
                    <a:ext uri="{A12FA001-AC4F-418D-AE19-62706E023703}">
                      <ahyp:hlinkClr xmlns:ahyp="http://schemas.microsoft.com/office/drawing/2018/hyperlinkcolor" xmlns="" val="tx"/>
                    </a:ext>
                  </a:extLst>
                </a:hlinkClick>
              </a:rPr>
              <a:t>[Best article written]</a:t>
            </a:r>
          </a:p>
          <a:p>
            <a:pPr marL="0" lvl="0" indent="0" algn="ctr">
              <a:lnSpc>
                <a:spcPts val="4339"/>
              </a:lnSpc>
              <a:spcBef>
                <a:spcPct val="0"/>
              </a:spcBef>
            </a:pPr>
            <a:endParaRPr lang="en-US" sz="3099" spc="145" dirty="0">
              <a:solidFill>
                <a:srgbClr val="0000FF"/>
              </a:solidFill>
              <a:latin typeface="Cascadia Mono Light" pitchFamily="49" charset="0"/>
              <a:ea typeface="Cascadia Mono Light" pitchFamily="49" charset="0"/>
              <a:cs typeface="Cascadia Mono Light" pitchFamily="49" charset="0"/>
              <a:sym typeface="Neue Machina Light"/>
              <a:hlinkClick r:id="rId10" action="ppaction://hlinksldjump">
                <a:extLst>
                  <a:ext uri="{A12FA001-AC4F-418D-AE19-62706E023703}">
                    <ahyp:hlinkClr xmlns:ahyp="http://schemas.microsoft.com/office/drawing/2018/hyperlinkcolor" xmlns="" val="tx"/>
                  </a:ext>
                </a:extLst>
              </a:hlinkClick>
            </a:endParaRPr>
          </a:p>
        </p:txBody>
      </p:sp>
      <p:sp>
        <p:nvSpPr>
          <p:cNvPr id="13" name="TextBox 13"/>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4" name="TextBox 14"/>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Tree>
  </p:cSld>
  <p:clrMapOvr>
    <a:masterClrMapping/>
  </p:clrMapOvr>
  <mc:AlternateContent xmlns:mc="http://schemas.openxmlformats.org/markup-compatibility/2006" xmlns:p14="http://schemas.microsoft.com/office/powerpoint/2010/main">
    <mc:Choice Requires="p14">
      <p:transition spd="slow" p14:dur="2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500"/>
                                        <p:tgtEl>
                                          <p:spTgt spid="12">
                                            <p:txEl>
                                              <p:pRg st="0" end="0"/>
                                            </p:txEl>
                                          </p:spTgt>
                                        </p:tgtEl>
                                      </p:cBhvr>
                                    </p:animEffect>
                                    <p:anim calcmode="lin" valueType="num">
                                      <p:cBhvr>
                                        <p:cTn id="8" dur="2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2500" fill="hold"/>
                                        <p:tgtEl>
                                          <p:spTgt spid="1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2500"/>
                                        <p:tgtEl>
                                          <p:spTgt spid="12">
                                            <p:txEl>
                                              <p:pRg st="1" end="1"/>
                                            </p:txEl>
                                          </p:spTgt>
                                        </p:tgtEl>
                                      </p:cBhvr>
                                    </p:animEffect>
                                    <p:anim calcmode="lin" valueType="num">
                                      <p:cBhvr>
                                        <p:cTn id="13" dur="25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4" dur="2500" fill="hold"/>
                                        <p:tgtEl>
                                          <p:spTgt spid="1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2500"/>
                                        <p:tgtEl>
                                          <p:spTgt spid="12">
                                            <p:txEl>
                                              <p:pRg st="2" end="2"/>
                                            </p:txEl>
                                          </p:spTgt>
                                        </p:tgtEl>
                                      </p:cBhvr>
                                    </p:animEffect>
                                    <p:anim calcmode="lin" valueType="num">
                                      <p:cBhvr>
                                        <p:cTn id="18" dur="25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19" dur="2500" fill="hold"/>
                                        <p:tgtEl>
                                          <p:spTgt spid="1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xEl>
                                              <p:pRg st="5" end="5"/>
                                            </p:txEl>
                                          </p:spTgt>
                                        </p:tgtEl>
                                        <p:attrNameLst>
                                          <p:attrName>style.visibility</p:attrName>
                                        </p:attrNameLst>
                                      </p:cBhvr>
                                      <p:to>
                                        <p:strVal val="visible"/>
                                      </p:to>
                                    </p:set>
                                    <p:animEffect transition="in" filter="fade">
                                      <p:cBhvr>
                                        <p:cTn id="22" dur="2500"/>
                                        <p:tgtEl>
                                          <p:spTgt spid="12">
                                            <p:txEl>
                                              <p:pRg st="5" end="5"/>
                                            </p:txEl>
                                          </p:spTgt>
                                        </p:tgtEl>
                                      </p:cBhvr>
                                    </p:animEffect>
                                    <p:anim calcmode="lin" valueType="num">
                                      <p:cBhvr>
                                        <p:cTn id="23" dur="25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24" dur="2500" fill="hold"/>
                                        <p:tgtEl>
                                          <p:spTgt spid="12">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animEffect transition="in" filter="fade">
                                      <p:cBhvr>
                                        <p:cTn id="27" dur="2500"/>
                                        <p:tgtEl>
                                          <p:spTgt spid="12">
                                            <p:txEl>
                                              <p:pRg st="6" end="6"/>
                                            </p:txEl>
                                          </p:spTgt>
                                        </p:tgtEl>
                                      </p:cBhvr>
                                    </p:animEffect>
                                    <p:anim calcmode="lin" valueType="num">
                                      <p:cBhvr>
                                        <p:cTn id="28" dur="2500" fill="hold"/>
                                        <p:tgtEl>
                                          <p:spTgt spid="12">
                                            <p:txEl>
                                              <p:pRg st="6" end="6"/>
                                            </p:txEl>
                                          </p:spTgt>
                                        </p:tgtEl>
                                        <p:attrNameLst>
                                          <p:attrName>ppt_x</p:attrName>
                                        </p:attrNameLst>
                                      </p:cBhvr>
                                      <p:tavLst>
                                        <p:tav tm="0">
                                          <p:val>
                                            <p:strVal val="#ppt_x"/>
                                          </p:val>
                                        </p:tav>
                                        <p:tav tm="100000">
                                          <p:val>
                                            <p:strVal val="#ppt_x"/>
                                          </p:val>
                                        </p:tav>
                                      </p:tavLst>
                                    </p:anim>
                                    <p:anim calcmode="lin" valueType="num">
                                      <p:cBhvr>
                                        <p:cTn id="29" dur="2500" fill="hold"/>
                                        <p:tgtEl>
                                          <p:spTgt spid="12">
                                            <p:txEl>
                                              <p:pRg st="6" end="6"/>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
                                            <p:txEl>
                                              <p:pRg st="7" end="7"/>
                                            </p:txEl>
                                          </p:spTgt>
                                        </p:tgtEl>
                                        <p:attrNameLst>
                                          <p:attrName>style.visibility</p:attrName>
                                        </p:attrNameLst>
                                      </p:cBhvr>
                                      <p:to>
                                        <p:strVal val="visible"/>
                                      </p:to>
                                    </p:set>
                                    <p:animEffect transition="in" filter="fade">
                                      <p:cBhvr>
                                        <p:cTn id="32" dur="2500"/>
                                        <p:tgtEl>
                                          <p:spTgt spid="12">
                                            <p:txEl>
                                              <p:pRg st="7" end="7"/>
                                            </p:txEl>
                                          </p:spTgt>
                                        </p:tgtEl>
                                      </p:cBhvr>
                                    </p:animEffect>
                                    <p:anim calcmode="lin" valueType="num">
                                      <p:cBhvr>
                                        <p:cTn id="33" dur="2500" fill="hold"/>
                                        <p:tgtEl>
                                          <p:spTgt spid="12">
                                            <p:txEl>
                                              <p:pRg st="7" end="7"/>
                                            </p:txEl>
                                          </p:spTgt>
                                        </p:tgtEl>
                                        <p:attrNameLst>
                                          <p:attrName>ppt_x</p:attrName>
                                        </p:attrNameLst>
                                      </p:cBhvr>
                                      <p:tavLst>
                                        <p:tav tm="0">
                                          <p:val>
                                            <p:strVal val="#ppt_x"/>
                                          </p:val>
                                        </p:tav>
                                        <p:tav tm="100000">
                                          <p:val>
                                            <p:strVal val="#ppt_x"/>
                                          </p:val>
                                        </p:tav>
                                      </p:tavLst>
                                    </p:anim>
                                    <p:anim calcmode="lin" valueType="num">
                                      <p:cBhvr>
                                        <p:cTn id="34" dur="2500" fill="hold"/>
                                        <p:tgtEl>
                                          <p:spTgt spid="12">
                                            <p:txEl>
                                              <p:pRg st="7" end="7"/>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2">
                                            <p:txEl>
                                              <p:pRg st="9" end="9"/>
                                            </p:txEl>
                                          </p:spTgt>
                                        </p:tgtEl>
                                        <p:attrNameLst>
                                          <p:attrName>style.visibility</p:attrName>
                                        </p:attrNameLst>
                                      </p:cBhvr>
                                      <p:to>
                                        <p:strVal val="visible"/>
                                      </p:to>
                                    </p:set>
                                    <p:animEffect transition="in" filter="fade">
                                      <p:cBhvr>
                                        <p:cTn id="37" dur="2500"/>
                                        <p:tgtEl>
                                          <p:spTgt spid="12">
                                            <p:txEl>
                                              <p:pRg st="9" end="9"/>
                                            </p:txEl>
                                          </p:spTgt>
                                        </p:tgtEl>
                                      </p:cBhvr>
                                    </p:animEffect>
                                    <p:anim calcmode="lin" valueType="num">
                                      <p:cBhvr>
                                        <p:cTn id="38" dur="2500" fill="hold"/>
                                        <p:tgtEl>
                                          <p:spTgt spid="12">
                                            <p:txEl>
                                              <p:pRg st="9" end="9"/>
                                            </p:txEl>
                                          </p:spTgt>
                                        </p:tgtEl>
                                        <p:attrNameLst>
                                          <p:attrName>ppt_x</p:attrName>
                                        </p:attrNameLst>
                                      </p:cBhvr>
                                      <p:tavLst>
                                        <p:tav tm="0">
                                          <p:val>
                                            <p:strVal val="#ppt_x"/>
                                          </p:val>
                                        </p:tav>
                                        <p:tav tm="100000">
                                          <p:val>
                                            <p:strVal val="#ppt_x"/>
                                          </p:val>
                                        </p:tav>
                                      </p:tavLst>
                                    </p:anim>
                                    <p:anim calcmode="lin" valueType="num">
                                      <p:cBhvr>
                                        <p:cTn id="39" dur="2500" fill="hold"/>
                                        <p:tgtEl>
                                          <p:spTgt spid="12">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57190" y="542764"/>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724369" y="1457642"/>
            <a:ext cx="15133827" cy="6258123"/>
          </a:xfrm>
          <a:prstGeom prst="rect">
            <a:avLst/>
          </a:prstGeom>
        </p:spPr>
        <p:txBody>
          <a:bodyPr lIns="0" tIns="0" rIns="0" bIns="0" rtlCol="0" anchor="t">
            <a:spAutoFit/>
          </a:bodyPr>
          <a:lstStyle/>
          <a:p>
            <a:pPr algn="l">
              <a:lnSpc>
                <a:spcPts val="4759"/>
              </a:lnSpc>
            </a:pPr>
            <a:r>
              <a:rPr lang="en-US" sz="3399" i="1" dirty="0">
                <a:solidFill>
                  <a:srgbClr val="B9B8A6"/>
                </a:solidFill>
                <a:latin typeface="Cyberjunkies"/>
                <a:ea typeface="Aperture"/>
                <a:cs typeface="Aperture"/>
                <a:sym typeface="Aperture"/>
              </a:rPr>
              <a:t>    [Average Digital Article on Mobile]</a:t>
            </a:r>
          </a:p>
          <a:p>
            <a:pPr algn="l">
              <a:lnSpc>
                <a:spcPts val="4759"/>
              </a:lnSpc>
            </a:pPr>
            <a:endParaRPr lang="en-US" sz="3399" dirty="0">
              <a:solidFill>
                <a:srgbClr val="FFFFFF"/>
              </a:solidFill>
              <a:latin typeface="Aperture"/>
              <a:ea typeface="Aperture"/>
              <a:cs typeface="Aperture"/>
              <a:sym typeface="Aperture"/>
            </a:endParaRPr>
          </a:p>
          <a:p>
            <a:pPr algn="l">
              <a:lnSpc>
                <a:spcPts val="4759"/>
              </a:lnSpc>
            </a:pPr>
            <a:r>
              <a:rPr lang="en-US" sz="3399" dirty="0">
                <a:solidFill>
                  <a:srgbClr val="FFFFFF"/>
                </a:solidFill>
                <a:latin typeface="Copperplate Gothic Light" pitchFamily="34" charset="0"/>
                <a:ea typeface="เอฟซี ฟาสท์เทสท์"/>
                <a:cs typeface="เอฟซี ฟาสท์เทสท์"/>
                <a:sym typeface="เอฟซี ฟาสท์เทสท์"/>
              </a:rPr>
              <a:t>“UN suffers downfall due to lack of integrity. America to takeover UN?”</a:t>
            </a:r>
          </a:p>
          <a:p>
            <a:pPr algn="l">
              <a:lnSpc>
                <a:spcPts val="4759"/>
              </a:lnSpc>
            </a:pPr>
            <a:r>
              <a:rPr lang="en-US" sz="3399" dirty="0">
                <a:solidFill>
                  <a:srgbClr val="FFFFFF"/>
                </a:solidFill>
                <a:latin typeface="Copperplate Gothic Light" pitchFamily="34" charset="0"/>
                <a:ea typeface="เอฟซี ฟาสท์เทสท์"/>
                <a:cs typeface="เอฟซี ฟาสท์เทสท์"/>
                <a:sym typeface="เอฟซี ฟาสท์เทสท์"/>
              </a:rPr>
              <a:t>“Canada says ‘Yes!’, Joining the </a:t>
            </a:r>
            <a:r>
              <a:rPr lang="en-US" sz="3399" dirty="0">
                <a:solidFill>
                  <a:schemeClr val="accent6">
                    <a:lumMod val="60000"/>
                    <a:lumOff val="40000"/>
                  </a:schemeClr>
                </a:solidFill>
                <a:latin typeface="Copperplate Gothic Light" pitchFamily="34" charset="0"/>
                <a:ea typeface="เอฟซี ฟาสท์เทสท์"/>
                <a:cs typeface="เอฟซี ฟาสท์เทสท์"/>
                <a:sym typeface="เอฟซี ฟาสท์เทสท์"/>
              </a:rPr>
              <a:t>American Defense Front </a:t>
            </a:r>
            <a:r>
              <a:rPr lang="en-US" sz="3399" dirty="0">
                <a:solidFill>
                  <a:srgbClr val="FFFFFF"/>
                </a:solidFill>
                <a:latin typeface="Copperplate Gothic Light" pitchFamily="34" charset="0"/>
                <a:ea typeface="เอฟซี ฟาสท์เทสท์"/>
                <a:cs typeface="เอฟซี ฟาสท์เทสท์"/>
                <a:sym typeface="เอฟซี ฟาสท์เทสท์"/>
              </a:rPr>
              <a:t>(ADF)”</a:t>
            </a:r>
          </a:p>
          <a:p>
            <a:pPr algn="ctr">
              <a:lnSpc>
                <a:spcPts val="4759"/>
              </a:lnSpc>
            </a:pPr>
            <a:endParaRPr lang="en-US" sz="3399" dirty="0">
              <a:solidFill>
                <a:srgbClr val="FFFFFF"/>
              </a:solidFill>
              <a:latin typeface="เอฟซี ฟาสท์เทสท์"/>
              <a:ea typeface="เอฟซี ฟาสท์เทสท์"/>
              <a:cs typeface="เอฟซี ฟาสท์เทสท์"/>
              <a:sym typeface="เอฟซี ฟาสท์เทสท์"/>
            </a:endParaRPr>
          </a:p>
          <a:p>
            <a:pPr algn="l">
              <a:lnSpc>
                <a:spcPts val="5599"/>
              </a:lnSpc>
            </a:pPr>
            <a:r>
              <a:rPr lang="en-US" sz="3400" i="1" dirty="0">
                <a:solidFill>
                  <a:srgbClr val="B9B8A6"/>
                </a:solidFill>
                <a:latin typeface="Ailerons" panose="00000500000000000000" pitchFamily="50" charset="0"/>
                <a:ea typeface="Aperture"/>
                <a:cs typeface="Aperture"/>
                <a:sym typeface="Aperture"/>
              </a:rPr>
              <a:t>    </a:t>
            </a:r>
            <a:r>
              <a:rPr lang="en-US" sz="3400" i="1" dirty="0">
                <a:solidFill>
                  <a:srgbClr val="B9B8A6"/>
                </a:solidFill>
                <a:latin typeface="Algerian" pitchFamily="82" charset="0"/>
                <a:ea typeface="Aperture"/>
                <a:cs typeface="Aperture"/>
                <a:sym typeface="Aperture"/>
              </a:rPr>
              <a:t>[News Report on TV in a Restaurant]</a:t>
            </a:r>
          </a:p>
          <a:p>
            <a:pPr algn="l">
              <a:lnSpc>
                <a:spcPts val="4759"/>
              </a:lnSpc>
            </a:pPr>
            <a:r>
              <a:rPr lang="en-US" sz="3399" dirty="0">
                <a:solidFill>
                  <a:srgbClr val="FFFFFF"/>
                </a:solidFill>
                <a:latin typeface="Segoe UI Variable Small Semibol" pitchFamily="2" charset="0"/>
                <a:ea typeface="เอฟซี ฟาสท์เทสท์"/>
                <a:cs typeface="เอฟซี ฟาสท์เทสท์"/>
                <a:sym typeface="เอฟซี ฟาสท์เทสท์"/>
              </a:rPr>
              <a:t>“</a:t>
            </a:r>
            <a:r>
              <a:rPr lang="en-US" sz="3399" dirty="0">
                <a:solidFill>
                  <a:schemeClr val="accent2">
                    <a:lumMod val="60000"/>
                    <a:lumOff val="40000"/>
                  </a:schemeClr>
                </a:solidFill>
                <a:latin typeface="Segoe UI Variable Small Semibol" pitchFamily="2" charset="0"/>
                <a:ea typeface="เอฟซี ฟาสท์เทสท์"/>
                <a:cs typeface="เอฟซี ฟาสท์เทสท์"/>
                <a:sym typeface="เอฟซี ฟาสท์เทสท์"/>
              </a:rPr>
              <a:t>The Proletarian Union</a:t>
            </a:r>
            <a:r>
              <a:rPr lang="en-US" sz="3399" dirty="0">
                <a:solidFill>
                  <a:srgbClr val="FFFFFF"/>
                </a:solidFill>
                <a:latin typeface="Segoe UI Variable Small Semibol" pitchFamily="2" charset="0"/>
                <a:ea typeface="เอฟซี ฟาสท์เทสท์"/>
                <a:cs typeface="เอฟซี ฟาสท์เทสท์"/>
                <a:sym typeface="เอฟซี ฟาสท์เทสท์"/>
              </a:rPr>
              <a:t>; which is the new Russian govt. to take over the east?”</a:t>
            </a:r>
          </a:p>
          <a:p>
            <a:pPr algn="l">
              <a:lnSpc>
                <a:spcPts val="4759"/>
              </a:lnSpc>
            </a:pPr>
            <a:r>
              <a:rPr lang="en-US" sz="3399" i="1" dirty="0">
                <a:solidFill>
                  <a:srgbClr val="B9B8A6"/>
                </a:solidFill>
                <a:latin typeface="Copperplate Gothic Bold" pitchFamily="34" charset="0"/>
                <a:ea typeface="เอฟซี ฟาสท์เทสท์"/>
                <a:cs typeface="เอฟซี ฟาสท์เทสท์"/>
                <a:sym typeface="เอฟซี ฟาสท์เทสท์"/>
              </a:rPr>
              <a:t>    </a:t>
            </a:r>
            <a:endParaRPr lang="en-US" sz="4400" dirty="0">
              <a:solidFill>
                <a:srgbClr val="B9B8A6"/>
              </a:solidFill>
              <a:latin typeface="Copperplate Gothic Bold" pitchFamily="34" charset="0"/>
              <a:ea typeface="Cyberjunkies"/>
              <a:cs typeface="Cyberjunkies"/>
              <a:sym typeface="Cyberjunkie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225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2250" fill="hold"/>
                                        <p:tgtEl>
                                          <p:spTgt spid="12">
                                            <p:txEl>
                                              <p:pRg st="0" end="0"/>
                                            </p:txEl>
                                          </p:spTgt>
                                        </p:tgtEl>
                                        <p:attrNameLst>
                                          <p:attrName>ppt_y</p:attrName>
                                        </p:attrNameLst>
                                      </p:cBhvr>
                                      <p:tavLst>
                                        <p:tav tm="0">
                                          <p:val>
                                            <p:strVal val="#ppt_y"/>
                                          </p:val>
                                        </p:tav>
                                        <p:tav tm="100000">
                                          <p:val>
                                            <p:strVal val="#ppt_y"/>
                                          </p:val>
                                        </p:tav>
                                      </p:tavLst>
                                    </p:anim>
                                  </p:childTnLst>
                                </p:cTn>
                              </p:par>
                              <p:par>
                                <p:cTn id="9" presetID="16" presetClass="entr" presetSubtype="21" fill="hold" nodeType="withEffect">
                                  <p:stCondLst>
                                    <p:cond delay="2250"/>
                                  </p:stCondLst>
                                  <p:childTnLst>
                                    <p:set>
                                      <p:cBhvr>
                                        <p:cTn id="10" dur="1" fill="hold">
                                          <p:stCondLst>
                                            <p:cond delay="0"/>
                                          </p:stCondLst>
                                        </p:cTn>
                                        <p:tgtEl>
                                          <p:spTgt spid="12">
                                            <p:txEl>
                                              <p:pRg st="2" end="2"/>
                                            </p:txEl>
                                          </p:spTgt>
                                        </p:tgtEl>
                                        <p:attrNameLst>
                                          <p:attrName>style.visibility</p:attrName>
                                        </p:attrNameLst>
                                      </p:cBhvr>
                                      <p:to>
                                        <p:strVal val="visible"/>
                                      </p:to>
                                    </p:set>
                                    <p:animEffect transition="in" filter="barn(inVertical)">
                                      <p:cBhvr>
                                        <p:cTn id="11" dur="1750"/>
                                        <p:tgtEl>
                                          <p:spTgt spid="12">
                                            <p:txEl>
                                              <p:pRg st="2" end="2"/>
                                            </p:txEl>
                                          </p:spTgt>
                                        </p:tgtEl>
                                      </p:cBhvr>
                                    </p:animEffect>
                                  </p:childTnLst>
                                </p:cTn>
                              </p:par>
                              <p:par>
                                <p:cTn id="12" presetID="16" presetClass="entr" presetSubtype="21" fill="hold" nodeType="withEffect">
                                  <p:stCondLst>
                                    <p:cond delay="2250"/>
                                  </p:stCondLst>
                                  <p:childTnLst>
                                    <p:set>
                                      <p:cBhvr>
                                        <p:cTn id="13" dur="1" fill="hold">
                                          <p:stCondLst>
                                            <p:cond delay="0"/>
                                          </p:stCondLst>
                                        </p:cTn>
                                        <p:tgtEl>
                                          <p:spTgt spid="12">
                                            <p:txEl>
                                              <p:pRg st="3" end="3"/>
                                            </p:txEl>
                                          </p:spTgt>
                                        </p:tgtEl>
                                        <p:attrNameLst>
                                          <p:attrName>style.visibility</p:attrName>
                                        </p:attrNameLst>
                                      </p:cBhvr>
                                      <p:to>
                                        <p:strVal val="visible"/>
                                      </p:to>
                                    </p:set>
                                    <p:animEffect transition="in" filter="barn(inVertical)">
                                      <p:cBhvr>
                                        <p:cTn id="14" dur="1750"/>
                                        <p:tgtEl>
                                          <p:spTgt spid="12">
                                            <p:txEl>
                                              <p:pRg st="3" end="3"/>
                                            </p:txEl>
                                          </p:spTgt>
                                        </p:tgtEl>
                                      </p:cBhvr>
                                    </p:animEffect>
                                  </p:childTnLst>
                                </p:cTn>
                              </p:par>
                              <p:par>
                                <p:cTn id="15" presetID="2" presetClass="entr" presetSubtype="2" fill="hold" nodeType="withEffect">
                                  <p:stCondLst>
                                    <p:cond delay="4000"/>
                                  </p:stCondLst>
                                  <p:childTnLst>
                                    <p:set>
                                      <p:cBhvr>
                                        <p:cTn id="16" dur="1" fill="hold">
                                          <p:stCondLst>
                                            <p:cond delay="0"/>
                                          </p:stCondLst>
                                        </p:cTn>
                                        <p:tgtEl>
                                          <p:spTgt spid="12">
                                            <p:txEl>
                                              <p:pRg st="5" end="5"/>
                                            </p:txEl>
                                          </p:spTgt>
                                        </p:tgtEl>
                                        <p:attrNameLst>
                                          <p:attrName>style.visibility</p:attrName>
                                        </p:attrNameLst>
                                      </p:cBhvr>
                                      <p:to>
                                        <p:strVal val="visible"/>
                                      </p:to>
                                    </p:set>
                                    <p:anim calcmode="lin" valueType="num">
                                      <p:cBhvr additive="base">
                                        <p:cTn id="17" dur="1750" fill="hold"/>
                                        <p:tgtEl>
                                          <p:spTgt spid="12">
                                            <p:txEl>
                                              <p:pRg st="5" end="5"/>
                                            </p:txEl>
                                          </p:spTgt>
                                        </p:tgtEl>
                                        <p:attrNameLst>
                                          <p:attrName>ppt_x</p:attrName>
                                        </p:attrNameLst>
                                      </p:cBhvr>
                                      <p:tavLst>
                                        <p:tav tm="0">
                                          <p:val>
                                            <p:strVal val="1+#ppt_w/2"/>
                                          </p:val>
                                        </p:tav>
                                        <p:tav tm="100000">
                                          <p:val>
                                            <p:strVal val="#ppt_x"/>
                                          </p:val>
                                        </p:tav>
                                      </p:tavLst>
                                    </p:anim>
                                    <p:anim calcmode="lin" valueType="num">
                                      <p:cBhvr additive="base">
                                        <p:cTn id="18" dur="1750" fill="hold"/>
                                        <p:tgtEl>
                                          <p:spTgt spid="12">
                                            <p:txEl>
                                              <p:pRg st="5" end="5"/>
                                            </p:txEl>
                                          </p:spTgt>
                                        </p:tgtEl>
                                        <p:attrNameLst>
                                          <p:attrName>ppt_y</p:attrName>
                                        </p:attrNameLst>
                                      </p:cBhvr>
                                      <p:tavLst>
                                        <p:tav tm="0">
                                          <p:val>
                                            <p:strVal val="#ppt_y"/>
                                          </p:val>
                                        </p:tav>
                                        <p:tav tm="100000">
                                          <p:val>
                                            <p:strVal val="#ppt_y"/>
                                          </p:val>
                                        </p:tav>
                                      </p:tavLst>
                                    </p:anim>
                                  </p:childTnLst>
                                </p:cTn>
                              </p:par>
                              <p:par>
                                <p:cTn id="19" presetID="42" presetClass="entr" presetSubtype="0" fill="hold" nodeType="withEffect">
                                  <p:stCondLst>
                                    <p:cond delay="5250"/>
                                  </p:stCondLst>
                                  <p:childTnLst>
                                    <p:set>
                                      <p:cBhvr>
                                        <p:cTn id="20" dur="1" fill="hold">
                                          <p:stCondLst>
                                            <p:cond delay="0"/>
                                          </p:stCondLst>
                                        </p:cTn>
                                        <p:tgtEl>
                                          <p:spTgt spid="12">
                                            <p:txEl>
                                              <p:pRg st="6" end="6"/>
                                            </p:txEl>
                                          </p:spTgt>
                                        </p:tgtEl>
                                        <p:attrNameLst>
                                          <p:attrName>style.visibility</p:attrName>
                                        </p:attrNameLst>
                                      </p:cBhvr>
                                      <p:to>
                                        <p:strVal val="visible"/>
                                      </p:to>
                                    </p:set>
                                    <p:animEffect transition="in" filter="fade">
                                      <p:cBhvr>
                                        <p:cTn id="21" dur="2000"/>
                                        <p:tgtEl>
                                          <p:spTgt spid="12">
                                            <p:txEl>
                                              <p:pRg st="6" end="6"/>
                                            </p:txEl>
                                          </p:spTgt>
                                        </p:tgtEl>
                                      </p:cBhvr>
                                    </p:animEffect>
                                    <p:anim calcmode="lin" valueType="num">
                                      <p:cBhvr>
                                        <p:cTn id="22" dur="2000" fill="hold"/>
                                        <p:tgtEl>
                                          <p:spTgt spid="12">
                                            <p:txEl>
                                              <p:pRg st="6" end="6"/>
                                            </p:txEl>
                                          </p:spTgt>
                                        </p:tgtEl>
                                        <p:attrNameLst>
                                          <p:attrName>ppt_x</p:attrName>
                                        </p:attrNameLst>
                                      </p:cBhvr>
                                      <p:tavLst>
                                        <p:tav tm="0">
                                          <p:val>
                                            <p:strVal val="#ppt_x"/>
                                          </p:val>
                                        </p:tav>
                                        <p:tav tm="100000">
                                          <p:val>
                                            <p:strVal val="#ppt_x"/>
                                          </p:val>
                                        </p:tav>
                                      </p:tavLst>
                                    </p:anim>
                                    <p:anim calcmode="lin" valueType="num">
                                      <p:cBhvr>
                                        <p:cTn id="23" dur="2000" fill="hold"/>
                                        <p:tgtEl>
                                          <p:spTgt spid="12">
                                            <p:txEl>
                                              <p:pRg st="6" end="6"/>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5250"/>
                                  </p:stCondLst>
                                  <p:childTnLst>
                                    <p:set>
                                      <p:cBhvr>
                                        <p:cTn id="25" dur="1" fill="hold">
                                          <p:stCondLst>
                                            <p:cond delay="0"/>
                                          </p:stCondLst>
                                        </p:cTn>
                                        <p:tgtEl>
                                          <p:spTgt spid="12">
                                            <p:txEl>
                                              <p:pRg st="7" end="7"/>
                                            </p:txEl>
                                          </p:spTgt>
                                        </p:tgtEl>
                                        <p:attrNameLst>
                                          <p:attrName>style.visibility</p:attrName>
                                        </p:attrNameLst>
                                      </p:cBhvr>
                                      <p:to>
                                        <p:strVal val="visible"/>
                                      </p:to>
                                    </p:set>
                                    <p:animEffect transition="in" filter="fade">
                                      <p:cBhvr>
                                        <p:cTn id="26" dur="2000"/>
                                        <p:tgtEl>
                                          <p:spTgt spid="12">
                                            <p:txEl>
                                              <p:pRg st="7" end="7"/>
                                            </p:txEl>
                                          </p:spTgt>
                                        </p:tgtEl>
                                      </p:cBhvr>
                                    </p:animEffect>
                                    <p:anim calcmode="lin" valueType="num">
                                      <p:cBhvr>
                                        <p:cTn id="27" dur="2000" fill="hold"/>
                                        <p:tgtEl>
                                          <p:spTgt spid="12">
                                            <p:txEl>
                                              <p:pRg st="7" end="7"/>
                                            </p:txEl>
                                          </p:spTgt>
                                        </p:tgtEl>
                                        <p:attrNameLst>
                                          <p:attrName>ppt_x</p:attrName>
                                        </p:attrNameLst>
                                      </p:cBhvr>
                                      <p:tavLst>
                                        <p:tav tm="0">
                                          <p:val>
                                            <p:strVal val="#ppt_x"/>
                                          </p:val>
                                        </p:tav>
                                        <p:tav tm="100000">
                                          <p:val>
                                            <p:strVal val="#ppt_x"/>
                                          </p:val>
                                        </p:tav>
                                      </p:tavLst>
                                    </p:anim>
                                    <p:anim calcmode="lin" valueType="num">
                                      <p:cBhvr>
                                        <p:cTn id="28" dur="2000" fill="hold"/>
                                        <p:tgtEl>
                                          <p:spTgt spid="1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383" b="-60354"/>
            </a:stretch>
          </a:blipFill>
        </p:spPr>
      </p:sp>
      <p:sp>
        <p:nvSpPr>
          <p:cNvPr id="3" name="Freeform 3"/>
          <p:cNvSpPr/>
          <p:nvPr/>
        </p:nvSpPr>
        <p:spPr>
          <a:xfrm rot="-10800000">
            <a:off x="-3440710" y="-15696"/>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5">
              <a:alphaModFix amt="50000"/>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27636" y="-15696"/>
            <a:ext cx="18343273" cy="10287000"/>
            <a:chOff x="0" y="0"/>
            <a:chExt cx="24457697" cy="13716000"/>
          </a:xfrm>
        </p:grpSpPr>
        <p:sp>
          <p:nvSpPr>
            <p:cNvPr id="6" name="Freeform 6"/>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7">
                <a:alphaModFix amt="19999"/>
              </a:blip>
              <a:stretch>
                <a:fillRect t="-59452"/>
              </a:stretch>
            </a:blipFill>
          </p:spPr>
        </p:sp>
        <p:sp>
          <p:nvSpPr>
            <p:cNvPr id="7" name="Freeform 7"/>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7">
                <a:alphaModFix amt="19999"/>
              </a:blip>
              <a:stretch>
                <a:fillRect b="-59867"/>
              </a:stretch>
            </a:blipFill>
          </p:spPr>
        </p:sp>
      </p:gr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531189" y="1549185"/>
            <a:ext cx="15225623" cy="6732292"/>
          </a:xfrm>
          <a:prstGeom prst="rect">
            <a:avLst/>
          </a:prstGeom>
        </p:spPr>
        <p:txBody>
          <a:bodyPr lIns="0" tIns="0" rIns="0" bIns="0" rtlCol="0" anchor="t">
            <a:spAutoFit/>
          </a:bodyPr>
          <a:lstStyle/>
          <a:p>
            <a:pPr algn="l">
              <a:lnSpc>
                <a:spcPts val="4759"/>
              </a:lnSpc>
            </a:pPr>
            <a:r>
              <a:rPr lang="en-US" sz="3399" i="1" dirty="0">
                <a:solidFill>
                  <a:srgbClr val="B9B8A6"/>
                </a:solidFill>
                <a:latin typeface="Cascadia Mono Light" pitchFamily="49" charset="0"/>
                <a:ea typeface="Cascadia Mono Light" pitchFamily="49" charset="0"/>
                <a:cs typeface="Cascadia Mono Light" pitchFamily="49" charset="0"/>
                <a:sym typeface="Cyberjunkies"/>
              </a:rPr>
              <a:t>                        </a:t>
            </a:r>
            <a:r>
              <a:rPr lang="en-US" sz="4000" i="1" dirty="0">
                <a:solidFill>
                  <a:srgbClr val="B9B8A6"/>
                </a:solidFill>
                <a:latin typeface="Cascadia Mono Light" pitchFamily="49" charset="0"/>
                <a:ea typeface="Cascadia Mono Light" pitchFamily="49" charset="0"/>
                <a:cs typeface="Cascadia Mono Light" pitchFamily="49" charset="0"/>
                <a:sym typeface="Cyberjunkies"/>
              </a:rPr>
              <a:t>[AD 2081] </a:t>
            </a:r>
          </a:p>
          <a:p>
            <a:pPr algn="ctr">
              <a:lnSpc>
                <a:spcPts val="4759"/>
              </a:lnSpc>
            </a:pPr>
            <a:endParaRPr lang="en-US" sz="3399" dirty="0">
              <a:solidFill>
                <a:srgbClr val="B4AF90"/>
              </a:solidFill>
              <a:latin typeface="Cyberjunkies"/>
              <a:ea typeface="Cyberjunkies"/>
              <a:cs typeface="Cyberjunkies"/>
              <a:sym typeface="Cyberjunkies"/>
            </a:endParaRPr>
          </a:p>
          <a:p>
            <a:pPr algn="l">
              <a:lnSpc>
                <a:spcPts val="4759"/>
              </a:lnSpc>
            </a:pPr>
            <a:r>
              <a:rPr lang="en-US" sz="4800" i="1" dirty="0">
                <a:solidFill>
                  <a:srgbClr val="B9B8A6"/>
                </a:solidFill>
                <a:latin typeface="Agency FB" pitchFamily="34" charset="0"/>
                <a:ea typeface="Aperture"/>
                <a:cs typeface="Aperture"/>
                <a:sym typeface="Aperture"/>
              </a:rPr>
              <a:t>[Interview going live]</a:t>
            </a:r>
          </a:p>
          <a:p>
            <a:pPr algn="l">
              <a:lnSpc>
                <a:spcPts val="4759"/>
              </a:lnSpc>
            </a:pPr>
            <a:r>
              <a:rPr lang="en-US" sz="3399" dirty="0">
                <a:solidFill>
                  <a:srgbClr val="FFFFFF"/>
                </a:solidFill>
                <a:latin typeface="Copperplate Gothic Light" pitchFamily="34" charset="0"/>
                <a:ea typeface="เอฟซี ฟาสท์เทสท์"/>
                <a:cs typeface="เอฟซี ฟาสท์เทสท์"/>
                <a:sym typeface="เอฟซี ฟาสท์เทสท์"/>
              </a:rPr>
              <a:t>Reporter: “Front v/s Union. THE NUCLEAR ANNIHILATION. Is it going to happen for sure?”</a:t>
            </a:r>
          </a:p>
          <a:p>
            <a:pPr algn="l">
              <a:lnSpc>
                <a:spcPts val="4759"/>
              </a:lnSpc>
            </a:pPr>
            <a:endParaRPr lang="en-US" sz="3399" dirty="0">
              <a:solidFill>
                <a:srgbClr val="FFFFFF"/>
              </a:solidFill>
              <a:latin typeface="Copperplate Gothic Light" pitchFamily="34" charset="0"/>
              <a:ea typeface="เอฟซี ฟาสท์เทสท์"/>
              <a:cs typeface="เอฟซี ฟาสท์เทสท์"/>
              <a:sym typeface="เอฟซี ฟาสท์เทสท์"/>
            </a:endParaRPr>
          </a:p>
          <a:p>
            <a:pPr algn="ctr">
              <a:lnSpc>
                <a:spcPts val="4759"/>
              </a:lnSpc>
            </a:pPr>
            <a:r>
              <a:rPr lang="en-US" sz="4400" i="1" dirty="0">
                <a:solidFill>
                  <a:srgbClr val="B9B8A6"/>
                </a:solidFill>
                <a:latin typeface="Agency FB" pitchFamily="34" charset="0"/>
                <a:ea typeface="Aperture"/>
                <a:cs typeface="Aperture"/>
                <a:sym typeface="Aperture"/>
              </a:rPr>
              <a:t>(People Laughing)</a:t>
            </a:r>
          </a:p>
          <a:p>
            <a:pPr algn="ctr">
              <a:lnSpc>
                <a:spcPts val="4759"/>
              </a:lnSpc>
            </a:pPr>
            <a:endParaRPr lang="en-US" sz="3399" dirty="0">
              <a:solidFill>
                <a:srgbClr val="FFFFFF"/>
              </a:solidFill>
              <a:latin typeface="Aperture"/>
              <a:ea typeface="Aperture"/>
              <a:cs typeface="Aperture"/>
              <a:sym typeface="Aperture"/>
            </a:endParaRPr>
          </a:p>
          <a:p>
            <a:pPr algn="l">
              <a:lnSpc>
                <a:spcPts val="4759"/>
              </a:lnSpc>
            </a:pPr>
            <a:r>
              <a:rPr lang="en-US" sz="3399" dirty="0">
                <a:solidFill>
                  <a:srgbClr val="FFFFFF"/>
                </a:solidFill>
                <a:latin typeface="Rockwell" pitchFamily="18" charset="0"/>
                <a:ea typeface="เอฟซี ฟาสท์เทสท์"/>
                <a:cs typeface="เอฟซี ฟาสท์เทสท์"/>
                <a:sym typeface="เอฟซี ฟาสท์เทสท์"/>
              </a:rPr>
              <a:t>Unknown </a:t>
            </a:r>
            <a:r>
              <a:rPr lang="en-US" sz="2800" i="1" dirty="0">
                <a:solidFill>
                  <a:srgbClr val="FFFFFF"/>
                </a:solidFill>
                <a:latin typeface="Rockwell" pitchFamily="18" charset="0"/>
                <a:ea typeface="เอฟซี ฟาสท์เทสท์"/>
                <a:cs typeface="เอฟซี ฟาสท์เทสท์"/>
                <a:sym typeface="เอฟซี ฟาสท์เทสท์"/>
              </a:rPr>
              <a:t>(in a hilarious way)</a:t>
            </a:r>
            <a:r>
              <a:rPr lang="en-US" sz="3399" dirty="0">
                <a:solidFill>
                  <a:srgbClr val="FFFFFF"/>
                </a:solidFill>
                <a:latin typeface="Rockwell" pitchFamily="18" charset="0"/>
                <a:ea typeface="เอฟซี ฟาสท์เทสท์"/>
                <a:cs typeface="เอฟซี ฟาสท์เทสท์"/>
                <a:sym typeface="เอฟซี ฟาสท์เทสท์"/>
              </a:rPr>
              <a:t>: “I assure you, even if it is serious, that this will be an illusion, and it remains like one.”</a:t>
            </a:r>
          </a:p>
          <a:p>
            <a:pPr algn="ctr">
              <a:lnSpc>
                <a:spcPts val="4759"/>
              </a:lnSpc>
            </a:pPr>
            <a:endParaRPr lang="en-US" sz="3399" dirty="0">
              <a:solidFill>
                <a:srgbClr val="FFFFFF"/>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circle(in)">
                                      <p:cBhvr>
                                        <p:cTn id="7" dur="2000"/>
                                        <p:tgtEl>
                                          <p:spTgt spid="12">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circle(in)">
                                      <p:cBhvr>
                                        <p:cTn id="10" dur="2000"/>
                                        <p:tgtEl>
                                          <p:spTgt spid="12">
                                            <p:txEl>
                                              <p:pRg st="2" end="2"/>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animEffect transition="in" filter="circle(in)">
                                      <p:cBhvr>
                                        <p:cTn id="13" dur="2000"/>
                                        <p:tgtEl>
                                          <p:spTgt spid="12">
                                            <p:txEl>
                                              <p:pRg st="3" end="3"/>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12">
                                            <p:txEl>
                                              <p:pRg st="5" end="5"/>
                                            </p:txEl>
                                          </p:spTgt>
                                        </p:tgtEl>
                                        <p:attrNameLst>
                                          <p:attrName>style.visibility</p:attrName>
                                        </p:attrNameLst>
                                      </p:cBhvr>
                                      <p:to>
                                        <p:strVal val="visible"/>
                                      </p:to>
                                    </p:set>
                                    <p:animEffect transition="in" filter="circle(in)">
                                      <p:cBhvr>
                                        <p:cTn id="16" dur="2000"/>
                                        <p:tgtEl>
                                          <p:spTgt spid="12">
                                            <p:txEl>
                                              <p:pRg st="5" end="5"/>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animEffect transition="in" filter="circle(in)">
                                      <p:cBhvr>
                                        <p:cTn id="19" dur="20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383" b="-60354"/>
            </a:stretch>
          </a:blipFill>
        </p:spPr>
      </p:sp>
      <p:sp>
        <p:nvSpPr>
          <p:cNvPr id="3" name="Freeform 3"/>
          <p:cNvSpPr/>
          <p:nvPr/>
        </p:nvSpPr>
        <p:spPr>
          <a:xfrm rot="-10800000">
            <a:off x="-3465472" y="-1"/>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10" name="Group 10"/>
          <p:cNvGrpSpPr/>
          <p:nvPr/>
        </p:nvGrpSpPr>
        <p:grpSpPr>
          <a:xfrm>
            <a:off x="2102180" y="1482716"/>
            <a:ext cx="14109370" cy="6802768"/>
            <a:chOff x="0" y="0"/>
            <a:chExt cx="10086475" cy="4863147"/>
          </a:xfrm>
        </p:grpSpPr>
        <p:sp>
          <p:nvSpPr>
            <p:cNvPr id="11" name="Freeform 11"/>
            <p:cNvSpPr/>
            <p:nvPr/>
          </p:nvSpPr>
          <p:spPr>
            <a:xfrm>
              <a:off x="0" y="0"/>
              <a:ext cx="10086475" cy="4863148"/>
            </a:xfrm>
            <a:custGeom>
              <a:avLst/>
              <a:gdLst/>
              <a:ahLst/>
              <a:cxnLst/>
              <a:rect l="l" t="t" r="r" b="b"/>
              <a:pathLst>
                <a:path w="10086475" h="4863148">
                  <a:moveTo>
                    <a:pt x="10086475" y="0"/>
                  </a:moveTo>
                  <a:lnTo>
                    <a:pt x="10086475" y="3897185"/>
                  </a:lnTo>
                  <a:cubicBezTo>
                    <a:pt x="9830329" y="4179748"/>
                    <a:pt x="9686717" y="4338168"/>
                    <a:pt x="9430571" y="4620730"/>
                  </a:cubicBezTo>
                  <a:lnTo>
                    <a:pt x="2761577" y="4620730"/>
                  </a:lnTo>
                  <a:lnTo>
                    <a:pt x="2305520" y="4863148"/>
                  </a:lnTo>
                  <a:lnTo>
                    <a:pt x="0" y="4863148"/>
                  </a:lnTo>
                  <a:lnTo>
                    <a:pt x="0" y="965962"/>
                  </a:lnTo>
                  <a:cubicBezTo>
                    <a:pt x="256146" y="683400"/>
                    <a:pt x="399758" y="524980"/>
                    <a:pt x="655904" y="242418"/>
                  </a:cubicBezTo>
                  <a:lnTo>
                    <a:pt x="7324885" y="242418"/>
                  </a:lnTo>
                  <a:lnTo>
                    <a:pt x="7780955" y="0"/>
                  </a:lnTo>
                  <a:lnTo>
                    <a:pt x="10086475" y="0"/>
                  </a:lnTo>
                  <a:close/>
                </a:path>
              </a:pathLst>
            </a:custGeom>
            <a:solidFill>
              <a:srgbClr val="FFFDD8">
                <a:alpha val="15686"/>
              </a:srgbClr>
            </a:solidFill>
          </p:spPr>
        </p:sp>
      </p:grpSp>
      <p:sp>
        <p:nvSpPr>
          <p:cNvPr id="12" name="TextBox 12"/>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3" name="TextBox 13"/>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4" name="TextBox 14"/>
          <p:cNvSpPr txBox="1"/>
          <p:nvPr/>
        </p:nvSpPr>
        <p:spPr>
          <a:xfrm>
            <a:off x="1497542" y="1342362"/>
            <a:ext cx="15354821" cy="7630294"/>
          </a:xfrm>
          <a:prstGeom prst="rect">
            <a:avLst/>
          </a:prstGeom>
        </p:spPr>
        <p:txBody>
          <a:bodyPr lIns="0" tIns="0" rIns="0" bIns="0" rtlCol="0" anchor="t">
            <a:spAutoFit/>
          </a:bodyPr>
          <a:lstStyle/>
          <a:p>
            <a:pPr algn="l">
              <a:lnSpc>
                <a:spcPts val="3482"/>
              </a:lnSpc>
            </a:pPr>
            <a:r>
              <a:rPr lang="en-US" sz="4400" i="1" dirty="0">
                <a:solidFill>
                  <a:srgbClr val="B9B8A6"/>
                </a:solidFill>
                <a:latin typeface="Book Antiqua" pitchFamily="18" charset="0"/>
                <a:ea typeface="Aperture"/>
                <a:cs typeface="Aperture"/>
                <a:sym typeface="Aperture"/>
              </a:rPr>
              <a:t>[Bunch of articles overlapping on each other]</a:t>
            </a:r>
          </a:p>
          <a:p>
            <a:pPr algn="l">
              <a:lnSpc>
                <a:spcPts val="3482"/>
              </a:lnSpc>
            </a:pPr>
            <a:endParaRPr lang="en-US" sz="3200" i="1" dirty="0">
              <a:solidFill>
                <a:srgbClr val="B9B8A6"/>
              </a:solidFill>
              <a:latin typeface="Ailerons" panose="00000500000000000000" pitchFamily="50" charset="0"/>
              <a:ea typeface="Aperture"/>
              <a:cs typeface="Aperture"/>
              <a:sym typeface="Aperture"/>
            </a:endParaRPr>
          </a:p>
          <a:p>
            <a:pPr algn="l">
              <a:lnSpc>
                <a:spcPts val="3482"/>
              </a:lnSpc>
            </a:pPr>
            <a:r>
              <a:rPr lang="en-US" sz="4000" dirty="0">
                <a:solidFill>
                  <a:srgbClr val="FFFFFF"/>
                </a:solidFill>
                <a:latin typeface="Tw Cen MT" pitchFamily="34" charset="0"/>
                <a:ea typeface="เอฟซี ฟาสท์เทสท์"/>
                <a:cs typeface="เอฟซี ฟาสท์เทสท์"/>
                <a:sym typeface="เอฟซี ฟาสท์เทสท์"/>
              </a:rPr>
              <a:t>“Net runners found dead in Norway under unexpected circumstances. No damage DETECTED ON THEIR BODIES, stated as per the report.”</a:t>
            </a:r>
          </a:p>
          <a:p>
            <a:pPr algn="l">
              <a:lnSpc>
                <a:spcPts val="3482"/>
              </a:lnSpc>
            </a:pPr>
            <a:endParaRPr lang="en-US" sz="4000" dirty="0">
              <a:solidFill>
                <a:srgbClr val="FFFFFF"/>
              </a:solidFill>
              <a:latin typeface="Tw Cen MT" pitchFamily="34" charset="0"/>
              <a:ea typeface="เอฟซี ฟาสท์เทสท์"/>
              <a:cs typeface="เอฟซี ฟาสท์เทสท์"/>
              <a:sym typeface="เอฟซี ฟาสท์เทสท์"/>
            </a:endParaRPr>
          </a:p>
          <a:p>
            <a:pPr algn="l">
              <a:lnSpc>
                <a:spcPts val="3482"/>
              </a:lnSpc>
            </a:pPr>
            <a:r>
              <a:rPr lang="en-US" sz="4000" dirty="0">
                <a:solidFill>
                  <a:srgbClr val="FFFFFF"/>
                </a:solidFill>
                <a:latin typeface="Tw Cen MT" pitchFamily="34" charset="0"/>
                <a:ea typeface="เอฟซี ฟาสท์เทสท์"/>
                <a:cs typeface="เอฟซี ฟาสท์เทสท์"/>
                <a:sym typeface="เอฟซี ฟาสท์เทสท์"/>
              </a:rPr>
              <a:t>“Sao Paolo facing Blackouts. ASSURANCE BY ADF FOR A BETTER SOLUTION.” </a:t>
            </a:r>
          </a:p>
          <a:p>
            <a:pPr algn="l">
              <a:lnSpc>
                <a:spcPts val="3482"/>
              </a:lnSpc>
            </a:pPr>
            <a:endParaRPr lang="en-US" sz="4000" dirty="0">
              <a:solidFill>
                <a:srgbClr val="FFFFFF"/>
              </a:solidFill>
              <a:latin typeface="Tw Cen MT" pitchFamily="34" charset="0"/>
              <a:ea typeface="เอฟซี ฟาสท์เทสท์"/>
              <a:cs typeface="เอฟซี ฟาสท์เทสท์"/>
              <a:sym typeface="เอฟซี ฟาสท์เทสท์"/>
            </a:endParaRPr>
          </a:p>
          <a:p>
            <a:pPr algn="l">
              <a:lnSpc>
                <a:spcPts val="3482"/>
              </a:lnSpc>
            </a:pPr>
            <a:r>
              <a:rPr lang="en-US" sz="4000" dirty="0">
                <a:solidFill>
                  <a:srgbClr val="FFFFFF"/>
                </a:solidFill>
                <a:latin typeface="Tw Cen MT" pitchFamily="34" charset="0"/>
                <a:ea typeface="เอฟซี ฟาสท์เทสท์"/>
                <a:cs typeface="เอฟซี ฟาสท์เทสท์"/>
                <a:sym typeface="เอฟซี ฟาสท์เทสท์"/>
              </a:rPr>
              <a:t>“Border or battlefield? Tensions escalating between India &amp; Pakistan. ORDER GIVEN BY THE UNION TO STAND DOWN.” </a:t>
            </a:r>
          </a:p>
          <a:p>
            <a:pPr algn="l">
              <a:lnSpc>
                <a:spcPts val="3482"/>
              </a:lnSpc>
            </a:pPr>
            <a:endParaRPr lang="en-US" sz="4000" dirty="0">
              <a:solidFill>
                <a:srgbClr val="FFFFFF"/>
              </a:solidFill>
              <a:latin typeface="Tw Cen MT" pitchFamily="34" charset="0"/>
              <a:ea typeface="เอฟซี ฟาสท์เทสท์"/>
              <a:cs typeface="เอฟซี ฟาสท์เทสท์"/>
              <a:sym typeface="เอฟซี ฟาสท์เทสท์"/>
            </a:endParaRPr>
          </a:p>
          <a:p>
            <a:pPr algn="l">
              <a:lnSpc>
                <a:spcPts val="3482"/>
              </a:lnSpc>
            </a:pPr>
            <a:r>
              <a:rPr lang="en-US" sz="4000" dirty="0">
                <a:solidFill>
                  <a:srgbClr val="FFFFFF"/>
                </a:solidFill>
                <a:latin typeface="Tw Cen MT" pitchFamily="34" charset="0"/>
                <a:ea typeface="เอฟซี ฟาสท์เทสท์"/>
                <a:cs typeface="เอฟซี ฟาสท์เทสท์"/>
                <a:sym typeface="เอฟซี ฟาสท์เทสท์"/>
              </a:rPr>
              <a:t>“Guardian Angel saved Chancellor’s day. IS ONE BULLET ENOUGH TO SPARK A RIFE?”</a:t>
            </a:r>
          </a:p>
          <a:p>
            <a:pPr algn="l">
              <a:lnSpc>
                <a:spcPts val="3482"/>
              </a:lnSpc>
            </a:pPr>
            <a:endParaRPr lang="en-US" sz="4000" dirty="0">
              <a:solidFill>
                <a:srgbClr val="FFFFFF"/>
              </a:solidFill>
              <a:latin typeface="Tw Cen MT" pitchFamily="34" charset="0"/>
              <a:ea typeface="เอฟซี ฟาสท์เทสท์"/>
              <a:cs typeface="เอฟซี ฟาสท์เทสท์"/>
              <a:sym typeface="เอฟซี ฟาสท์เทสท์"/>
            </a:endParaRPr>
          </a:p>
          <a:p>
            <a:pPr algn="l">
              <a:lnSpc>
                <a:spcPts val="3482"/>
              </a:lnSpc>
            </a:pPr>
            <a:r>
              <a:rPr lang="en-US" sz="4000" dirty="0">
                <a:solidFill>
                  <a:srgbClr val="FFFFFF"/>
                </a:solidFill>
                <a:latin typeface="Tw Cen MT" pitchFamily="34" charset="0"/>
                <a:ea typeface="เอฟซี ฟาสท์เทสท์"/>
                <a:cs typeface="เอฟซี ฟาสท์เทสท์"/>
                <a:sym typeface="เอฟซี ฟาสท์เทสท์"/>
              </a:rPr>
              <a:t>“Polar caps melting, NOT TO TENSE, stated officials of both the governments.</a:t>
            </a:r>
          </a:p>
          <a:p>
            <a:pPr algn="l">
              <a:lnSpc>
                <a:spcPts val="3482"/>
              </a:lnSpc>
            </a:pPr>
            <a:endParaRPr lang="en-US" sz="2487" dirty="0">
              <a:solidFill>
                <a:srgbClr val="FFFFFF"/>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20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2000" fill="hold"/>
                                        <p:tgtEl>
                                          <p:spTgt spid="14">
                                            <p:txEl>
                                              <p:pRg st="0" end="0"/>
                                            </p:txEl>
                                          </p:spTgt>
                                        </p:tgtEl>
                                        <p:attrNameLst>
                                          <p:attrName>ppt_h</p:attrName>
                                        </p:attrNameLst>
                                      </p:cBhvr>
                                      <p:tavLst>
                                        <p:tav tm="0">
                                          <p:val>
                                            <p:fltVal val="0"/>
                                          </p:val>
                                        </p:tav>
                                        <p:tav tm="100000">
                                          <p:val>
                                            <p:strVal val="#ppt_h"/>
                                          </p:val>
                                        </p:tav>
                                      </p:tavLst>
                                    </p:anim>
                                    <p:anim calcmode="lin" valueType="num">
                                      <p:cBhvr>
                                        <p:cTn id="9" dur="2000" fill="hold"/>
                                        <p:tgtEl>
                                          <p:spTgt spid="14">
                                            <p:txEl>
                                              <p:pRg st="0" end="0"/>
                                            </p:txEl>
                                          </p:spTgt>
                                        </p:tgtEl>
                                        <p:attrNameLst>
                                          <p:attrName>style.rotation</p:attrName>
                                        </p:attrNameLst>
                                      </p:cBhvr>
                                      <p:tavLst>
                                        <p:tav tm="0">
                                          <p:val>
                                            <p:fltVal val="90"/>
                                          </p:val>
                                        </p:tav>
                                        <p:tav tm="100000">
                                          <p:val>
                                            <p:fltVal val="0"/>
                                          </p:val>
                                        </p:tav>
                                      </p:tavLst>
                                    </p:anim>
                                    <p:animEffect transition="in" filter="fade">
                                      <p:cBhvr>
                                        <p:cTn id="10" dur="2000"/>
                                        <p:tgtEl>
                                          <p:spTgt spid="14">
                                            <p:txEl>
                                              <p:pRg st="0" end="0"/>
                                            </p:txEl>
                                          </p:spTgt>
                                        </p:tgtEl>
                                      </p:cBhvr>
                                    </p:animEffect>
                                  </p:childTnLst>
                                </p:cTn>
                              </p:par>
                              <p:par>
                                <p:cTn id="11" presetID="10" presetClass="entr" presetSubtype="0" fill="hold" nodeType="withEffect">
                                  <p:stCondLst>
                                    <p:cond delay="325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fade">
                                      <p:cBhvr>
                                        <p:cTn id="13" dur="1250"/>
                                        <p:tgtEl>
                                          <p:spTgt spid="14">
                                            <p:txEl>
                                              <p:pRg st="2" end="2"/>
                                            </p:txEl>
                                          </p:spTgt>
                                        </p:tgtEl>
                                      </p:cBhvr>
                                    </p:animEffect>
                                  </p:childTnLst>
                                </p:cTn>
                              </p:par>
                              <p:par>
                                <p:cTn id="14" presetID="10" presetClass="entr" presetSubtype="0" fill="hold" nodeType="withEffect">
                                  <p:stCondLst>
                                    <p:cond delay="3250"/>
                                  </p:stCondLst>
                                  <p:childTnLst>
                                    <p:set>
                                      <p:cBhvr>
                                        <p:cTn id="15" dur="1" fill="hold">
                                          <p:stCondLst>
                                            <p:cond delay="0"/>
                                          </p:stCondLst>
                                        </p:cTn>
                                        <p:tgtEl>
                                          <p:spTgt spid="14">
                                            <p:txEl>
                                              <p:pRg st="4" end="4"/>
                                            </p:txEl>
                                          </p:spTgt>
                                        </p:tgtEl>
                                        <p:attrNameLst>
                                          <p:attrName>style.visibility</p:attrName>
                                        </p:attrNameLst>
                                      </p:cBhvr>
                                      <p:to>
                                        <p:strVal val="visible"/>
                                      </p:to>
                                    </p:set>
                                    <p:animEffect transition="in" filter="fade">
                                      <p:cBhvr>
                                        <p:cTn id="16" dur="1250"/>
                                        <p:tgtEl>
                                          <p:spTgt spid="14">
                                            <p:txEl>
                                              <p:pRg st="4" end="4"/>
                                            </p:txEl>
                                          </p:spTgt>
                                        </p:tgtEl>
                                      </p:cBhvr>
                                    </p:animEffect>
                                  </p:childTnLst>
                                </p:cTn>
                              </p:par>
                              <p:par>
                                <p:cTn id="17" presetID="10" presetClass="entr" presetSubtype="0" fill="hold" nodeType="withEffect">
                                  <p:stCondLst>
                                    <p:cond delay="3250"/>
                                  </p:stCondLst>
                                  <p:childTnLst>
                                    <p:set>
                                      <p:cBhvr>
                                        <p:cTn id="18" dur="1" fill="hold">
                                          <p:stCondLst>
                                            <p:cond delay="0"/>
                                          </p:stCondLst>
                                        </p:cTn>
                                        <p:tgtEl>
                                          <p:spTgt spid="14">
                                            <p:txEl>
                                              <p:pRg st="6" end="6"/>
                                            </p:txEl>
                                          </p:spTgt>
                                        </p:tgtEl>
                                        <p:attrNameLst>
                                          <p:attrName>style.visibility</p:attrName>
                                        </p:attrNameLst>
                                      </p:cBhvr>
                                      <p:to>
                                        <p:strVal val="visible"/>
                                      </p:to>
                                    </p:set>
                                    <p:animEffect transition="in" filter="fade">
                                      <p:cBhvr>
                                        <p:cTn id="19" dur="1250"/>
                                        <p:tgtEl>
                                          <p:spTgt spid="14">
                                            <p:txEl>
                                              <p:pRg st="6" end="6"/>
                                            </p:txEl>
                                          </p:spTgt>
                                        </p:tgtEl>
                                      </p:cBhvr>
                                    </p:animEffect>
                                  </p:childTnLst>
                                </p:cTn>
                              </p:par>
                              <p:par>
                                <p:cTn id="20" presetID="10" presetClass="entr" presetSubtype="0" fill="hold" nodeType="withEffect">
                                  <p:stCondLst>
                                    <p:cond delay="3250"/>
                                  </p:stCondLst>
                                  <p:childTnLst>
                                    <p:set>
                                      <p:cBhvr>
                                        <p:cTn id="21" dur="1" fill="hold">
                                          <p:stCondLst>
                                            <p:cond delay="0"/>
                                          </p:stCondLst>
                                        </p:cTn>
                                        <p:tgtEl>
                                          <p:spTgt spid="14">
                                            <p:txEl>
                                              <p:pRg st="8" end="8"/>
                                            </p:txEl>
                                          </p:spTgt>
                                        </p:tgtEl>
                                        <p:attrNameLst>
                                          <p:attrName>style.visibility</p:attrName>
                                        </p:attrNameLst>
                                      </p:cBhvr>
                                      <p:to>
                                        <p:strVal val="visible"/>
                                      </p:to>
                                    </p:set>
                                    <p:animEffect transition="in" filter="fade">
                                      <p:cBhvr>
                                        <p:cTn id="22" dur="1250"/>
                                        <p:tgtEl>
                                          <p:spTgt spid="14">
                                            <p:txEl>
                                              <p:pRg st="8" end="8"/>
                                            </p:txEl>
                                          </p:spTgt>
                                        </p:tgtEl>
                                      </p:cBhvr>
                                    </p:animEffect>
                                  </p:childTnLst>
                                </p:cTn>
                              </p:par>
                              <p:par>
                                <p:cTn id="23" presetID="10" presetClass="entr" presetSubtype="0" fill="hold" nodeType="withEffect">
                                  <p:stCondLst>
                                    <p:cond delay="3250"/>
                                  </p:stCondLst>
                                  <p:childTnLst>
                                    <p:set>
                                      <p:cBhvr>
                                        <p:cTn id="24" dur="1" fill="hold">
                                          <p:stCondLst>
                                            <p:cond delay="0"/>
                                          </p:stCondLst>
                                        </p:cTn>
                                        <p:tgtEl>
                                          <p:spTgt spid="14">
                                            <p:txEl>
                                              <p:pRg st="10" end="10"/>
                                            </p:txEl>
                                          </p:spTgt>
                                        </p:tgtEl>
                                        <p:attrNameLst>
                                          <p:attrName>style.visibility</p:attrName>
                                        </p:attrNameLst>
                                      </p:cBhvr>
                                      <p:to>
                                        <p:strVal val="visible"/>
                                      </p:to>
                                    </p:set>
                                    <p:animEffect transition="in" filter="fade">
                                      <p:cBhvr>
                                        <p:cTn id="25" dur="125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383" b="-60354"/>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91209"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472767" y="1746395"/>
            <a:ext cx="15342464" cy="6976269"/>
          </a:xfrm>
          <a:prstGeom prst="rect">
            <a:avLst/>
          </a:prstGeom>
        </p:spPr>
        <p:txBody>
          <a:bodyPr lIns="0" tIns="0" rIns="0" bIns="0" rtlCol="0" anchor="t">
            <a:spAutoFit/>
          </a:bodyPr>
          <a:lstStyle/>
          <a:p>
            <a:pPr algn="ctr">
              <a:lnSpc>
                <a:spcPts val="3362"/>
              </a:lnSpc>
            </a:pPr>
            <a:r>
              <a:rPr lang="en-US" sz="2400" dirty="0">
                <a:solidFill>
                  <a:srgbClr val="FFFDD8"/>
                </a:solidFill>
                <a:latin typeface="Copperplate Gothic Light" pitchFamily="34" charset="0"/>
                <a:ea typeface="เอฟซี ฟาสท์เทสท์"/>
                <a:cs typeface="เอฟซี ฟาสท์เทสท์"/>
                <a:sym typeface="เอฟซี ฟาสท์เทสท์"/>
              </a:rPr>
              <a:t>As the game opens, The </a:t>
            </a:r>
            <a:r>
              <a:rPr lang="en-US" sz="2400" dirty="0">
                <a:solidFill>
                  <a:srgbClr val="DE1313"/>
                </a:solidFill>
                <a:latin typeface="Copperplate Gothic Light" pitchFamily="34" charset="0"/>
                <a:ea typeface="เอฟซี ฟาสท์เทสท์"/>
                <a:cs typeface="เอฟซี ฟาสท์เทสท์"/>
                <a:sym typeface="เอฟซี ฟาสท์เทสท์"/>
              </a:rPr>
              <a:t>protago </a:t>
            </a:r>
            <a:r>
              <a:rPr lang="en-US" sz="2400" dirty="0">
                <a:solidFill>
                  <a:srgbClr val="FFFDD8"/>
                </a:solidFill>
                <a:latin typeface="Copperplate Gothic Light" pitchFamily="34" charset="0"/>
                <a:ea typeface="เอฟซี ฟาสท์เทสท์"/>
                <a:cs typeface="เอฟซี ฟาสท์เทสท์"/>
                <a:sym typeface="เอฟซี ฟาสท์เทสท์"/>
              </a:rPr>
              <a:t>checks his watch with time being “7:59:28-29.... and ticking” and as he turns back, The year ‘2089</a:t>
            </a:r>
            <a:r>
              <a:rPr lang="en-US" sz="2400" dirty="0">
                <a:solidFill>
                  <a:schemeClr val="bg2">
                    <a:lumMod val="90000"/>
                  </a:schemeClr>
                </a:solidFill>
                <a:latin typeface="Copperplate Gothic Light" pitchFamily="34" charset="0"/>
                <a:ea typeface="เอฟซี ฟาสท์เทสท์"/>
                <a:cs typeface="เอฟซี ฟาสท์เทสท์"/>
                <a:sym typeface="เอฟซี ฟาสท์เทสท์"/>
              </a:rPr>
              <a:t>’ projects </a:t>
            </a:r>
            <a:r>
              <a:rPr lang="en-US" sz="2400" dirty="0">
                <a:solidFill>
                  <a:srgbClr val="FFFDD8"/>
                </a:solidFill>
                <a:latin typeface="Copperplate Gothic Light" pitchFamily="34" charset="0"/>
                <a:ea typeface="เอฟซี ฟาสท์เทสท์"/>
                <a:cs typeface="เอฟซี ฟาสท์เทสท์"/>
                <a:sym typeface="เอฟซี ฟาสท์เทสท์"/>
              </a:rPr>
              <a:t>on to the horizon. Being bored, he puts on his head-set and listens to “take on me ”. </a:t>
            </a:r>
          </a:p>
          <a:p>
            <a:pPr algn="ctr">
              <a:lnSpc>
                <a:spcPts val="3362"/>
              </a:lnSpc>
            </a:pPr>
            <a:endParaRPr lang="en-US" sz="2400" dirty="0">
              <a:solidFill>
                <a:srgbClr val="FFFDD8"/>
              </a:solidFill>
              <a:latin typeface="Copperplate Gothic Light" pitchFamily="34" charset="0"/>
              <a:ea typeface="เอฟซี ฟาสท์เทสท์"/>
              <a:cs typeface="เอฟซี ฟาสท์เทสท์"/>
              <a:sym typeface="เอฟซี ฟาสท์เทสท์"/>
            </a:endParaRPr>
          </a:p>
          <a:p>
            <a:pPr algn="ctr">
              <a:lnSpc>
                <a:spcPts val="3362"/>
              </a:lnSpc>
            </a:pPr>
            <a:r>
              <a:rPr lang="en-US" sz="2400" dirty="0">
                <a:solidFill>
                  <a:srgbClr val="FFFDD8"/>
                </a:solidFill>
                <a:latin typeface="Copperplate Gothic Light" pitchFamily="34" charset="0"/>
                <a:ea typeface="เอฟซี ฟาสท์เทสท์"/>
                <a:cs typeface="เอฟซี ฟาสท์เทสท์"/>
                <a:sym typeface="เอฟซี ฟาสท์เทสท์"/>
              </a:rPr>
              <a:t>A man was bolting towards the car, opens the door and says, “Floor it, man!!” in a Russian accent. The </a:t>
            </a:r>
            <a:r>
              <a:rPr lang="en-US" sz="2400" dirty="0">
                <a:solidFill>
                  <a:srgbClr val="DE1313"/>
                </a:solidFill>
                <a:latin typeface="Copperplate Gothic Light" pitchFamily="34" charset="0"/>
                <a:ea typeface="เอฟซี ฟาสท์เทสท์"/>
                <a:cs typeface="เอฟซี ฟาสท์เทสท์"/>
                <a:sym typeface="เอฟซี ฟาสท์เทสท์"/>
              </a:rPr>
              <a:t>protago</a:t>
            </a:r>
            <a:r>
              <a:rPr lang="en-US" sz="2400" dirty="0">
                <a:solidFill>
                  <a:srgbClr val="FFFDD8"/>
                </a:solidFill>
                <a:latin typeface="Copperplate Gothic Light" pitchFamily="34" charset="0"/>
                <a:ea typeface="เอฟซี ฟาสท์เทสท์"/>
                <a:cs typeface="เอฟซี ฟาสท์เทสท์"/>
                <a:sym typeface="เอฟซี ฟาสท์เทสท์"/>
              </a:rPr>
              <a:t>, startled, floors the pedal to the metal and the </a:t>
            </a:r>
            <a:r>
              <a:rPr lang="en-US" sz="2400" dirty="0">
                <a:solidFill>
                  <a:srgbClr val="00B050"/>
                </a:solidFill>
                <a:latin typeface="Copperplate Gothic Light" pitchFamily="34" charset="0"/>
                <a:ea typeface="เอฟซี ฟาสท์เทสท์"/>
                <a:cs typeface="เอฟซี ฟาสท์เทสท์"/>
                <a:sym typeface="เอฟซี ฟาสท์เทสท์"/>
              </a:rPr>
              <a:t>player</a:t>
            </a:r>
            <a:r>
              <a:rPr lang="en-US" sz="2400" dirty="0">
                <a:solidFill>
                  <a:srgbClr val="FFFDD8"/>
                </a:solidFill>
                <a:latin typeface="Copperplate Gothic Light" pitchFamily="34" charset="0"/>
                <a:ea typeface="เอฟซี ฟาสท์เทสท์"/>
                <a:cs typeface="เอฟซี ฟาสท์เทสท์"/>
                <a:sym typeface="เอฟซี ฟาสท์เทสท์"/>
              </a:rPr>
              <a:t> gets the control…</a:t>
            </a:r>
          </a:p>
          <a:p>
            <a:pPr algn="ctr">
              <a:lnSpc>
                <a:spcPts val="3362"/>
              </a:lnSpc>
            </a:pPr>
            <a:endParaRPr lang="en-US" sz="2400" dirty="0">
              <a:solidFill>
                <a:srgbClr val="FFFDD8"/>
              </a:solidFill>
              <a:latin typeface="Copperplate Gothic Light" pitchFamily="34" charset="0"/>
              <a:ea typeface="เอฟซี ฟาสท์เทสท์"/>
              <a:cs typeface="เอฟซี ฟาสท์เทสท์"/>
              <a:sym typeface="เอฟซี ฟาสท์เทสท์"/>
            </a:endParaRPr>
          </a:p>
          <a:p>
            <a:pPr algn="ctr">
              <a:lnSpc>
                <a:spcPts val="3362"/>
              </a:lnSpc>
            </a:pPr>
            <a:r>
              <a:rPr lang="en-US" sz="2400" dirty="0">
                <a:solidFill>
                  <a:srgbClr val="FFFDD8"/>
                </a:solidFill>
                <a:latin typeface="Copperplate Gothic Light" pitchFamily="34" charset="0"/>
                <a:ea typeface="เอฟซี ฟาสท์เทสท์"/>
                <a:cs typeface="เอฟซี ฟาสท์เทสท์"/>
                <a:sym typeface="เอฟซี ฟาสท์เทสท์"/>
              </a:rPr>
              <a:t>“What the fuck just happened there?”, a tense </a:t>
            </a:r>
            <a:r>
              <a:rPr lang="en-US" sz="2400" dirty="0">
                <a:solidFill>
                  <a:srgbClr val="DE1313"/>
                </a:solidFill>
                <a:latin typeface="Copperplate Gothic Light" pitchFamily="34" charset="0"/>
                <a:ea typeface="เอฟซี ฟาสท์เทสท์"/>
                <a:cs typeface="เอฟซี ฟาสท์เทสท์"/>
                <a:sym typeface="เอฟซี ฟาสท์เทสท์"/>
              </a:rPr>
              <a:t>protago </a:t>
            </a:r>
            <a:r>
              <a:rPr lang="en-US" sz="2400" dirty="0">
                <a:solidFill>
                  <a:srgbClr val="FFFDD8"/>
                </a:solidFill>
                <a:latin typeface="Copperplate Gothic Light" pitchFamily="34" charset="0"/>
                <a:ea typeface="เอฟซี ฟาสท์เทสท์"/>
                <a:cs typeface="เอฟซี ฟาสท์เทสท์"/>
                <a:sym typeface="เอฟซี ฟาสท์เทสท์"/>
              </a:rPr>
              <a:t>asks his Russian Man. “Nothing to worry” </a:t>
            </a:r>
            <a:r>
              <a:rPr lang="en-US" sz="2400" i="1" dirty="0">
                <a:solidFill>
                  <a:srgbClr val="FFFDD8"/>
                </a:solidFill>
                <a:latin typeface="Copperplate Gothic Light" pitchFamily="34" charset="0"/>
                <a:ea typeface="เอฟซี ฟาสท์เทสท์"/>
                <a:cs typeface="เอฟซี ฟาสท์เทสท์"/>
                <a:sym typeface="เอฟซี ฟาสท์เทสท์"/>
              </a:rPr>
              <a:t>(x2) </a:t>
            </a:r>
            <a:r>
              <a:rPr lang="en-US" sz="2400" dirty="0">
                <a:solidFill>
                  <a:srgbClr val="FFFDD8"/>
                </a:solidFill>
                <a:latin typeface="Copperplate Gothic Light" pitchFamily="34" charset="0"/>
                <a:ea typeface="เอฟซี ฟาสท์เทสท์"/>
                <a:cs typeface="เอฟซี ฟาสท์เทสท์"/>
                <a:sym typeface="เอฟซี ฟาสท์เทสท์"/>
              </a:rPr>
              <a:t>and a news about the shootout at a restaurant pops out of the radio. “You gonna tell me now?”, pointing towards the radio as the </a:t>
            </a:r>
            <a:r>
              <a:rPr lang="en-US" sz="2400" dirty="0">
                <a:solidFill>
                  <a:srgbClr val="DE1313"/>
                </a:solidFill>
                <a:latin typeface="Copperplate Gothic Light" pitchFamily="34" charset="0"/>
                <a:ea typeface="เอฟซี ฟาสท์เทสท์"/>
                <a:cs typeface="เอฟซี ฟาสท์เทสท์"/>
                <a:sym typeface="เอฟซี ฟาสท์เทสท์"/>
              </a:rPr>
              <a:t>protago</a:t>
            </a:r>
            <a:r>
              <a:rPr lang="en-US" sz="2400" dirty="0">
                <a:solidFill>
                  <a:srgbClr val="FFFDD8"/>
                </a:solidFill>
                <a:latin typeface="Copperplate Gothic Light" pitchFamily="34" charset="0"/>
                <a:ea typeface="เอฟซี ฟาสท์เทสท์"/>
                <a:cs typeface="เอฟซี ฟาสท์เทสท์"/>
                <a:sym typeface="เอฟซี ฟาสท์เทสท์"/>
              </a:rPr>
              <a:t> gets a bit worried. </a:t>
            </a:r>
          </a:p>
          <a:p>
            <a:pPr algn="ctr">
              <a:lnSpc>
                <a:spcPts val="3362"/>
              </a:lnSpc>
            </a:pPr>
            <a:endParaRPr lang="en-US" sz="2400" dirty="0">
              <a:solidFill>
                <a:srgbClr val="FFFDD8"/>
              </a:solidFill>
              <a:latin typeface="Copperplate Gothic Light" pitchFamily="34" charset="0"/>
              <a:ea typeface="เอฟซี ฟาสท์เทสท์"/>
              <a:cs typeface="เอฟซี ฟาสท์เทสท์"/>
              <a:sym typeface="เอฟซี ฟาสท์เทสท์"/>
            </a:endParaRPr>
          </a:p>
          <a:p>
            <a:pPr algn="ctr">
              <a:lnSpc>
                <a:spcPts val="3362"/>
              </a:lnSpc>
            </a:pPr>
            <a:r>
              <a:rPr lang="en-US" sz="2400" dirty="0">
                <a:solidFill>
                  <a:srgbClr val="FFFDD8"/>
                </a:solidFill>
                <a:latin typeface="Copperplate Gothic Light" pitchFamily="34" charset="0"/>
                <a:ea typeface="เอฟซี ฟาสท์เทสท์"/>
                <a:cs typeface="เอฟซี ฟาสท์เทสท์"/>
                <a:sym typeface="เอฟซี ฟาสท์เทสท์"/>
              </a:rPr>
              <a:t>“ Y’know, it’s the usual. Get in, grab the bucks, get out. BUT, this screwed up idiot spawned out of nowhere and started waving  his gun.” “ FUCK.”</a:t>
            </a:r>
            <a:r>
              <a:rPr lang="en-US" sz="2400" i="1" dirty="0">
                <a:solidFill>
                  <a:srgbClr val="FFFDD8"/>
                </a:solidFill>
                <a:latin typeface="Copperplate Gothic Light" pitchFamily="34" charset="0"/>
                <a:ea typeface="เอฟซี ฟาสท์เทสท์"/>
                <a:cs typeface="เอฟซี ฟาสท์เทสท์"/>
                <a:sym typeface="เอฟซี ฟาสท์เทสท์"/>
              </a:rPr>
              <a:t>(x3)</a:t>
            </a:r>
            <a:r>
              <a:rPr lang="en-US" sz="2400" dirty="0">
                <a:solidFill>
                  <a:srgbClr val="FFFDD8"/>
                </a:solidFill>
                <a:latin typeface="Copperplate Gothic Light" pitchFamily="34" charset="0"/>
                <a:ea typeface="เอฟซี ฟาสท์เทสท์"/>
                <a:cs typeface="เอฟซี ฟาสท์เทสท์"/>
                <a:sym typeface="เอฟซี ฟาสท์เทสท์"/>
              </a:rPr>
              <a:t>, the </a:t>
            </a:r>
            <a:r>
              <a:rPr lang="en-US" sz="2400" dirty="0">
                <a:solidFill>
                  <a:srgbClr val="DE1313"/>
                </a:solidFill>
                <a:latin typeface="Copperplate Gothic Light" pitchFamily="34" charset="0"/>
                <a:ea typeface="เอฟซี ฟาสท์เทสท์"/>
                <a:cs typeface="เอฟซี ฟาสท์เทสท์"/>
                <a:sym typeface="เอฟซี ฟาสท์เทสท์"/>
              </a:rPr>
              <a:t>protago </a:t>
            </a:r>
            <a:r>
              <a:rPr lang="en-US" sz="2400" dirty="0">
                <a:solidFill>
                  <a:srgbClr val="FFFDD8"/>
                </a:solidFill>
                <a:latin typeface="Copperplate Gothic Light" pitchFamily="34" charset="0"/>
                <a:ea typeface="เอฟซี ฟาสท์เทสท์"/>
                <a:cs typeface="เอฟซี ฟาสท์เทสท์"/>
                <a:sym typeface="เอฟซี ฟาสท์เทสท์"/>
              </a:rPr>
              <a:t>was worried about the situation and asks him, “Did you just fucking kill that guy?”</a:t>
            </a:r>
          </a:p>
          <a:p>
            <a:pPr algn="ctr">
              <a:lnSpc>
                <a:spcPts val="3362"/>
              </a:lnSpc>
            </a:pPr>
            <a:endParaRPr lang="en-US" sz="2402" dirty="0">
              <a:solidFill>
                <a:srgbClr val="FFFDD8"/>
              </a:solidFill>
              <a:latin typeface="Copperplate Gothic Light" pitchFamily="34" charset="0"/>
              <a:ea typeface="เอฟซี ฟาสท์เทสท์"/>
              <a:cs typeface="เอฟซี ฟาสท์เทสท์"/>
              <a:sym typeface="เอฟซี ฟาสท์เทสท์"/>
            </a:endParaRPr>
          </a:p>
        </p:txBody>
      </p:sp>
      <p:sp>
        <p:nvSpPr>
          <p:cNvPr id="13" name="TextBox 13"/>
          <p:cNvSpPr txBox="1"/>
          <p:nvPr/>
        </p:nvSpPr>
        <p:spPr>
          <a:xfrm>
            <a:off x="6295125" y="8222045"/>
            <a:ext cx="5693569" cy="1231106"/>
          </a:xfrm>
          <a:prstGeom prst="rect">
            <a:avLst/>
          </a:prstGeom>
        </p:spPr>
        <p:txBody>
          <a:bodyPr lIns="0" tIns="0" rIns="0" bIns="0" rtlCol="0" anchor="t">
            <a:spAutoFit/>
          </a:bodyPr>
          <a:lstStyle/>
          <a:p>
            <a:pPr algn="ctr">
              <a:lnSpc>
                <a:spcPts val="4759"/>
              </a:lnSpc>
            </a:pPr>
            <a:r>
              <a:rPr lang="en-US" sz="4000" dirty="0">
                <a:solidFill>
                  <a:srgbClr val="FFFFFF"/>
                </a:solidFill>
                <a:latin typeface="Agency FB" pitchFamily="34" charset="0"/>
                <a:ea typeface="Canva Sans"/>
                <a:cs typeface="Canva Sans"/>
                <a:sym typeface="Canva Sans"/>
              </a:rPr>
              <a:t>NOTE:-</a:t>
            </a:r>
          </a:p>
          <a:p>
            <a:pPr algn="ctr">
              <a:lnSpc>
                <a:spcPts val="4759"/>
              </a:lnSpc>
            </a:pPr>
            <a:r>
              <a:rPr lang="en-US" sz="4000" dirty="0">
                <a:solidFill>
                  <a:srgbClr val="FFFFFF"/>
                </a:solidFill>
                <a:latin typeface="Agency FB" pitchFamily="34" charset="0"/>
                <a:ea typeface="Canva Sans"/>
                <a:cs typeface="Canva Sans"/>
                <a:sym typeface="Canva Sans"/>
              </a:rPr>
              <a:t> Protago: Protagonist</a:t>
            </a:r>
          </a:p>
        </p:txBody>
      </p:sp>
    </p:spTree>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250"/>
                                        <p:tgtEl>
                                          <p:spTgt spid="1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fade">
                                      <p:cBhvr>
                                        <p:cTn id="10" dur="1250"/>
                                        <p:tgtEl>
                                          <p:spTgt spid="1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Effect transition="in" filter="fade">
                                      <p:cBhvr>
                                        <p:cTn id="13" dur="1250"/>
                                        <p:tgtEl>
                                          <p:spTgt spid="12">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xEl>
                                              <p:pRg st="6" end="6"/>
                                            </p:txEl>
                                          </p:spTgt>
                                        </p:tgtEl>
                                        <p:attrNameLst>
                                          <p:attrName>style.visibility</p:attrName>
                                        </p:attrNameLst>
                                      </p:cBhvr>
                                      <p:to>
                                        <p:strVal val="visible"/>
                                      </p:to>
                                    </p:set>
                                    <p:animEffect transition="in" filter="fade">
                                      <p:cBhvr>
                                        <p:cTn id="16" dur="1250"/>
                                        <p:tgtEl>
                                          <p:spTgt spid="12">
                                            <p:txEl>
                                              <p:pRg st="6" end="6"/>
                                            </p:txEl>
                                          </p:spTgt>
                                        </p:tgtEl>
                                      </p:cBhvr>
                                    </p:animEffect>
                                  </p:childTnLst>
                                </p:cTn>
                              </p:par>
                              <p:par>
                                <p:cTn id="17" presetID="6" presetClass="entr" presetSubtype="16" fill="hold" nodeType="withEffect">
                                  <p:stCondLst>
                                    <p:cond delay="225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circle(in)">
                                      <p:cBhvr>
                                        <p:cTn id="19" dur="2000"/>
                                        <p:tgtEl>
                                          <p:spTgt spid="13">
                                            <p:txEl>
                                              <p:pRg st="0" end="0"/>
                                            </p:txEl>
                                          </p:spTgt>
                                        </p:tgtEl>
                                      </p:cBhvr>
                                    </p:animEffect>
                                  </p:childTnLst>
                                </p:cTn>
                              </p:par>
                              <p:par>
                                <p:cTn id="20" presetID="6" presetClass="entr" presetSubtype="16" fill="hold" nodeType="withEffect">
                                  <p:stCondLst>
                                    <p:cond delay="225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circle(in)">
                                      <p:cBhvr>
                                        <p:cTn id="22" dur="20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383" b="-60354"/>
            </a:stretch>
          </a:blipFill>
        </p:spPr>
      </p:sp>
      <p:sp>
        <p:nvSpPr>
          <p:cNvPr id="3" name="Freeform 3"/>
          <p:cNvSpPr/>
          <p:nvPr/>
        </p:nvSpPr>
        <p:spPr>
          <a:xfrm rot="-10800000">
            <a:off x="-3440710"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DE1313"/>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436638" y="1159374"/>
            <a:ext cx="15236967" cy="3616375"/>
          </a:xfrm>
          <a:prstGeom prst="rect">
            <a:avLst/>
          </a:prstGeom>
        </p:spPr>
        <p:txBody>
          <a:bodyPr lIns="0" tIns="0" rIns="0" bIns="0" rtlCol="0" anchor="t">
            <a:spAutoFit/>
          </a:bodyPr>
          <a:lstStyle/>
          <a:p>
            <a:pPr algn="ctr">
              <a:lnSpc>
                <a:spcPts val="4736"/>
              </a:lnSpc>
            </a:pPr>
            <a:r>
              <a:rPr lang="en-US" sz="3383" dirty="0">
                <a:solidFill>
                  <a:srgbClr val="FFFFFF"/>
                </a:solidFill>
                <a:latin typeface="Copperplate Gothic Light" pitchFamily="34" charset="0"/>
                <a:ea typeface="เอฟซี ฟาสท์เทสท์"/>
                <a:cs typeface="เอฟซี ฟาสท์เทสท์"/>
                <a:sym typeface="เอฟซี ฟาสท์เทสท์"/>
              </a:rPr>
              <a:t> </a:t>
            </a:r>
            <a:r>
              <a:rPr lang="en-US" sz="3200" dirty="0">
                <a:solidFill>
                  <a:schemeClr val="bg2">
                    <a:lumMod val="90000"/>
                  </a:schemeClr>
                </a:solidFill>
                <a:latin typeface="Copperplate Gothic Light" pitchFamily="34" charset="0"/>
                <a:ea typeface="เอฟซี ฟาสท์เทสท์"/>
                <a:cs typeface="เอฟซี ฟาสท์เทสท์"/>
                <a:sym typeface="เอฟซี ฟาสท์เทสท์"/>
              </a:rPr>
              <a:t>Showing the blood that smeared on his coat, the Russian takes it off, rolls it and throws it to the back of the car. </a:t>
            </a:r>
          </a:p>
          <a:p>
            <a:pPr algn="ctr">
              <a:lnSpc>
                <a:spcPts val="4736"/>
              </a:lnSpc>
            </a:pPr>
            <a:endParaRPr lang="en-US" sz="3200" dirty="0">
              <a:solidFill>
                <a:schemeClr val="bg2">
                  <a:lumMod val="90000"/>
                </a:schemeClr>
              </a:solidFill>
              <a:latin typeface="Copperplate Gothic Light" pitchFamily="34" charset="0"/>
              <a:ea typeface="เอฟซี ฟาสท์เทสท์"/>
              <a:cs typeface="เอฟซี ฟาสท์เทสท์"/>
              <a:sym typeface="เอฟซี ฟาสท์เทสท์"/>
            </a:endParaRPr>
          </a:p>
          <a:p>
            <a:pPr algn="ctr">
              <a:lnSpc>
                <a:spcPts val="4736"/>
              </a:lnSpc>
            </a:pPr>
            <a:r>
              <a:rPr lang="en-US" sz="3200" dirty="0">
                <a:solidFill>
                  <a:schemeClr val="bg2">
                    <a:lumMod val="90000"/>
                  </a:schemeClr>
                </a:solidFill>
                <a:latin typeface="Copperplate Gothic Light" pitchFamily="34" charset="0"/>
                <a:ea typeface="เอฟซี ฟาสท์เทสท์"/>
                <a:cs typeface="เอฟซี ฟาสท์เทสท์"/>
                <a:sym typeface="เอฟซี ฟาสท์เทสท์"/>
              </a:rPr>
              <a:t>“Shit just got a whole lotta worse, man”, </a:t>
            </a:r>
            <a:r>
              <a:rPr lang="en-US" sz="3200" dirty="0">
                <a:solidFill>
                  <a:srgbClr val="FF0000"/>
                </a:solidFill>
                <a:latin typeface="Copperplate Gothic Light" pitchFamily="34" charset="0"/>
                <a:ea typeface="เอฟซี ฟาสท์เทสท์"/>
                <a:cs typeface="เอฟซี ฟาสท์เทสท์"/>
                <a:sym typeface="เอฟซี ฟาสท์เทสท์"/>
              </a:rPr>
              <a:t>protago</a:t>
            </a:r>
            <a:r>
              <a:rPr lang="en-US" sz="3200" dirty="0">
                <a:solidFill>
                  <a:schemeClr val="bg2">
                    <a:lumMod val="90000"/>
                  </a:schemeClr>
                </a:solidFill>
                <a:latin typeface="Copperplate Gothic Light" pitchFamily="34" charset="0"/>
                <a:ea typeface="เอฟซี ฟาสท์เทสท์"/>
                <a:cs typeface="เอฟซี ฟาสท์เทสท์"/>
                <a:sym typeface="เอฟซี ฟาสท์เทสท์"/>
              </a:rPr>
              <a:t> says in a tired manner. Russian adds, “Yeah, no shit.” </a:t>
            </a:r>
            <a:r>
              <a:rPr lang="en-US" sz="3383" dirty="0">
                <a:solidFill>
                  <a:schemeClr val="bg2">
                    <a:lumMod val="90000"/>
                  </a:schemeClr>
                </a:solidFill>
                <a:latin typeface="Copperplate Gothic Light" pitchFamily="34" charset="0"/>
                <a:ea typeface="เอฟซี ฟาสท์เทสท์"/>
                <a:cs typeface="เอฟซี ฟาสท์เทสท์"/>
                <a:sym typeface="เอฟซี ฟาสท์เทสท์"/>
              </a:rPr>
              <a:t> </a:t>
            </a:r>
          </a:p>
          <a:p>
            <a:pPr algn="ctr">
              <a:lnSpc>
                <a:spcPts val="4736"/>
              </a:lnSpc>
            </a:pPr>
            <a:endParaRPr lang="en-US" sz="3383" dirty="0">
              <a:solidFill>
                <a:schemeClr val="bg2">
                  <a:lumMod val="90000"/>
                </a:schemeClr>
              </a:solidFill>
              <a:latin typeface="Copperplate Gothic Light" pitchFamily="34" charset="0"/>
              <a:ea typeface="เอฟซี ฟาสท์เทสท์"/>
              <a:cs typeface="เอฟซี ฟาสท์เทสท์"/>
              <a:sym typeface="เอฟซี ฟาสท์เทสท์"/>
            </a:endParaRPr>
          </a:p>
        </p:txBody>
      </p:sp>
      <p:sp>
        <p:nvSpPr>
          <p:cNvPr id="13" name="TextBox 13"/>
          <p:cNvSpPr txBox="1"/>
          <p:nvPr/>
        </p:nvSpPr>
        <p:spPr>
          <a:xfrm>
            <a:off x="1458761" y="4623188"/>
            <a:ext cx="15370475" cy="1846659"/>
          </a:xfrm>
          <a:prstGeom prst="rect">
            <a:avLst/>
          </a:prstGeom>
        </p:spPr>
        <p:txBody>
          <a:bodyPr lIns="0" tIns="0" rIns="0" bIns="0" rtlCol="0" anchor="t">
            <a:spAutoFit/>
          </a:bodyPr>
          <a:lstStyle/>
          <a:p>
            <a:pPr algn="ctr">
              <a:lnSpc>
                <a:spcPts val="4759"/>
              </a:lnSpc>
            </a:pPr>
            <a:r>
              <a:rPr lang="en-US" sz="3200" dirty="0">
                <a:solidFill>
                  <a:schemeClr val="bg2">
                    <a:lumMod val="90000"/>
                  </a:schemeClr>
                </a:solidFill>
                <a:latin typeface="Copperplate Gothic Light" pitchFamily="34" charset="0"/>
                <a:ea typeface="เอฟซี ฟาสท์เทสท์"/>
                <a:cs typeface="เอฟซี ฟาสท์เทสท์"/>
                <a:sym typeface="เอฟซี ฟาสท์เทสท์"/>
              </a:rPr>
              <a:t>After some time cruising in the car, </a:t>
            </a:r>
          </a:p>
          <a:p>
            <a:pPr algn="ctr">
              <a:lnSpc>
                <a:spcPts val="4759"/>
              </a:lnSpc>
            </a:pPr>
            <a:r>
              <a:rPr lang="en-US" sz="3200" i="1" dirty="0">
                <a:solidFill>
                  <a:schemeClr val="bg2">
                    <a:lumMod val="90000"/>
                  </a:schemeClr>
                </a:solidFill>
                <a:latin typeface="Copperplate Gothic Light" pitchFamily="34" charset="0"/>
                <a:ea typeface="เอฟซี ฟาสท์เทสท์"/>
                <a:cs typeface="เอฟซี ฟาสท์เทสท์"/>
                <a:sym typeface="เอฟซี ฟาสท์เทสท์"/>
              </a:rPr>
              <a:t>(if fpp), </a:t>
            </a:r>
            <a:r>
              <a:rPr lang="en-US" sz="3200" dirty="0">
                <a:solidFill>
                  <a:schemeClr val="bg2">
                    <a:lumMod val="90000"/>
                  </a:schemeClr>
                </a:solidFill>
                <a:latin typeface="Copperplate Gothic Light" pitchFamily="34" charset="0"/>
                <a:ea typeface="เอฟซี ฟาสท์เทสท์"/>
                <a:cs typeface="เอฟซี ฟาสท์เทสท์"/>
                <a:sym typeface="เอฟซี ฟาสท์เทสท์"/>
              </a:rPr>
              <a:t>a notification pops on the windshield, stating “Stop the car.” </a:t>
            </a:r>
          </a:p>
          <a:p>
            <a:pPr algn="ctr">
              <a:lnSpc>
                <a:spcPts val="4759"/>
              </a:lnSpc>
            </a:pPr>
            <a:r>
              <a:rPr lang="en-US" sz="3200" i="1" dirty="0">
                <a:solidFill>
                  <a:schemeClr val="bg2">
                    <a:lumMod val="90000"/>
                  </a:schemeClr>
                </a:solidFill>
                <a:latin typeface="Copperplate Gothic Light" pitchFamily="34" charset="0"/>
                <a:ea typeface="เอฟซี ฟาสท์เทสท์"/>
                <a:cs typeface="เอฟซี ฟาสท์เทสท์"/>
                <a:sym typeface="เอฟซี ฟาสท์เทสท์"/>
              </a:rPr>
              <a:t>(if tpp) </a:t>
            </a:r>
            <a:r>
              <a:rPr lang="en-US" sz="3200" dirty="0">
                <a:solidFill>
                  <a:schemeClr val="bg2">
                    <a:lumMod val="90000"/>
                  </a:schemeClr>
                </a:solidFill>
                <a:latin typeface="Copperplate Gothic Light" pitchFamily="34" charset="0"/>
                <a:ea typeface="เอฟซี ฟาสท์เทสท์"/>
                <a:cs typeface="เอฟซี ฟาสท์เทสท์"/>
                <a:sym typeface="เอฟซี ฟาสท์เทสท์"/>
              </a:rPr>
              <a:t>it pops up on the screen</a:t>
            </a:r>
            <a:r>
              <a:rPr lang="en-US" sz="3399" dirty="0">
                <a:solidFill>
                  <a:schemeClr val="bg2">
                    <a:lumMod val="90000"/>
                  </a:schemeClr>
                </a:solidFill>
                <a:latin typeface="Copperplate Gothic Light" pitchFamily="34" charset="0"/>
                <a:ea typeface="เอฟซี ฟาสท์เทสท์"/>
                <a:cs typeface="เอฟซี ฟาสท์เทสท์"/>
                <a:sym typeface="เอฟซี ฟาสท์เทสท์"/>
              </a:rPr>
              <a:t>.</a:t>
            </a:r>
          </a:p>
        </p:txBody>
      </p:sp>
      <p:sp>
        <p:nvSpPr>
          <p:cNvPr id="14" name="TextBox 14"/>
          <p:cNvSpPr txBox="1"/>
          <p:nvPr/>
        </p:nvSpPr>
        <p:spPr>
          <a:xfrm>
            <a:off x="4762370" y="8148169"/>
            <a:ext cx="9202403" cy="1231106"/>
          </a:xfrm>
          <a:prstGeom prst="rect">
            <a:avLst/>
          </a:prstGeom>
        </p:spPr>
        <p:txBody>
          <a:bodyPr wrap="square" lIns="0" tIns="0" rIns="0" bIns="0" rtlCol="0" anchor="t">
            <a:spAutoFit/>
          </a:bodyPr>
          <a:lstStyle/>
          <a:p>
            <a:pPr algn="ctr">
              <a:lnSpc>
                <a:spcPts val="4759"/>
              </a:lnSpc>
            </a:pPr>
            <a:r>
              <a:rPr lang="en-US" sz="3399" dirty="0">
                <a:solidFill>
                  <a:srgbClr val="FFFFFF"/>
                </a:solidFill>
                <a:latin typeface="Copperplate Gothic Bold" pitchFamily="34" charset="0"/>
                <a:ea typeface="Canva Sans"/>
                <a:cs typeface="Canva Sans"/>
                <a:sym typeface="Canva Sans"/>
              </a:rPr>
              <a:t>NOTE: FPP </a:t>
            </a:r>
            <a:r>
              <a:rPr lang="en-US" sz="3399" i="1" dirty="0">
                <a:solidFill>
                  <a:srgbClr val="FFFFFF"/>
                </a:solidFill>
                <a:latin typeface="Copperplate Gothic Bold" pitchFamily="34" charset="0"/>
                <a:ea typeface="Canva Sans"/>
                <a:cs typeface="Canva Sans"/>
                <a:sym typeface="Canva Sans"/>
              </a:rPr>
              <a:t>(First person perspective)</a:t>
            </a:r>
          </a:p>
          <a:p>
            <a:pPr algn="ctr">
              <a:lnSpc>
                <a:spcPts val="4759"/>
              </a:lnSpc>
            </a:pPr>
            <a:r>
              <a:rPr lang="en-US" sz="3399" dirty="0">
                <a:solidFill>
                  <a:srgbClr val="FFFFFF"/>
                </a:solidFill>
                <a:latin typeface="Copperplate Gothic Bold" pitchFamily="34" charset="0"/>
                <a:ea typeface="Canva Sans"/>
                <a:cs typeface="Canva Sans"/>
                <a:sym typeface="Canva Sans"/>
              </a:rPr>
              <a:t>TPP </a:t>
            </a:r>
            <a:r>
              <a:rPr lang="en-US" sz="3399" i="1" dirty="0">
                <a:solidFill>
                  <a:srgbClr val="FFFFFF"/>
                </a:solidFill>
                <a:latin typeface="Copperplate Gothic Bold" pitchFamily="34" charset="0"/>
                <a:ea typeface="Canva Sans"/>
                <a:cs typeface="Canva Sans"/>
                <a:sym typeface="Canva Sans"/>
              </a:rPr>
              <a:t>(Third Person Perspective)</a:t>
            </a:r>
          </a:p>
        </p:txBody>
      </p:sp>
    </p:spTree>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arn(inVertical)">
                                      <p:cBhvr>
                                        <p:cTn id="7" dur="1500"/>
                                        <p:tgtEl>
                                          <p:spTgt spid="1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barn(inVertical)">
                                      <p:cBhvr>
                                        <p:cTn id="10" dur="1500"/>
                                        <p:tgtEl>
                                          <p:spTgt spid="12">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barn(inVertical)">
                                      <p:cBhvr>
                                        <p:cTn id="13" dur="1500"/>
                                        <p:tgtEl>
                                          <p:spTgt spid="13">
                                            <p:txEl>
                                              <p:pRg st="0" end="0"/>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3">
                                            <p:txEl>
                                              <p:pRg st="1" end="1"/>
                                            </p:txEl>
                                          </p:spTgt>
                                        </p:tgtEl>
                                        <p:attrNameLst>
                                          <p:attrName>style.visibility</p:attrName>
                                        </p:attrNameLst>
                                      </p:cBhvr>
                                      <p:to>
                                        <p:strVal val="visible"/>
                                      </p:to>
                                    </p:set>
                                    <p:animEffect transition="in" filter="barn(inVertical)">
                                      <p:cBhvr>
                                        <p:cTn id="16" dur="1500"/>
                                        <p:tgtEl>
                                          <p:spTgt spid="13">
                                            <p:txEl>
                                              <p:pRg st="1" end="1"/>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Effect transition="in" filter="barn(inVertical)">
                                      <p:cBhvr>
                                        <p:cTn id="19" dur="1500"/>
                                        <p:tgtEl>
                                          <p:spTgt spid="13">
                                            <p:txEl>
                                              <p:pRg st="2" end="2"/>
                                            </p:txEl>
                                          </p:spTgt>
                                        </p:tgtEl>
                                      </p:cBhvr>
                                    </p:animEffect>
                                  </p:childTnLst>
                                </p:cTn>
                              </p:par>
                              <p:par>
                                <p:cTn id="20" presetID="42" presetClass="entr" presetSubtype="0" fill="hold" nodeType="withEffect">
                                  <p:stCondLst>
                                    <p:cond delay="150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1000"/>
                                        <p:tgtEl>
                                          <p:spTgt spid="14">
                                            <p:txEl>
                                              <p:pRg st="0" end="0"/>
                                            </p:txEl>
                                          </p:spTgt>
                                        </p:tgtEl>
                                      </p:cBhvr>
                                    </p:animEffect>
                                    <p:anim calcmode="lin" valueType="num">
                                      <p:cBhvr>
                                        <p:cTn id="23"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50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1000"/>
                                        <p:tgtEl>
                                          <p:spTgt spid="14">
                                            <p:txEl>
                                              <p:pRg st="1" end="1"/>
                                            </p:txEl>
                                          </p:spTgt>
                                        </p:tgtEl>
                                      </p:cBhvr>
                                    </p:animEffect>
                                    <p:anim calcmode="lin" valueType="num">
                                      <p:cBhvr>
                                        <p:cTn id="28"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383" b="-60354"/>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2090029" y="1621634"/>
            <a:ext cx="14107939" cy="6771084"/>
          </a:xfrm>
          <a:prstGeom prst="rect">
            <a:avLst/>
          </a:prstGeom>
        </p:spPr>
        <p:txBody>
          <a:bodyPr lIns="0" tIns="0" rIns="0" bIns="0" rtlCol="0" anchor="t">
            <a:spAutoFit/>
          </a:bodyPr>
          <a:lstStyle/>
          <a:p>
            <a:pPr algn="l">
              <a:lnSpc>
                <a:spcPts val="4379"/>
              </a:lnSpc>
            </a:pPr>
            <a:r>
              <a:rPr lang="en-US" sz="4000" i="1" dirty="0">
                <a:solidFill>
                  <a:srgbClr val="FFFDD8"/>
                </a:solidFill>
                <a:latin typeface="Bahnschrift Condensed" pitchFamily="34" charset="0"/>
                <a:ea typeface="เอฟซี ฟาสท์เทสท์"/>
                <a:cs typeface="เอฟซี ฟาสท์เทสท์"/>
                <a:sym typeface="เอฟซี ฟาสท์เทสท์"/>
              </a:rPr>
              <a:t>[Slowly perspective changes from 3rd person to 1st person]</a:t>
            </a:r>
          </a:p>
          <a:p>
            <a:pPr algn="l">
              <a:lnSpc>
                <a:spcPts val="4379"/>
              </a:lnSpc>
            </a:pPr>
            <a:endParaRPr lang="en-US" sz="4000" dirty="0">
              <a:solidFill>
                <a:srgbClr val="FFFDD8"/>
              </a:solidFill>
              <a:latin typeface="Bahnschrift Condensed" pitchFamily="34" charset="0"/>
              <a:ea typeface="เอฟซี ฟาสท์เทสท์"/>
              <a:cs typeface="เอฟซี ฟาสท์เทสท์"/>
              <a:sym typeface="เอฟซี ฟาสท์เทสท์"/>
            </a:endParaRPr>
          </a:p>
          <a:p>
            <a:pPr algn="l">
              <a:lnSpc>
                <a:spcPts val="4379"/>
              </a:lnSpc>
            </a:pPr>
            <a:r>
              <a:rPr lang="en-US" sz="3128" dirty="0">
                <a:solidFill>
                  <a:srgbClr val="FFFDD8"/>
                </a:solidFill>
                <a:latin typeface="Copperplate Gothic Light" pitchFamily="34" charset="0"/>
                <a:ea typeface="เอฟซี ฟาสท์เทสท์"/>
                <a:cs typeface="เอฟซี ฟาสท์เทสท์"/>
                <a:sym typeface="เอฟซี ฟาสท์เทสท์"/>
              </a:rPr>
              <a:t>A wing of police heli-carriers speeding towards the border. As the </a:t>
            </a:r>
            <a:r>
              <a:rPr lang="en-US" sz="3128" dirty="0">
                <a:solidFill>
                  <a:srgbClr val="DE1313"/>
                </a:solidFill>
                <a:latin typeface="Copperplate Gothic Light" pitchFamily="34" charset="0"/>
                <a:ea typeface="เอฟซี ฟาสท์เทสท์"/>
                <a:cs typeface="เอฟซี ฟาสท์เทสท์"/>
                <a:sym typeface="เอฟซี ฟาสท์เทสท์"/>
              </a:rPr>
              <a:t>protago</a:t>
            </a:r>
            <a:r>
              <a:rPr lang="en-US" sz="3128" dirty="0">
                <a:solidFill>
                  <a:srgbClr val="FFFDD8"/>
                </a:solidFill>
                <a:latin typeface="Copperplate Gothic Light" pitchFamily="34" charset="0"/>
                <a:ea typeface="เอฟซี ฟาสท์เทสท์"/>
                <a:cs typeface="เอฟซี ฟาสท์เทสท์"/>
                <a:sym typeface="เอฟซี ฟาสท์เทสท์"/>
              </a:rPr>
              <a:t> was about to start the car, “Hot Damn! That’s a beaut!”. As the bent cop knocks the glass, the </a:t>
            </a:r>
            <a:r>
              <a:rPr lang="en-US" sz="3128" dirty="0">
                <a:solidFill>
                  <a:srgbClr val="DE1313"/>
                </a:solidFill>
                <a:latin typeface="Copperplate Gothic Light" pitchFamily="34" charset="0"/>
                <a:ea typeface="เอฟซี ฟาสท์เทสท์"/>
                <a:cs typeface="เอฟซี ฟาสท์เทสท์"/>
                <a:sym typeface="เอฟซี ฟาสท์เทสท์"/>
              </a:rPr>
              <a:t>protago</a:t>
            </a:r>
            <a:r>
              <a:rPr lang="en-US" sz="3128" dirty="0">
                <a:solidFill>
                  <a:srgbClr val="FFFDD8"/>
                </a:solidFill>
                <a:latin typeface="Copperplate Gothic Light" pitchFamily="34" charset="0"/>
                <a:ea typeface="เอฟซี ฟาสท์เทสท์"/>
                <a:cs typeface="เอฟซี ฟาสท์เทสท์"/>
                <a:sym typeface="เอฟซี ฟาสท์เทสท์"/>
              </a:rPr>
              <a:t> rolls the glass down, “ Any problem bothering you, Officer?”.  The officer, with some cunning looks in his face, voices out, “ That’s one damn vehicle you got there. You stole this ?”.</a:t>
            </a:r>
          </a:p>
          <a:p>
            <a:pPr algn="l">
              <a:lnSpc>
                <a:spcPts val="4379"/>
              </a:lnSpc>
            </a:pPr>
            <a:endParaRPr lang="en-US" sz="3128" dirty="0">
              <a:solidFill>
                <a:srgbClr val="FFFDD8"/>
              </a:solidFill>
              <a:latin typeface="Copperplate Gothic Light" pitchFamily="34" charset="0"/>
              <a:ea typeface="เอฟซี ฟาสท์เทสท์"/>
              <a:cs typeface="เอฟซี ฟาสท์เทสท์"/>
              <a:sym typeface="เอฟซี ฟาสท์เทสท์"/>
            </a:endParaRPr>
          </a:p>
          <a:p>
            <a:pPr algn="l">
              <a:lnSpc>
                <a:spcPts val="4379"/>
              </a:lnSpc>
            </a:pPr>
            <a:r>
              <a:rPr lang="en-US" sz="3128" dirty="0">
                <a:solidFill>
                  <a:srgbClr val="FFFDD8"/>
                </a:solidFill>
                <a:latin typeface="Copperplate Gothic Light" pitchFamily="34" charset="0"/>
                <a:ea typeface="เอฟซี ฟาสท์เทสท์"/>
                <a:cs typeface="เอฟซี ฟาสท์เทสท์"/>
                <a:sym typeface="เอฟซี ฟาสท์เทสท์"/>
              </a:rPr>
              <a:t>The </a:t>
            </a:r>
            <a:r>
              <a:rPr lang="en-US" sz="3128" dirty="0">
                <a:solidFill>
                  <a:srgbClr val="DE1313"/>
                </a:solidFill>
                <a:latin typeface="Copperplate Gothic Light" pitchFamily="34" charset="0"/>
                <a:ea typeface="เอฟซี ฟาสท์เทสท์"/>
                <a:cs typeface="เอฟซี ฟาสท์เทสท์"/>
                <a:sym typeface="เอฟซี ฟาสท์เทสท์"/>
              </a:rPr>
              <a:t>protago</a:t>
            </a:r>
            <a:r>
              <a:rPr lang="en-US" sz="3128" dirty="0">
                <a:solidFill>
                  <a:srgbClr val="FFFDD8"/>
                </a:solidFill>
                <a:latin typeface="Copperplate Gothic Light" pitchFamily="34" charset="0"/>
                <a:ea typeface="เอฟซี ฟาสท์เทสท์"/>
                <a:cs typeface="เอฟซี ฟาสท์เทสท์"/>
                <a:sym typeface="เอฟซี ฟาสท์เทสท์"/>
              </a:rPr>
              <a:t> states, “ It’s an antique and belonged to my old man. Got the papers if you want.”</a:t>
            </a:r>
          </a:p>
          <a:p>
            <a:pPr algn="l">
              <a:lnSpc>
                <a:spcPts val="4379"/>
              </a:lnSpc>
            </a:pPr>
            <a:endParaRPr lang="en-US" sz="3128" dirty="0">
              <a:solidFill>
                <a:srgbClr val="FFFDD8"/>
              </a:solidFill>
              <a:latin typeface="Copperplate Gothic Light" pitchFamily="34" charset="0"/>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0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7" dur="1750"/>
                                        <p:tgtEl>
                                          <p:spTgt spid="1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10" dur="1750"/>
                                        <p:tgtEl>
                                          <p:spTgt spid="12">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Effect transition="in" filter="randombar(horizontal)">
                                      <p:cBhvr>
                                        <p:cTn id="13" dur="175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27636" y="-66"/>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sp>
          <p:nvSpPr>
            <p:cNvPr id="6" name="Freeform 6"/>
            <p:cNvSpPr/>
            <p:nvPr/>
          </p:nvSpPr>
          <p:spPr>
            <a:xfrm rot="5400000">
              <a:off x="9034713" y="2990363"/>
              <a:ext cx="13716000" cy="7735275"/>
            </a:xfrm>
            <a:custGeom>
              <a:avLst/>
              <a:gdLst/>
              <a:ahLst/>
              <a:cxnLst/>
              <a:rect l="l" t="t" r="r" b="b"/>
              <a:pathLst>
                <a:path w="13716000" h="7735275">
                  <a:moveTo>
                    <a:pt x="0" y="0"/>
                  </a:moveTo>
                  <a:lnTo>
                    <a:pt x="13716000" y="0"/>
                  </a:lnTo>
                  <a:lnTo>
                    <a:pt x="13716000" y="7735274"/>
                  </a:lnTo>
                  <a:lnTo>
                    <a:pt x="0" y="773527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rot="5400000" flipV="1">
              <a:off x="1633287" y="2990363"/>
              <a:ext cx="13716000" cy="7735275"/>
            </a:xfrm>
            <a:custGeom>
              <a:avLst/>
              <a:gdLst/>
              <a:ahLst/>
              <a:cxnLst/>
              <a:rect l="l" t="t" r="r" b="b"/>
              <a:pathLst>
                <a:path w="13716000" h="7735275">
                  <a:moveTo>
                    <a:pt x="0" y="7735274"/>
                  </a:moveTo>
                  <a:lnTo>
                    <a:pt x="13716000" y="7735274"/>
                  </a:lnTo>
                  <a:lnTo>
                    <a:pt x="13716000" y="0"/>
                  </a:lnTo>
                  <a:lnTo>
                    <a:pt x="0" y="0"/>
                  </a:lnTo>
                  <a:lnTo>
                    <a:pt x="0" y="7735274"/>
                  </a:lnTo>
                  <a:close/>
                </a:path>
              </a:pathLst>
            </a:custGeom>
            <a:blipFill>
              <a:blip r:embed="rId5">
                <a:extLst>
                  <a:ext uri="{96DAC541-7B7A-43D3-8B79-37D633B846F1}">
                    <asvg:svgBlip xmlns:asvg="http://schemas.microsoft.com/office/drawing/2016/SVG/main" xmlns="" r:embed="rId6"/>
                  </a:ext>
                </a:extLst>
              </a:blip>
              <a:stretch>
                <a:fillRect/>
              </a:stretch>
            </a:blipFill>
          </p:spPr>
        </p:sp>
      </p:grpSp>
      <p:grpSp>
        <p:nvGrpSpPr>
          <p:cNvPr id="8" name="Group 8"/>
          <p:cNvGrpSpPr/>
          <p:nvPr/>
        </p:nvGrpSpPr>
        <p:grpSpPr>
          <a:xfrm>
            <a:off x="-82909" y="0"/>
            <a:ext cx="18343273" cy="10287000"/>
            <a:chOff x="0" y="0"/>
            <a:chExt cx="24457697" cy="13716000"/>
          </a:xfrm>
        </p:grpSpPr>
        <p:sp>
          <p:nvSpPr>
            <p:cNvPr id="9" name="Freeform 9"/>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7">
                <a:alphaModFix amt="19999"/>
              </a:blip>
              <a:stretch>
                <a:fillRect t="-59452"/>
              </a:stretch>
            </a:blipFill>
          </p:spPr>
        </p:sp>
        <p:sp>
          <p:nvSpPr>
            <p:cNvPr id="10" name="Freeform 10"/>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7">
                <a:alphaModFix amt="19999"/>
              </a:blip>
              <a:stretch>
                <a:fillRect b="-59867"/>
              </a:stretch>
            </a:blipFill>
          </p:spPr>
        </p:sp>
      </p:grpSp>
      <p:sp>
        <p:nvSpPr>
          <p:cNvPr id="11" name="Freeform 11"/>
          <p:cNvSpPr/>
          <p:nvPr/>
        </p:nvSpPr>
        <p:spPr>
          <a:xfrm rot="5400000" flipV="1">
            <a:off x="379115" y="785814"/>
            <a:ext cx="10287000" cy="5801456"/>
          </a:xfrm>
          <a:custGeom>
            <a:avLst/>
            <a:gdLst/>
            <a:ahLst/>
            <a:cxnLst/>
            <a:rect l="l" t="t" r="r" b="b"/>
            <a:pathLst>
              <a:path w="10287000" h="5801456">
                <a:moveTo>
                  <a:pt x="0" y="5801456"/>
                </a:moveTo>
                <a:lnTo>
                  <a:pt x="10287000" y="5801456"/>
                </a:lnTo>
                <a:lnTo>
                  <a:pt x="10287000" y="0"/>
                </a:lnTo>
                <a:lnTo>
                  <a:pt x="0" y="0"/>
                </a:lnTo>
                <a:lnTo>
                  <a:pt x="0" y="5801456"/>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TextBox 12"/>
          <p:cNvSpPr txBox="1"/>
          <p:nvPr/>
        </p:nvSpPr>
        <p:spPr>
          <a:xfrm>
            <a:off x="5989397" y="1648266"/>
            <a:ext cx="6309206" cy="1180708"/>
          </a:xfrm>
          <a:prstGeom prst="rect">
            <a:avLst/>
          </a:prstGeom>
        </p:spPr>
        <p:txBody>
          <a:bodyPr lIns="0" tIns="0" rIns="0" bIns="0" rtlCol="0" anchor="t">
            <a:spAutoFit/>
          </a:bodyPr>
          <a:lstStyle/>
          <a:p>
            <a:pPr algn="ctr">
              <a:lnSpc>
                <a:spcPts val="4575"/>
              </a:lnSpc>
            </a:pPr>
            <a:r>
              <a:rPr lang="en-US" sz="4716" spc="-264" dirty="0">
                <a:solidFill>
                  <a:srgbClr val="0070C0"/>
                </a:solidFill>
                <a:latin typeface="Copperplate Gothic Bold" pitchFamily="34" charset="0"/>
                <a:ea typeface="เอฟซี ฟาสท์เทสท์ Bold"/>
                <a:cs typeface="เอฟซี ฟาสท์เทสท์ Bold"/>
                <a:sym typeface="เอฟซี ฟาสท์เทสท์ Bold"/>
              </a:rPr>
              <a:t>WELCOME</a:t>
            </a:r>
          </a:p>
          <a:p>
            <a:pPr algn="ctr">
              <a:lnSpc>
                <a:spcPts val="4575"/>
              </a:lnSpc>
            </a:pPr>
            <a:r>
              <a:rPr lang="en-US" sz="4716" spc="-264" dirty="0">
                <a:solidFill>
                  <a:srgbClr val="0070C0"/>
                </a:solidFill>
                <a:latin typeface="Copperplate Gothic Bold" pitchFamily="34" charset="0"/>
                <a:ea typeface="เอฟซี ฟาสท์เทสท์ Bold"/>
                <a:cs typeface="เอฟซี ฟาสท์เทสท์ Bold"/>
                <a:sym typeface="เอฟซี ฟาสท์เทสท์ Bold"/>
              </a:rPr>
              <a:t>ABOARD!</a:t>
            </a:r>
          </a:p>
        </p:txBody>
      </p:sp>
      <p:sp>
        <p:nvSpPr>
          <p:cNvPr id="13" name="Freeform 13"/>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4" name="Freeform 14"/>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15" name="Group 15"/>
          <p:cNvGrpSpPr/>
          <p:nvPr/>
        </p:nvGrpSpPr>
        <p:grpSpPr>
          <a:xfrm>
            <a:off x="16028638" y="1572066"/>
            <a:ext cx="365823" cy="6492240"/>
            <a:chOff x="0" y="0"/>
            <a:chExt cx="487764" cy="8656320"/>
          </a:xfrm>
        </p:grpSpPr>
        <p:sp>
          <p:nvSpPr>
            <p:cNvPr id="16" name="AutoShape 16"/>
            <p:cNvSpPr/>
            <p:nvPr/>
          </p:nvSpPr>
          <p:spPr>
            <a:xfrm rot="5400000">
              <a:off x="-4096978" y="4315460"/>
              <a:ext cx="8656320" cy="0"/>
            </a:xfrm>
            <a:prstGeom prst="line">
              <a:avLst/>
            </a:prstGeom>
            <a:ln w="25400" cap="flat">
              <a:solidFill>
                <a:srgbClr val="FFFDD8">
                  <a:alpha val="52941"/>
                </a:srgbClr>
              </a:solidFill>
              <a:prstDash val="solid"/>
              <a:headEnd type="none" w="sm" len="sm"/>
              <a:tailEnd type="none" w="sm" len="sm"/>
            </a:ln>
          </p:spPr>
        </p:sp>
        <p:sp>
          <p:nvSpPr>
            <p:cNvPr id="17" name="Freeform 17"/>
            <p:cNvSpPr/>
            <p:nvPr/>
          </p:nvSpPr>
          <p:spPr>
            <a:xfrm flipV="1">
              <a:off x="0" y="6585058"/>
              <a:ext cx="487764" cy="1442313"/>
            </a:xfrm>
            <a:custGeom>
              <a:avLst/>
              <a:gdLst/>
              <a:ahLst/>
              <a:cxnLst/>
              <a:rect l="l" t="t" r="r" b="b"/>
              <a:pathLst>
                <a:path w="487764" h="1442313">
                  <a:moveTo>
                    <a:pt x="0" y="1442313"/>
                  </a:moveTo>
                  <a:lnTo>
                    <a:pt x="487764" y="1442313"/>
                  </a:lnTo>
                  <a:lnTo>
                    <a:pt x="487764" y="0"/>
                  </a:lnTo>
                  <a:lnTo>
                    <a:pt x="0" y="0"/>
                  </a:lnTo>
                  <a:lnTo>
                    <a:pt x="0" y="1442313"/>
                  </a:lnTo>
                  <a:close/>
                </a:path>
              </a:pathLst>
            </a:custGeom>
            <a:blipFill>
              <a:blip r:embed="rId10">
                <a:alphaModFix amt="44999"/>
                <a:extLst>
                  <a:ext uri="{96DAC541-7B7A-43D3-8B79-37D633B846F1}">
                    <asvg:svgBlip xmlns:asvg="http://schemas.microsoft.com/office/drawing/2016/SVG/main" xmlns="" r:embed="rId11"/>
                  </a:ext>
                </a:extLst>
              </a:blip>
              <a:stretch>
                <a:fillRect/>
              </a:stretch>
            </a:blipFill>
          </p:spPr>
        </p:sp>
      </p:grpSp>
      <p:sp>
        <p:nvSpPr>
          <p:cNvPr id="18" name="Freeform 18"/>
          <p:cNvSpPr/>
          <p:nvPr/>
        </p:nvSpPr>
        <p:spPr>
          <a:xfrm>
            <a:off x="2102180" y="1757852"/>
            <a:ext cx="1988679" cy="2048265"/>
          </a:xfrm>
          <a:custGeom>
            <a:avLst/>
            <a:gdLst/>
            <a:ahLst/>
            <a:cxnLst/>
            <a:rect l="l" t="t" r="r" b="b"/>
            <a:pathLst>
              <a:path w="1988679" h="2048265">
                <a:moveTo>
                  <a:pt x="0" y="0"/>
                </a:moveTo>
                <a:lnTo>
                  <a:pt x="1988679" y="0"/>
                </a:lnTo>
                <a:lnTo>
                  <a:pt x="1988679" y="2048265"/>
                </a:lnTo>
                <a:lnTo>
                  <a:pt x="0" y="2048265"/>
                </a:lnTo>
                <a:lnTo>
                  <a:pt x="0" y="0"/>
                </a:lnTo>
                <a:close/>
              </a:path>
            </a:pathLst>
          </a:custGeom>
          <a:blipFill>
            <a:blip r:embed="rId12">
              <a:alphaModFix amt="46000"/>
              <a:extLst>
                <a:ext uri="{96DAC541-7B7A-43D3-8B79-37D633B846F1}">
                  <asvg:svgBlip xmlns:asvg="http://schemas.microsoft.com/office/drawing/2016/SVG/main" xmlns="" r:embed="rId13"/>
                </a:ext>
              </a:extLst>
            </a:blip>
            <a:stretch>
              <a:fillRect/>
            </a:stretch>
          </a:blipFill>
        </p:spPr>
      </p:sp>
      <p:sp>
        <p:nvSpPr>
          <p:cNvPr id="19" name="TextBox 19"/>
          <p:cNvSpPr txBox="1"/>
          <p:nvPr/>
        </p:nvSpPr>
        <p:spPr>
          <a:xfrm>
            <a:off x="2102180" y="981075"/>
            <a:ext cx="3225967"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20" name="TextBox 20"/>
          <p:cNvSpPr txBox="1"/>
          <p:nvPr/>
        </p:nvSpPr>
        <p:spPr>
          <a:xfrm>
            <a:off x="13014642" y="981075"/>
            <a:ext cx="3196908" cy="283143"/>
          </a:xfrm>
          <a:prstGeom prst="rect">
            <a:avLst/>
          </a:prstGeom>
        </p:spPr>
        <p:txBody>
          <a:bodyPr lIns="0" tIns="0" rIns="0" bIns="0" rtlCol="0" anchor="t">
            <a:spAutoFit/>
          </a:bodyPr>
          <a:lstStyle/>
          <a:p>
            <a:pPr algn="r">
              <a:lnSpc>
                <a:spcPts val="2240"/>
              </a:lnSpc>
            </a:pPr>
            <a:r>
              <a:rPr lang="en-US" sz="1600" spc="75">
                <a:solidFill>
                  <a:srgbClr val="CB0101"/>
                </a:solidFill>
                <a:latin typeface="Neue Machina Light"/>
                <a:ea typeface="Neue Machina Light"/>
                <a:cs typeface="Neue Machina Light"/>
                <a:sym typeface="Neue Machina Light"/>
              </a:rPr>
              <a:t>00054</a:t>
            </a:r>
          </a:p>
        </p:txBody>
      </p:sp>
      <p:sp>
        <p:nvSpPr>
          <p:cNvPr id="21" name="TextBox 21"/>
          <p:cNvSpPr txBox="1"/>
          <p:nvPr/>
        </p:nvSpPr>
        <p:spPr>
          <a:xfrm>
            <a:off x="1973639" y="3166764"/>
            <a:ext cx="14340721" cy="2693045"/>
          </a:xfrm>
          <a:prstGeom prst="rect">
            <a:avLst/>
          </a:prstGeom>
        </p:spPr>
        <p:txBody>
          <a:bodyPr lIns="0" tIns="0" rIns="0" bIns="0" rtlCol="0" anchor="t">
            <a:spAutoFit/>
          </a:bodyPr>
          <a:lstStyle/>
          <a:p>
            <a:pPr algn="ctr">
              <a:lnSpc>
                <a:spcPts val="10499"/>
              </a:lnSpc>
            </a:pPr>
            <a:r>
              <a:rPr lang="en-US" sz="7499" dirty="0">
                <a:solidFill>
                  <a:srgbClr val="C00000"/>
                </a:solidFill>
                <a:latin typeface="Harrington" pitchFamily="82" charset="0"/>
                <a:ea typeface="เอฟซี ฟาสท์เทสท์"/>
                <a:cs typeface="เอฟซี ฟาสท์เทสท์"/>
                <a:sym typeface="เอฟซี ฟาสท์เทสท์"/>
              </a:rPr>
              <a:t>Greetings!</a:t>
            </a:r>
          </a:p>
          <a:p>
            <a:pPr algn="ctr">
              <a:lnSpc>
                <a:spcPts val="10499"/>
              </a:lnSpc>
            </a:pPr>
            <a:r>
              <a:rPr lang="en-US" sz="7499" dirty="0">
                <a:solidFill>
                  <a:srgbClr val="C00000"/>
                </a:solidFill>
                <a:latin typeface="Harrington" pitchFamily="82" charset="0"/>
                <a:ea typeface="เอฟซี ฟาสท์เทสท์"/>
                <a:cs typeface="เอฟซี ฟาสท์เทสท์"/>
                <a:sym typeface="เอฟซี ฟาสท์เทสท์"/>
              </a:rPr>
              <a:t>Team CD Projekt Red!  </a:t>
            </a:r>
          </a:p>
        </p:txBody>
      </p:sp>
      <p:sp>
        <p:nvSpPr>
          <p:cNvPr id="22" name="TextBox 22"/>
          <p:cNvSpPr txBox="1"/>
          <p:nvPr/>
        </p:nvSpPr>
        <p:spPr>
          <a:xfrm>
            <a:off x="1729800" y="5828821"/>
            <a:ext cx="14481750" cy="2436564"/>
          </a:xfrm>
          <a:prstGeom prst="rect">
            <a:avLst/>
          </a:prstGeom>
        </p:spPr>
        <p:txBody>
          <a:bodyPr lIns="0" tIns="0" rIns="0" bIns="0" rtlCol="0" anchor="t">
            <a:spAutoFit/>
          </a:bodyPr>
          <a:lstStyle/>
          <a:p>
            <a:pPr algn="ctr">
              <a:lnSpc>
                <a:spcPts val="3780"/>
              </a:lnSpc>
            </a:pPr>
            <a:endParaRPr dirty="0"/>
          </a:p>
          <a:p>
            <a:pPr algn="ctr">
              <a:lnSpc>
                <a:spcPts val="3780"/>
              </a:lnSpc>
            </a:pPr>
            <a:r>
              <a:rPr lang="en-US" sz="2700" dirty="0">
                <a:solidFill>
                  <a:srgbClr val="B4AF90"/>
                </a:solidFill>
                <a:latin typeface="Arial Black" pitchFamily="34" charset="0"/>
                <a:ea typeface="เอฟซี ฟาสท์เทสท์"/>
                <a:cs typeface="เอฟซี ฟาสท์เทสท์"/>
                <a:sym typeface="เอฟซี ฟาสท์เทสท์"/>
              </a:rPr>
              <a:t>We are team Blaze, up with an idea for your upcoming project!</a:t>
            </a:r>
          </a:p>
          <a:p>
            <a:pPr algn="ctr">
              <a:lnSpc>
                <a:spcPts val="3780"/>
              </a:lnSpc>
            </a:pPr>
            <a:endParaRPr lang="en-US" sz="2700" dirty="0">
              <a:solidFill>
                <a:srgbClr val="B4AF90"/>
              </a:solidFill>
              <a:latin typeface="Arial Black" pitchFamily="34" charset="0"/>
              <a:ea typeface="เอฟซี ฟาสท์เทสท์"/>
              <a:cs typeface="เอฟซี ฟาสท์เทสท์"/>
              <a:sym typeface="เอฟซี ฟาสท์เทสท์"/>
            </a:endParaRPr>
          </a:p>
          <a:p>
            <a:pPr algn="ctr">
              <a:lnSpc>
                <a:spcPts val="3780"/>
              </a:lnSpc>
            </a:pPr>
            <a:r>
              <a:rPr lang="en-US" sz="2700" dirty="0">
                <a:solidFill>
                  <a:srgbClr val="B4AF90"/>
                </a:solidFill>
                <a:latin typeface="Arial Black" pitchFamily="34" charset="0"/>
                <a:ea typeface="เอฟซี ฟาสท์เทสท์"/>
                <a:cs typeface="เอฟซี ฟาสท์เทสท์"/>
                <a:sym typeface="เอฟซี ฟาสท์เทสท์"/>
              </a:rPr>
              <a:t>We believe that this project align with your distinctive immersiveness </a:t>
            </a:r>
          </a:p>
          <a:p>
            <a:pPr algn="ctr">
              <a:lnSpc>
                <a:spcPts val="3780"/>
              </a:lnSpc>
            </a:pPr>
            <a:r>
              <a:rPr lang="en-US" sz="2700" dirty="0">
                <a:solidFill>
                  <a:srgbClr val="B4AF90"/>
                </a:solidFill>
                <a:latin typeface="Arial Black" pitchFamily="34" charset="0"/>
                <a:ea typeface="เอฟซี ฟาสท์เทสท์"/>
                <a:cs typeface="เอฟซี ฟาสท์เทสท์"/>
                <a:sym typeface="เอฟซี ฟาสท์เทสท์"/>
              </a:rPr>
              <a:t>and challenging Gaming Experiences.</a:t>
            </a:r>
          </a:p>
        </p:txBody>
      </p:sp>
    </p:spTree>
  </p:cSld>
  <p:clrMapOvr>
    <a:masterClrMapping/>
  </p:clrMapOvr>
  <mc:AlternateContent xmlns:mc="http://schemas.openxmlformats.org/markup-compatibility/2006" xmlns:p14="http://schemas.microsoft.com/office/powerpoint/2010/main">
    <mc:Choice Requires="p14">
      <p:transition spd="slow" p14:dur="150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750"/>
                                        <p:tgtEl>
                                          <p:spTgt spid="12">
                                            <p:txEl>
                                              <p:pRg st="0" end="0"/>
                                            </p:txEl>
                                          </p:spTgt>
                                        </p:tgtEl>
                                      </p:cBhvr>
                                    </p:animEffect>
                                    <p:anim calcmode="lin" valueType="num">
                                      <p:cBhvr>
                                        <p:cTn id="8" dur="175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750" fill="hold"/>
                                        <p:tgtEl>
                                          <p:spTgt spid="1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1750"/>
                                        <p:tgtEl>
                                          <p:spTgt spid="12">
                                            <p:txEl>
                                              <p:pRg st="1" end="1"/>
                                            </p:txEl>
                                          </p:spTgt>
                                        </p:tgtEl>
                                      </p:cBhvr>
                                    </p:animEffect>
                                    <p:anim calcmode="lin" valueType="num">
                                      <p:cBhvr>
                                        <p:cTn id="13" dur="175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4" dur="175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5">
              <a:alphaModFix amt="50000"/>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55273" y="0"/>
            <a:ext cx="18343273" cy="10287000"/>
            <a:chOff x="0" y="0"/>
            <a:chExt cx="24457697" cy="13716000"/>
          </a:xfrm>
        </p:grpSpPr>
        <p:sp>
          <p:nvSpPr>
            <p:cNvPr id="6" name="Freeform 6"/>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7">
                <a:alphaModFix amt="19999"/>
              </a:blip>
              <a:stretch>
                <a:fillRect t="-59452"/>
              </a:stretch>
            </a:blipFill>
          </p:spPr>
        </p:sp>
        <p:sp>
          <p:nvSpPr>
            <p:cNvPr id="7" name="Freeform 7"/>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7">
                <a:alphaModFix amt="19999"/>
              </a:blip>
              <a:stretch>
                <a:fillRect b="-59867"/>
              </a:stretch>
            </a:blipFill>
          </p:spPr>
        </p:sp>
      </p:gr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DE1313"/>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DE1313"/>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542052" y="2575996"/>
            <a:ext cx="15235376" cy="4582665"/>
          </a:xfrm>
          <a:prstGeom prst="rect">
            <a:avLst/>
          </a:prstGeom>
        </p:spPr>
        <p:txBody>
          <a:bodyPr lIns="0" tIns="0" rIns="0" bIns="0" rtlCol="0" anchor="t">
            <a:spAutoFit/>
          </a:bodyPr>
          <a:lstStyle/>
          <a:p>
            <a:pPr algn="ctr">
              <a:lnSpc>
                <a:spcPts val="4516"/>
              </a:lnSpc>
            </a:pPr>
            <a:r>
              <a:rPr lang="en-US" sz="3226" dirty="0">
                <a:solidFill>
                  <a:srgbClr val="FFFDD8"/>
                </a:solidFill>
                <a:latin typeface="Copperplate Gothic Light" pitchFamily="34" charset="0"/>
                <a:ea typeface="เอฟซี ฟาสท์เทสท์"/>
                <a:cs typeface="เอฟซี ฟาสท์เทสท์"/>
                <a:sym typeface="เอฟซี ฟาสท์เทสท์"/>
              </a:rPr>
              <a:t>Spotting another guy inside the car, the Officer asks, “ Who is the other guy?”. The man stammers in a Russian Accent, “The other guy is his friend.” The Officer noticing the accent, calls his partner, “Hey, </a:t>
            </a:r>
            <a:r>
              <a:rPr lang="en-US" sz="3226" dirty="0">
                <a:solidFill>
                  <a:srgbClr val="87D8FB"/>
                </a:solidFill>
                <a:latin typeface="Copperplate Gothic Light" pitchFamily="34" charset="0"/>
                <a:ea typeface="เอฟซี ฟาสท์เทสท์"/>
                <a:cs typeface="เอฟซี ฟาสท์เทสท์"/>
                <a:sym typeface="เอฟซี ฟาสท์เทสท์"/>
              </a:rPr>
              <a:t>Steve!</a:t>
            </a:r>
            <a:r>
              <a:rPr lang="en-US" sz="3226" dirty="0">
                <a:solidFill>
                  <a:srgbClr val="022062"/>
                </a:solidFill>
                <a:latin typeface="Copperplate Gothic Light" pitchFamily="34" charset="0"/>
                <a:ea typeface="เอฟซี ฟาสท์เทสท์"/>
                <a:cs typeface="เอฟซี ฟาสท์เทสท์"/>
                <a:sym typeface="เอฟซี ฟาสท์เทสท์"/>
              </a:rPr>
              <a:t> </a:t>
            </a:r>
            <a:r>
              <a:rPr lang="en-US" sz="3226" dirty="0">
                <a:solidFill>
                  <a:srgbClr val="FFFDD8"/>
                </a:solidFill>
                <a:latin typeface="Copperplate Gothic Light" pitchFamily="34" charset="0"/>
                <a:ea typeface="เอฟซี ฟาสท์เทสท์"/>
                <a:cs typeface="เอฟซี ฟาสท์เทสท์"/>
                <a:sym typeface="เอฟซี ฟาสท์เทสท์"/>
              </a:rPr>
              <a:t>Look who’s here! A Rusky!!”. </a:t>
            </a:r>
            <a:r>
              <a:rPr lang="en-US" sz="3226" dirty="0">
                <a:solidFill>
                  <a:srgbClr val="87D8FB"/>
                </a:solidFill>
                <a:latin typeface="Copperplate Gothic Light" pitchFamily="34" charset="0"/>
                <a:ea typeface="เอฟซี ฟาสท์เทสท์"/>
                <a:cs typeface="เอฟซี ฟาสท์เทสท์"/>
                <a:sym typeface="เอฟซี ฟาสท์เทสท์"/>
              </a:rPr>
              <a:t>Steve</a:t>
            </a:r>
            <a:r>
              <a:rPr lang="en-US" sz="3226" dirty="0">
                <a:solidFill>
                  <a:srgbClr val="FFFDD8"/>
                </a:solidFill>
                <a:latin typeface="Copperplate Gothic Light" pitchFamily="34" charset="0"/>
                <a:ea typeface="เอฟซี ฟาสท์เทสท์"/>
                <a:cs typeface="เอฟซี ฟาสท์เทสท์"/>
                <a:sym typeface="เอฟซี ฟาสท์เทสท์"/>
              </a:rPr>
              <a:t> continues, “Is it, Sir?”.</a:t>
            </a:r>
          </a:p>
          <a:p>
            <a:pPr algn="ctr">
              <a:lnSpc>
                <a:spcPts val="4516"/>
              </a:lnSpc>
            </a:pPr>
            <a:endParaRPr lang="en-US" sz="3226" dirty="0">
              <a:solidFill>
                <a:srgbClr val="FFFDD8"/>
              </a:solidFill>
              <a:latin typeface="Copperplate Gothic Light" pitchFamily="34" charset="0"/>
              <a:ea typeface="เอฟซี ฟาสท์เทสท์"/>
              <a:cs typeface="เอฟซี ฟาสท์เทสท์"/>
              <a:sym typeface="เอฟซี ฟาสท์เทสท์"/>
            </a:endParaRPr>
          </a:p>
          <a:p>
            <a:pPr algn="ctr">
              <a:lnSpc>
                <a:spcPts val="4516"/>
              </a:lnSpc>
            </a:pPr>
            <a:r>
              <a:rPr lang="en-US" sz="3226" dirty="0">
                <a:solidFill>
                  <a:srgbClr val="87D8FB"/>
                </a:solidFill>
                <a:latin typeface="Copperplate Gothic Light" pitchFamily="34" charset="0"/>
                <a:ea typeface="เอฟซี ฟาสท์เทสท์"/>
                <a:cs typeface="เอฟซี ฟาสท์เทสท์"/>
                <a:sym typeface="เอฟซี ฟาสท์เทสท์"/>
              </a:rPr>
              <a:t>Steve</a:t>
            </a:r>
            <a:r>
              <a:rPr lang="en-US" sz="3226" dirty="0">
                <a:solidFill>
                  <a:srgbClr val="FFFDD8"/>
                </a:solidFill>
                <a:latin typeface="Copperplate Gothic Light" pitchFamily="34" charset="0"/>
                <a:ea typeface="เอฟซี ฟาสท์เทสท์"/>
                <a:cs typeface="เอฟซี ฟาสท์เทสท์"/>
                <a:sym typeface="เอฟซี ฟาสท์เทสท์"/>
              </a:rPr>
              <a:t> showed up and questions, “How’s the Motherland? I heard she’s cold.” A tensed Russian says to the officer, “Well, everyone has a hard time, so guess it’s doing just fine.” </a:t>
            </a:r>
          </a:p>
        </p:txBody>
      </p:sp>
    </p:spTree>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20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8" dur="2000" fill="hold"/>
                                        <p:tgtEl>
                                          <p:spTgt spid="1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anim calcmode="lin" valueType="num">
                                      <p:cBhvr additive="base">
                                        <p:cTn id="11" dur="2000" fill="hold"/>
                                        <p:tgtEl>
                                          <p:spTgt spid="12">
                                            <p:txEl>
                                              <p:pRg st="2" end="2"/>
                                            </p:txEl>
                                          </p:spTgt>
                                        </p:tgtEl>
                                        <p:attrNameLst>
                                          <p:attrName>ppt_x</p:attrName>
                                        </p:attrNameLst>
                                      </p:cBhvr>
                                      <p:tavLst>
                                        <p:tav tm="0">
                                          <p:val>
                                            <p:strVal val="1+#ppt_w/2"/>
                                          </p:val>
                                        </p:tav>
                                        <p:tav tm="100000">
                                          <p:val>
                                            <p:strVal val="#ppt_x"/>
                                          </p:val>
                                        </p:tav>
                                      </p:tavLst>
                                    </p:anim>
                                    <p:anim calcmode="lin" valueType="num">
                                      <p:cBhvr additive="base">
                                        <p:cTn id="12" dur="20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838718" y="2067190"/>
            <a:ext cx="14586772" cy="6155531"/>
          </a:xfrm>
          <a:prstGeom prst="rect">
            <a:avLst/>
          </a:prstGeom>
        </p:spPr>
        <p:txBody>
          <a:bodyPr lIns="0" tIns="0" rIns="0" bIns="0" rtlCol="0" anchor="t">
            <a:spAutoFit/>
          </a:bodyPr>
          <a:lstStyle/>
          <a:p>
            <a:pPr algn="ctr">
              <a:lnSpc>
                <a:spcPts val="4007"/>
              </a:lnSpc>
            </a:pPr>
            <a:r>
              <a:rPr lang="en-US" sz="2862" dirty="0">
                <a:solidFill>
                  <a:srgbClr val="FFFDD8"/>
                </a:solidFill>
                <a:latin typeface="Copperplate Gothic Light" pitchFamily="34" charset="0"/>
                <a:ea typeface="เอฟซี ฟาสท์เทสท์"/>
                <a:cs typeface="เอฟซี ฟาสท์เทสท์"/>
                <a:sym typeface="เอฟซี ฟาสท์เทสท์"/>
              </a:rPr>
              <a:t>The </a:t>
            </a:r>
            <a:r>
              <a:rPr lang="en-US" sz="2862" dirty="0">
                <a:solidFill>
                  <a:srgbClr val="CB0101"/>
                </a:solidFill>
                <a:latin typeface="Copperplate Gothic Light" pitchFamily="34" charset="0"/>
                <a:ea typeface="เอฟซี ฟาสท์เทสท์"/>
                <a:cs typeface="เอฟซี ฟาสท์เทสท์"/>
                <a:sym typeface="เอฟซี ฟาสท์เทสท์"/>
              </a:rPr>
              <a:t>protago,</a:t>
            </a:r>
            <a:r>
              <a:rPr lang="en-US" sz="2862" dirty="0">
                <a:solidFill>
                  <a:srgbClr val="FFFDD8"/>
                </a:solidFill>
                <a:latin typeface="Copperplate Gothic Light" pitchFamily="34" charset="0"/>
                <a:ea typeface="เอฟซี ฟาสท์เทสท์"/>
                <a:cs typeface="เอฟซี ฟาสท์เทสท์"/>
                <a:sym typeface="เอฟซี ฟาสท์เทสท์"/>
              </a:rPr>
              <a:t> who seems to be a bit worried, asks , “Any </a:t>
            </a:r>
          </a:p>
          <a:p>
            <a:pPr algn="ctr">
              <a:lnSpc>
                <a:spcPts val="4007"/>
              </a:lnSpc>
            </a:pPr>
            <a:r>
              <a:rPr lang="en-US" sz="2862" dirty="0">
                <a:solidFill>
                  <a:srgbClr val="FFFDD8"/>
                </a:solidFill>
                <a:latin typeface="Copperplate Gothic Light" pitchFamily="34" charset="0"/>
                <a:ea typeface="เอฟซี ฟาสท์เทสท์"/>
                <a:cs typeface="เอฟซี ฟาสท์เทสท์"/>
                <a:sym typeface="เอฟซี ฟาสท์เทสท์"/>
              </a:rPr>
              <a:t>Problem, Sir?”. The 1st officer replies, “ Why not show your ID first? We’ll decide about the problem.” The </a:t>
            </a:r>
            <a:r>
              <a:rPr lang="en-US" sz="2862" dirty="0">
                <a:solidFill>
                  <a:srgbClr val="DE1313"/>
                </a:solidFill>
                <a:latin typeface="Copperplate Gothic Light" pitchFamily="34" charset="0"/>
                <a:ea typeface="เอฟซี ฟาสท์เทสท์"/>
                <a:cs typeface="เอฟซี ฟาสท์เทสท์"/>
                <a:sym typeface="เอฟซี ฟาสท์เทสท์"/>
              </a:rPr>
              <a:t>protago</a:t>
            </a:r>
            <a:r>
              <a:rPr lang="en-US" sz="2862" dirty="0">
                <a:solidFill>
                  <a:srgbClr val="FFFDD8"/>
                </a:solidFill>
                <a:latin typeface="Copperplate Gothic Light" pitchFamily="34" charset="0"/>
                <a:ea typeface="เอฟซี ฟาสท์เทสท์"/>
                <a:cs typeface="เอฟซี ฟาสท์เทสท์"/>
                <a:sym typeface="เอฟซี ฟาสท์เทสท์"/>
              </a:rPr>
              <a:t> gets his ID from the dashboard and hands it over to the 1st officer while Steve frisks the Russian to the front. </a:t>
            </a:r>
          </a:p>
          <a:p>
            <a:pPr algn="ctr">
              <a:lnSpc>
                <a:spcPts val="4007"/>
              </a:lnSpc>
            </a:pPr>
            <a:endParaRPr lang="en-US" sz="2862" dirty="0">
              <a:solidFill>
                <a:srgbClr val="FFFDD8"/>
              </a:solidFill>
              <a:latin typeface="Copperplate Gothic Light" pitchFamily="34" charset="0"/>
              <a:ea typeface="เอฟซี ฟาสท์เทสท์"/>
              <a:cs typeface="เอฟซี ฟาสท์เทสท์"/>
              <a:sym typeface="เอฟซี ฟาสท์เทสท์"/>
            </a:endParaRPr>
          </a:p>
          <a:p>
            <a:pPr algn="ctr">
              <a:lnSpc>
                <a:spcPts val="4007"/>
              </a:lnSpc>
            </a:pPr>
            <a:r>
              <a:rPr lang="en-US" sz="2862" dirty="0">
                <a:solidFill>
                  <a:srgbClr val="FFFDD8"/>
                </a:solidFill>
                <a:latin typeface="Copperplate Gothic Light" pitchFamily="34" charset="0"/>
                <a:ea typeface="เอฟซี ฟาสท์เทสท์"/>
                <a:cs typeface="เอฟซี ฟาสท์เทสท์"/>
                <a:sym typeface="เอฟซี ฟาสท์เทสท์"/>
              </a:rPr>
              <a:t>The officer scans his ID and it shows as green. Even though his ID is verified, the officer had a questionnaire with him asking the </a:t>
            </a:r>
            <a:r>
              <a:rPr lang="en-US" sz="2862" dirty="0">
                <a:solidFill>
                  <a:srgbClr val="DE1313"/>
                </a:solidFill>
                <a:latin typeface="Copperplate Gothic Light" pitchFamily="34" charset="0"/>
                <a:ea typeface="เอฟซี ฟาสท์เทสท์"/>
                <a:cs typeface="เอฟซี ฟาสท์เทสท์"/>
                <a:sym typeface="เอฟซี ฟาสท์เทสท์"/>
              </a:rPr>
              <a:t>protago </a:t>
            </a:r>
            <a:r>
              <a:rPr lang="en-US" sz="2862" dirty="0">
                <a:solidFill>
                  <a:srgbClr val="FFFFFF"/>
                </a:solidFill>
                <a:latin typeface="Copperplate Gothic Light" pitchFamily="34" charset="0"/>
                <a:ea typeface="เอฟซี ฟาสท์เทสท์"/>
                <a:cs typeface="เอฟซี ฟาสท์เทสท์"/>
                <a:sym typeface="เอฟซี ฟาสท์เทสท์"/>
              </a:rPr>
              <a:t>. </a:t>
            </a:r>
            <a:r>
              <a:rPr lang="en-US" sz="2862" dirty="0">
                <a:solidFill>
                  <a:srgbClr val="FFFDD8"/>
                </a:solidFill>
                <a:latin typeface="Copperplate Gothic Light" pitchFamily="34" charset="0"/>
                <a:ea typeface="เอฟซี ฟาสท์เทสท์"/>
                <a:cs typeface="เอฟซี ฟาสท์เทสท์"/>
                <a:sym typeface="เอฟซี ฟาสท์เทสท์"/>
              </a:rPr>
              <a:t>He asks in a deep voice, “ Do you think it’s needed, officer?” . The officer said, “ Are you high on dope or boozing like a drunkard? Just so you look like one.” “Nothing like that, officer. I have seen your folk on the boards. And I vouch that they’re naassttyy for business.” , in a charismatic way. </a:t>
            </a:r>
          </a:p>
        </p:txBody>
      </p:sp>
    </p:spTree>
  </p:cSld>
  <p:clrMapOvr>
    <a:masterClrMapping/>
  </p:clrMapOvr>
  <mc:AlternateContent xmlns:mc="http://schemas.openxmlformats.org/markup-compatibility/2006" xmlns:p14="http://schemas.microsoft.com/office/powerpoint/2010/main">
    <mc:Choice Requires="p14">
      <p:transition spd="slow" p14:dur="1750">
        <p:cover/>
      </p:transition>
    </mc:Choice>
    <mc:Fallback xmlns="">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heel(1)">
                                      <p:cBhvr>
                                        <p:cTn id="7" dur="2000"/>
                                        <p:tgtEl>
                                          <p:spTgt spid="12">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wheel(1)">
                                      <p:cBhvr>
                                        <p:cTn id="10" dur="2000"/>
                                        <p:tgtEl>
                                          <p:spTgt spid="12">
                                            <p:txEl>
                                              <p:pRg st="1" end="1"/>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animEffect transition="in" filter="wheel(1)">
                                      <p:cBhvr>
                                        <p:cTn id="13" dur="20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488805" y="1642861"/>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DE1313"/>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DE1313"/>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2102180" y="1768657"/>
            <a:ext cx="14303050" cy="7386638"/>
          </a:xfrm>
          <a:prstGeom prst="rect">
            <a:avLst/>
          </a:prstGeom>
        </p:spPr>
        <p:txBody>
          <a:bodyPr lIns="0" tIns="0" rIns="0" bIns="0" rtlCol="0" anchor="t">
            <a:spAutoFit/>
          </a:bodyPr>
          <a:lstStyle/>
          <a:p>
            <a:pPr algn="ctr">
              <a:lnSpc>
                <a:spcPts val="4759"/>
              </a:lnSpc>
            </a:pPr>
            <a:r>
              <a:rPr lang="en-US" sz="3399" dirty="0">
                <a:solidFill>
                  <a:srgbClr val="FFFDD8"/>
                </a:solidFill>
                <a:latin typeface="Copperplate Gothic Light" pitchFamily="34" charset="0"/>
                <a:ea typeface="เอฟซี ฟาสท์เทสท์"/>
                <a:cs typeface="เอฟซี ฟาสท์เทสท์"/>
                <a:sym typeface="เอฟซี ฟาสท์เทสท์"/>
              </a:rPr>
              <a:t>While this goes on, The Russian was made to be flipped. Meanwhile, </a:t>
            </a:r>
            <a:r>
              <a:rPr lang="en-US" sz="3399" dirty="0">
                <a:solidFill>
                  <a:srgbClr val="B632E3"/>
                </a:solidFill>
                <a:latin typeface="Copperplate Gothic Light" pitchFamily="34" charset="0"/>
                <a:ea typeface="เอฟซี ฟาสท์เทสท์"/>
                <a:cs typeface="เอฟซี ฟาสท์เทสท์"/>
                <a:sym typeface="เอฟซี ฟาสท์เทสท์"/>
              </a:rPr>
              <a:t>Natalie,</a:t>
            </a:r>
            <a:r>
              <a:rPr lang="en-US" sz="3399" dirty="0">
                <a:solidFill>
                  <a:srgbClr val="FFFDD8"/>
                </a:solidFill>
                <a:latin typeface="Copperplate Gothic Light" pitchFamily="34" charset="0"/>
                <a:ea typeface="เอฟซี ฟาสท์เทสท์"/>
                <a:cs typeface="เอฟซี ฟาสท์เทสท์"/>
                <a:sym typeface="เอฟซี ฟาสท์เทสท์"/>
              </a:rPr>
              <a:t> the officer in-charge, shows up and yells at the 1st officer, “What the fuck are you </a:t>
            </a:r>
            <a:r>
              <a:rPr lang="en-US" sz="3399" dirty="0" err="1">
                <a:solidFill>
                  <a:srgbClr val="FFFDD8"/>
                </a:solidFill>
                <a:latin typeface="Copperplate Gothic Light" pitchFamily="34" charset="0"/>
                <a:ea typeface="เอฟซี ฟาสท์เทสท์"/>
                <a:cs typeface="เอฟซี ฟาสท์เทสท์"/>
                <a:sym typeface="เอฟซี ฟาสท์เทสท์"/>
              </a:rPr>
              <a:t>doin</a:t>
            </a:r>
            <a:r>
              <a:rPr lang="en-US" sz="3399" dirty="0">
                <a:solidFill>
                  <a:srgbClr val="FFFDD8"/>
                </a:solidFill>
                <a:latin typeface="Copperplate Gothic Light" pitchFamily="34" charset="0"/>
                <a:ea typeface="เอฟซี ฟาสท์เทสท์"/>
                <a:cs typeface="เอฟซี ฟาสท์เทสท์"/>
                <a:sym typeface="เอฟซี ฟาสท์เทสท์"/>
              </a:rPr>
              <a:t>’ here? There’s an explosion at the outskirts of the city and you’re filling your fuckin’ pockets?!!!”. The 1st officer stammers,</a:t>
            </a:r>
          </a:p>
          <a:p>
            <a:pPr algn="ctr">
              <a:lnSpc>
                <a:spcPts val="4759"/>
              </a:lnSpc>
            </a:pPr>
            <a:endParaRPr lang="en-US" sz="3399" dirty="0">
              <a:solidFill>
                <a:srgbClr val="FFFDD8"/>
              </a:solidFill>
              <a:latin typeface="Copperplate Gothic Light" pitchFamily="34" charset="0"/>
              <a:ea typeface="เอฟซี ฟาสท์เทสท์"/>
              <a:cs typeface="เอฟซี ฟาสท์เทสท์"/>
              <a:sym typeface="เอฟซี ฟาสท์เทสท์"/>
            </a:endParaRPr>
          </a:p>
          <a:p>
            <a:pPr algn="ctr">
              <a:lnSpc>
                <a:spcPts val="4759"/>
              </a:lnSpc>
            </a:pPr>
            <a:r>
              <a:rPr lang="en-US" sz="3399" dirty="0">
                <a:solidFill>
                  <a:srgbClr val="FFFDD8"/>
                </a:solidFill>
                <a:latin typeface="Copperplate Gothic Light" pitchFamily="34" charset="0"/>
                <a:ea typeface="เอฟซี ฟาสท์เทสท์"/>
                <a:cs typeface="เอฟซี ฟาสท์เทสท์"/>
                <a:sym typeface="เอฟซี ฟาสท์เทสท์"/>
              </a:rPr>
              <a:t> “Ma’am, these guys were…..”. She turned towards the ID, scans it and tells the </a:t>
            </a:r>
            <a:r>
              <a:rPr lang="en-US" sz="3399" dirty="0">
                <a:solidFill>
                  <a:srgbClr val="DE1313"/>
                </a:solidFill>
                <a:latin typeface="Copperplate Gothic Light" pitchFamily="34" charset="0"/>
                <a:ea typeface="เอฟซี ฟาสท์เทสท์"/>
                <a:cs typeface="เอฟซี ฟาสท์เทสท์"/>
                <a:sym typeface="เอฟซี ฟาสท์เทสท์"/>
              </a:rPr>
              <a:t>protago</a:t>
            </a:r>
            <a:r>
              <a:rPr lang="en-US" sz="3399" dirty="0">
                <a:solidFill>
                  <a:srgbClr val="FFFDD8"/>
                </a:solidFill>
                <a:latin typeface="Copperplate Gothic Light" pitchFamily="34" charset="0"/>
                <a:ea typeface="เอฟซี ฟาสท์เทสท์"/>
                <a:cs typeface="เอฟซี ฟาสท์เทสท์"/>
                <a:sym typeface="เอฟซี ฟาสท์เทสท์"/>
              </a:rPr>
              <a:t>, “Fuck off, NOW!!!”. She turned towards the patrollers and speaks to them like, “There’s an explosion and you’re trynna fill your fuckin’ pockets. Why?” </a:t>
            </a:r>
          </a:p>
          <a:p>
            <a:pPr algn="ctr">
              <a:lnSpc>
                <a:spcPts val="4759"/>
              </a:lnSpc>
            </a:pPr>
            <a:endParaRPr lang="en-US" sz="3399" dirty="0">
              <a:solidFill>
                <a:srgbClr val="FFFDD8"/>
              </a:solidFill>
              <a:latin typeface="Copperplate Gothic Light" pitchFamily="34" charset="0"/>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1750"/>
                                        <p:tgtEl>
                                          <p:spTgt spid="12">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wipe(left)">
                                      <p:cBhvr>
                                        <p:cTn id="10" dur="175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Freeform 10"/>
          <p:cNvSpPr/>
          <p:nvPr/>
        </p:nvSpPr>
        <p:spPr>
          <a:xfrm>
            <a:off x="10012316" y="1524187"/>
            <a:ext cx="6716860" cy="6716860"/>
          </a:xfrm>
          <a:custGeom>
            <a:avLst/>
            <a:gdLst/>
            <a:ahLst/>
            <a:cxnLst/>
            <a:rect l="l" t="t" r="r" b="b"/>
            <a:pathLst>
              <a:path w="6716860" h="6716860">
                <a:moveTo>
                  <a:pt x="0" y="0"/>
                </a:moveTo>
                <a:lnTo>
                  <a:pt x="6716860" y="0"/>
                </a:lnTo>
                <a:lnTo>
                  <a:pt x="6716860" y="6716860"/>
                </a:lnTo>
                <a:lnTo>
                  <a:pt x="0" y="6716860"/>
                </a:lnTo>
                <a:lnTo>
                  <a:pt x="0" y="0"/>
                </a:lnTo>
                <a:close/>
              </a:path>
            </a:pathLst>
          </a:custGeom>
          <a:blipFill>
            <a:blip r:embed="rId10"/>
            <a:stretch>
              <a:fillRect/>
            </a:stretch>
          </a:blipFill>
        </p:spPr>
      </p:sp>
      <p:sp>
        <p:nvSpPr>
          <p:cNvPr id="11" name="TextBox 11"/>
          <p:cNvSpPr txBox="1"/>
          <p:nvPr/>
        </p:nvSpPr>
        <p:spPr>
          <a:xfrm>
            <a:off x="2102180" y="981075"/>
            <a:ext cx="1017508" cy="252633"/>
          </a:xfrm>
          <a:prstGeom prst="rect">
            <a:avLst/>
          </a:prstGeom>
        </p:spPr>
        <p:txBody>
          <a:bodyPr lIns="0" tIns="0" rIns="0" bIns="0" rtlCol="0" anchor="t">
            <a:spAutoFit/>
          </a:bodyPr>
          <a:lstStyle/>
          <a:p>
            <a:pPr algn="l">
              <a:lnSpc>
                <a:spcPts val="2240"/>
              </a:lnSpc>
            </a:pPr>
            <a:r>
              <a:rPr lang="en-US" sz="1600" spc="75" dirty="0">
                <a:solidFill>
                  <a:srgbClr val="DE1313"/>
                </a:solidFill>
                <a:latin typeface="Ailerons" panose="00000500000000000000" pitchFamily="50" charset="0"/>
                <a:ea typeface="Neue Machina Light"/>
                <a:cs typeface="Neue Machina Light"/>
                <a:sym typeface="Neue Machina Light"/>
              </a:rPr>
              <a:t>A.R_I18N</a:t>
            </a:r>
          </a:p>
        </p:txBody>
      </p:sp>
      <p:sp>
        <p:nvSpPr>
          <p:cNvPr id="12" name="TextBox 12"/>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DE1313"/>
                </a:solidFill>
                <a:latin typeface="Ailerons" panose="00000500000000000000" pitchFamily="50" charset="0"/>
                <a:ea typeface="Neue Machina Light"/>
                <a:cs typeface="Neue Machina Light"/>
                <a:sym typeface="Neue Machina Light"/>
              </a:rPr>
              <a:t>00054</a:t>
            </a:r>
          </a:p>
        </p:txBody>
      </p:sp>
      <p:sp>
        <p:nvSpPr>
          <p:cNvPr id="13" name="TextBox 13"/>
          <p:cNvSpPr txBox="1"/>
          <p:nvPr/>
        </p:nvSpPr>
        <p:spPr>
          <a:xfrm>
            <a:off x="1506693" y="1553009"/>
            <a:ext cx="8398945" cy="4001095"/>
          </a:xfrm>
          <a:prstGeom prst="rect">
            <a:avLst/>
          </a:prstGeom>
        </p:spPr>
        <p:txBody>
          <a:bodyPr lIns="0" tIns="0" rIns="0" bIns="0" rtlCol="0" anchor="t">
            <a:spAutoFit/>
          </a:bodyPr>
          <a:lstStyle/>
          <a:p>
            <a:pPr algn="ctr">
              <a:lnSpc>
                <a:spcPts val="3884"/>
              </a:lnSpc>
            </a:pPr>
            <a:endParaRPr dirty="0"/>
          </a:p>
          <a:p>
            <a:pPr algn="ctr">
              <a:lnSpc>
                <a:spcPts val="3884"/>
              </a:lnSpc>
            </a:pPr>
            <a:r>
              <a:rPr lang="en-US" sz="2774" dirty="0">
                <a:solidFill>
                  <a:srgbClr val="FFFDD8"/>
                </a:solidFill>
                <a:latin typeface="Copperplate Gothic Light" pitchFamily="34" charset="0"/>
                <a:ea typeface="เอฟซี ฟาสท์เทสท์"/>
                <a:cs typeface="เอฟซี ฟาสท์เทสท์"/>
                <a:sym typeface="เอฟซี ฟาสท์เทสท์"/>
              </a:rPr>
              <a:t>As her voice fades, the </a:t>
            </a:r>
            <a:r>
              <a:rPr lang="en-US" sz="2774" dirty="0">
                <a:solidFill>
                  <a:srgbClr val="DE1313"/>
                </a:solidFill>
                <a:latin typeface="Copperplate Gothic Light" pitchFamily="34" charset="0"/>
                <a:ea typeface="เอฟซี ฟาสท์เทสท์"/>
                <a:cs typeface="เอฟซี ฟาสท์เทสท์"/>
                <a:sym typeface="เอฟซี ฟาสท์เทสท์"/>
              </a:rPr>
              <a:t>protago</a:t>
            </a:r>
            <a:r>
              <a:rPr lang="en-US" sz="2774" dirty="0">
                <a:solidFill>
                  <a:srgbClr val="FFFDD8"/>
                </a:solidFill>
                <a:latin typeface="Copperplate Gothic Light" pitchFamily="34" charset="0"/>
                <a:ea typeface="เอฟซี ฟาสท์เทสท์"/>
                <a:cs typeface="เอฟซี ฟาสท์เทสท์"/>
                <a:sym typeface="เอฟซี ฟาสท์เทสท์"/>
              </a:rPr>
              <a:t> and his chum are bailing out the street. The </a:t>
            </a:r>
            <a:r>
              <a:rPr lang="en-US" sz="2774" dirty="0">
                <a:solidFill>
                  <a:srgbClr val="DE1313"/>
                </a:solidFill>
                <a:latin typeface="Copperplate Gothic Light" pitchFamily="34" charset="0"/>
                <a:ea typeface="เอฟซี ฟาสท์เทสท์"/>
                <a:cs typeface="เอฟซี ฟาสท์เทสท์"/>
                <a:sym typeface="เอฟซี ฟาสท์เทสท์"/>
              </a:rPr>
              <a:t>protago </a:t>
            </a:r>
            <a:r>
              <a:rPr lang="en-US" sz="2774" dirty="0">
                <a:solidFill>
                  <a:srgbClr val="FFFDD8"/>
                </a:solidFill>
                <a:latin typeface="Copperplate Gothic Light" pitchFamily="34" charset="0"/>
                <a:ea typeface="เอฟซี ฟาสท์เทสท์"/>
                <a:cs typeface="เอฟซี ฟาสท์เทสท์"/>
                <a:sym typeface="เอฟซี ฟาสท์เทสท์"/>
              </a:rPr>
              <a:t>shows his face for the first time through the side-view mirror and a song plays, “What a wonderful World” </a:t>
            </a:r>
          </a:p>
          <a:p>
            <a:pPr algn="ctr">
              <a:lnSpc>
                <a:spcPts val="3884"/>
              </a:lnSpc>
            </a:pPr>
            <a:endParaRPr lang="en-US" sz="2774" dirty="0">
              <a:solidFill>
                <a:srgbClr val="FFFDD8"/>
              </a:solidFill>
              <a:latin typeface="Copperplate Gothic Light" pitchFamily="34" charset="0"/>
              <a:ea typeface="เอฟซี ฟาสท์เทสท์"/>
              <a:cs typeface="เอฟซี ฟาสท์เทสท์"/>
              <a:sym typeface="เอฟซี ฟาสท์เทสท์"/>
            </a:endParaRPr>
          </a:p>
          <a:p>
            <a:pPr algn="ctr">
              <a:lnSpc>
                <a:spcPts val="3884"/>
              </a:lnSpc>
            </a:pPr>
            <a:r>
              <a:rPr lang="en-US" sz="3200" i="1" dirty="0">
                <a:solidFill>
                  <a:srgbClr val="FFFDD8"/>
                </a:solidFill>
                <a:latin typeface="Rockwell" pitchFamily="18" charset="0"/>
                <a:ea typeface="เอฟซี ฟาสท์เทสท์"/>
                <a:cs typeface="เอฟซี ฟาสท์เทสท์"/>
                <a:sym typeface="เอฟซี ฟาสท์เทสท์"/>
              </a:rPr>
              <a:t>[they sing together]</a:t>
            </a:r>
          </a:p>
        </p:txBody>
      </p:sp>
      <p:sp>
        <p:nvSpPr>
          <p:cNvPr id="14" name="TextBox 14"/>
          <p:cNvSpPr txBox="1"/>
          <p:nvPr/>
        </p:nvSpPr>
        <p:spPr>
          <a:xfrm>
            <a:off x="1609481" y="6679938"/>
            <a:ext cx="8193368" cy="1821011"/>
          </a:xfrm>
          <a:prstGeom prst="rect">
            <a:avLst/>
          </a:prstGeom>
        </p:spPr>
        <p:txBody>
          <a:bodyPr lIns="0" tIns="0" rIns="0" bIns="0" rtlCol="0" anchor="t">
            <a:spAutoFit/>
          </a:bodyPr>
          <a:lstStyle/>
          <a:p>
            <a:pPr algn="ctr">
              <a:lnSpc>
                <a:spcPts val="4759"/>
              </a:lnSpc>
            </a:pPr>
            <a:r>
              <a:rPr lang="en-US" sz="4400" i="1" dirty="0">
                <a:solidFill>
                  <a:srgbClr val="FFFFFF"/>
                </a:solidFill>
                <a:latin typeface="Agency FB" panose="020B0503020202020204" pitchFamily="34" charset="0"/>
                <a:ea typeface="Aperture"/>
                <a:cs typeface="Aperture"/>
                <a:sym typeface="Aperture"/>
              </a:rPr>
              <a:t>[And the screen blacks out with the car door thudding….] </a:t>
            </a:r>
          </a:p>
          <a:p>
            <a:pPr algn="ctr">
              <a:lnSpc>
                <a:spcPts val="4759"/>
              </a:lnSpc>
            </a:pPr>
            <a:endParaRPr lang="en-US" sz="3399" dirty="0">
              <a:solidFill>
                <a:srgbClr val="FFFFFF"/>
              </a:solidFill>
              <a:latin typeface="Elianto" pitchFamily="2" charset="0"/>
              <a:ea typeface="Aperture"/>
              <a:cs typeface="Aperture"/>
              <a:sym typeface="Aperture"/>
            </a:endParaRPr>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barn(inVertical)">
                                      <p:cBhvr>
                                        <p:cTn id="7" dur="1750"/>
                                        <p:tgtEl>
                                          <p:spTgt spid="1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3">
                                            <p:txEl>
                                              <p:pRg st="3" end="3"/>
                                            </p:txEl>
                                          </p:spTgt>
                                        </p:tgtEl>
                                        <p:attrNameLst>
                                          <p:attrName>style.visibility</p:attrName>
                                        </p:attrNameLst>
                                      </p:cBhvr>
                                      <p:to>
                                        <p:strVal val="visible"/>
                                      </p:to>
                                    </p:set>
                                    <p:animEffect transition="in" filter="barn(inVertical)">
                                      <p:cBhvr>
                                        <p:cTn id="10" dur="1750"/>
                                        <p:tgtEl>
                                          <p:spTgt spid="13">
                                            <p:txEl>
                                              <p:pRg st="3" end="3"/>
                                            </p:txEl>
                                          </p:spTgt>
                                        </p:tgtEl>
                                      </p:cBhvr>
                                    </p:animEffect>
                                  </p:childTnLst>
                                </p:cTn>
                              </p:par>
                              <p:par>
                                <p:cTn id="11" presetID="6" presetClass="entr" presetSubtype="16" fill="hold" nodeType="withEffect">
                                  <p:stCondLst>
                                    <p:cond delay="20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circle(in)">
                                      <p:cBhvr>
                                        <p:cTn id="13" dur="2000"/>
                                        <p:tgtEl>
                                          <p:spTgt spid="14">
                                            <p:txEl>
                                              <p:pRg st="0" end="0"/>
                                            </p:txEl>
                                          </p:spTgt>
                                        </p:tgtEl>
                                      </p:cBhvr>
                                    </p:animEffect>
                                  </p:childTnLst>
                                </p:cTn>
                              </p:par>
                              <p:par>
                                <p:cTn id="14" presetID="6" presetClass="entr" presetSubtype="16" fill="hold" nodeType="withEffect">
                                  <p:stCondLst>
                                    <p:cond delay="1750"/>
                                  </p:stCondLst>
                                  <p:childTnLst>
                                    <p:set>
                                      <p:cBhvr>
                                        <p:cTn id="15" dur="1" fill="hold">
                                          <p:stCondLst>
                                            <p:cond delay="0"/>
                                          </p:stCondLst>
                                        </p:cTn>
                                        <p:tgtEl>
                                          <p:spTgt spid="10"/>
                                        </p:tgtEl>
                                        <p:attrNameLst>
                                          <p:attrName>style.visibility</p:attrName>
                                        </p:attrNameLst>
                                      </p:cBhvr>
                                      <p:to>
                                        <p:strVal val="visible"/>
                                      </p:to>
                                    </p:set>
                                    <p:animEffect transition="in" filter="circle(in)">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484204" y="2336701"/>
            <a:ext cx="15295799" cy="4924425"/>
          </a:xfrm>
          <a:prstGeom prst="rect">
            <a:avLst/>
          </a:prstGeom>
        </p:spPr>
        <p:txBody>
          <a:bodyPr lIns="0" tIns="0" rIns="0" bIns="0" rtlCol="0" anchor="t">
            <a:spAutoFit/>
          </a:bodyPr>
          <a:lstStyle/>
          <a:p>
            <a:pPr algn="ctr">
              <a:lnSpc>
                <a:spcPts val="4759"/>
              </a:lnSpc>
            </a:pPr>
            <a:r>
              <a:rPr lang="en-US" sz="3399" dirty="0">
                <a:solidFill>
                  <a:srgbClr val="FFFDD8"/>
                </a:solidFill>
                <a:latin typeface="Gill Sans MT" pitchFamily="34" charset="0"/>
                <a:ea typeface="เอฟซี ฟาสท์เทสท์"/>
                <a:cs typeface="เอฟซี ฟาสท์เทสท์"/>
                <a:sym typeface="เอฟซี ฟาสท์เทสท์"/>
              </a:rPr>
              <a:t>The </a:t>
            </a:r>
            <a:r>
              <a:rPr lang="en-US" sz="3399" dirty="0">
                <a:solidFill>
                  <a:srgbClr val="DE1313"/>
                </a:solidFill>
                <a:latin typeface="Gill Sans MT" pitchFamily="34" charset="0"/>
                <a:ea typeface="เอฟซี ฟาสท์เทสท์"/>
                <a:cs typeface="เอฟซี ฟาสท์เทสท์"/>
                <a:sym typeface="เอฟซี ฟาสท์เทสท์"/>
              </a:rPr>
              <a:t>protago </a:t>
            </a:r>
            <a:r>
              <a:rPr lang="en-US" sz="3399" dirty="0">
                <a:solidFill>
                  <a:srgbClr val="FFFDD8"/>
                </a:solidFill>
                <a:latin typeface="Gill Sans MT" pitchFamily="34" charset="0"/>
                <a:ea typeface="เอฟซี ฟาสท์เทสท์"/>
                <a:cs typeface="เอฟซี ฟาสท์เทสท์"/>
                <a:sym typeface="เอฟซี ฟาสท์เทสท์"/>
              </a:rPr>
              <a:t>stops at an abandoned warehouse at the harbor. There were a few men waiting outside. The Russian insists the </a:t>
            </a:r>
            <a:r>
              <a:rPr lang="en-US" sz="3399" dirty="0">
                <a:solidFill>
                  <a:srgbClr val="DE1313"/>
                </a:solidFill>
                <a:latin typeface="Gill Sans MT" pitchFamily="34" charset="0"/>
                <a:ea typeface="เอฟซี ฟาสท์เทสท์"/>
                <a:cs typeface="เอฟซี ฟาสท์เทสท์"/>
                <a:sym typeface="เอฟซี ฟาสท์เทสท์"/>
              </a:rPr>
              <a:t>protago </a:t>
            </a:r>
            <a:r>
              <a:rPr lang="en-US" sz="3399" dirty="0">
                <a:solidFill>
                  <a:srgbClr val="FFFDD8"/>
                </a:solidFill>
                <a:latin typeface="Gill Sans MT" pitchFamily="34" charset="0"/>
                <a:ea typeface="เอฟซี ฟาสท์เทสท์"/>
                <a:cs typeface="เอฟซี ฟาสท์เทสท์"/>
                <a:sym typeface="เอฟซี ฟาสท์เทสท์"/>
              </a:rPr>
              <a:t>to tint the car. </a:t>
            </a:r>
          </a:p>
          <a:p>
            <a:pPr algn="ctr">
              <a:lnSpc>
                <a:spcPts val="4759"/>
              </a:lnSpc>
            </a:pPr>
            <a:endParaRPr lang="en-US" sz="3399" dirty="0">
              <a:solidFill>
                <a:srgbClr val="FFFDD8"/>
              </a:solidFill>
              <a:latin typeface="Gill Sans MT" pitchFamily="34" charset="0"/>
              <a:ea typeface="เอฟซี ฟาสท์เทสท์"/>
              <a:cs typeface="เอฟซี ฟาสท์เทสท์"/>
              <a:sym typeface="เอฟซี ฟาสท์เทสท์"/>
            </a:endParaRPr>
          </a:p>
          <a:p>
            <a:pPr algn="ctr">
              <a:lnSpc>
                <a:spcPts val="4759"/>
              </a:lnSpc>
            </a:pPr>
            <a:r>
              <a:rPr lang="en-US" sz="3399" dirty="0">
                <a:solidFill>
                  <a:srgbClr val="FFFDD8"/>
                </a:solidFill>
                <a:latin typeface="Gill Sans MT" pitchFamily="34" charset="0"/>
                <a:ea typeface="เอฟซี ฟาสท์เทสท์"/>
                <a:cs typeface="เอฟซี ฟาสท์เทสท์"/>
                <a:sym typeface="เอฟซี ฟาสท์เทสท์"/>
              </a:rPr>
              <a:t>While the </a:t>
            </a:r>
            <a:r>
              <a:rPr lang="en-US" sz="3399" dirty="0">
                <a:solidFill>
                  <a:srgbClr val="DE1313"/>
                </a:solidFill>
                <a:latin typeface="Gill Sans MT" pitchFamily="34" charset="0"/>
                <a:ea typeface="เอฟซี ฟาสท์เทสท์"/>
                <a:cs typeface="เอฟซี ฟาสท์เทสท์"/>
                <a:sym typeface="เอฟซี ฟาสท์เทสท์"/>
              </a:rPr>
              <a:t>protago </a:t>
            </a:r>
            <a:r>
              <a:rPr lang="en-US" sz="3399" dirty="0">
                <a:solidFill>
                  <a:srgbClr val="FFFDD8"/>
                </a:solidFill>
                <a:latin typeface="Gill Sans MT" pitchFamily="34" charset="0"/>
                <a:ea typeface="เอฟซี ฟาสท์เทสท์"/>
                <a:cs typeface="เอฟซี ฟาสท์เทสท์"/>
                <a:sym typeface="เอฟซี ฟาสท์เทสท์"/>
              </a:rPr>
              <a:t>tints the car, The Russian grabs the dope pack from the locker and as he gets out of the car,</a:t>
            </a:r>
          </a:p>
          <a:p>
            <a:pPr algn="ctr">
              <a:lnSpc>
                <a:spcPts val="4759"/>
              </a:lnSpc>
            </a:pPr>
            <a:r>
              <a:rPr lang="en-US" sz="3399" dirty="0">
                <a:solidFill>
                  <a:srgbClr val="FFFDD8"/>
                </a:solidFill>
                <a:latin typeface="Gill Sans MT" pitchFamily="34" charset="0"/>
                <a:ea typeface="เอฟซี ฟาสท์เทสท์"/>
                <a:cs typeface="เอฟซี ฟาสท์เทสท์"/>
                <a:sym typeface="เอฟซี ฟาสท์เทสท์"/>
              </a:rPr>
              <a:t>The </a:t>
            </a:r>
            <a:r>
              <a:rPr lang="en-US" sz="3399" dirty="0">
                <a:solidFill>
                  <a:srgbClr val="DE1313"/>
                </a:solidFill>
                <a:latin typeface="Gill Sans MT" pitchFamily="34" charset="0"/>
                <a:ea typeface="เอฟซี ฟาสท์เทสท์"/>
                <a:cs typeface="เอฟซี ฟาสท์เทสท์"/>
                <a:sym typeface="เอฟซี ฟาสท์เทสท์"/>
              </a:rPr>
              <a:t>protago </a:t>
            </a:r>
            <a:r>
              <a:rPr lang="en-US" sz="3399" dirty="0">
                <a:solidFill>
                  <a:srgbClr val="FFFDD8"/>
                </a:solidFill>
                <a:latin typeface="Gill Sans MT" pitchFamily="34" charset="0"/>
                <a:ea typeface="เอฟซี ฟาสท์เทสท์"/>
                <a:cs typeface="เอฟซี ฟาสท์เทสท์"/>
                <a:sym typeface="เอฟซี ฟาสท์เทสท์"/>
              </a:rPr>
              <a:t>grabs his hand and pulls him back saying, “ You forgot sumthin’?”. The Russian, being tensed, thanks him for the heads up. </a:t>
            </a:r>
          </a:p>
          <a:p>
            <a:pPr algn="ctr">
              <a:lnSpc>
                <a:spcPts val="4759"/>
              </a:lnSpc>
            </a:pPr>
            <a:endParaRPr lang="en-US" sz="3399" dirty="0">
              <a:solidFill>
                <a:srgbClr val="FFFDD8"/>
              </a:solidFill>
              <a:latin typeface="Gill Sans MT" pitchFamily="34" charset="0"/>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17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heel(1)">
                                      <p:cBhvr>
                                        <p:cTn id="7" dur="2000"/>
                                        <p:tgtEl>
                                          <p:spTgt spid="12">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wheel(1)">
                                      <p:cBhvr>
                                        <p:cTn id="10" dur="2000"/>
                                        <p:tgtEl>
                                          <p:spTgt spid="12">
                                            <p:txEl>
                                              <p:pRg st="2" end="2"/>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animEffect transition="in" filter="wheel(1)">
                                      <p:cBhvr>
                                        <p:cTn id="13" dur="20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sp>
          <p:nvSpPr>
            <p:cNvPr id="6" name="Freeform 6"/>
            <p:cNvSpPr/>
            <p:nvPr/>
          </p:nvSpPr>
          <p:spPr>
            <a:xfrm rot="5400000">
              <a:off x="9034713" y="2990363"/>
              <a:ext cx="13716000" cy="7735275"/>
            </a:xfrm>
            <a:custGeom>
              <a:avLst/>
              <a:gdLst/>
              <a:ahLst/>
              <a:cxnLst/>
              <a:rect l="l" t="t" r="r" b="b"/>
              <a:pathLst>
                <a:path w="13716000" h="7735275">
                  <a:moveTo>
                    <a:pt x="0" y="0"/>
                  </a:moveTo>
                  <a:lnTo>
                    <a:pt x="13716000" y="0"/>
                  </a:lnTo>
                  <a:lnTo>
                    <a:pt x="13716000" y="7735274"/>
                  </a:lnTo>
                  <a:lnTo>
                    <a:pt x="0" y="773527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rot="5400000" flipV="1">
              <a:off x="1633287" y="2990363"/>
              <a:ext cx="13716000" cy="7735275"/>
            </a:xfrm>
            <a:custGeom>
              <a:avLst/>
              <a:gdLst/>
              <a:ahLst/>
              <a:cxnLst/>
              <a:rect l="l" t="t" r="r" b="b"/>
              <a:pathLst>
                <a:path w="13716000" h="7735275">
                  <a:moveTo>
                    <a:pt x="0" y="7735274"/>
                  </a:moveTo>
                  <a:lnTo>
                    <a:pt x="13716000" y="7735274"/>
                  </a:lnTo>
                  <a:lnTo>
                    <a:pt x="13716000" y="0"/>
                  </a:lnTo>
                  <a:lnTo>
                    <a:pt x="0" y="0"/>
                  </a:lnTo>
                  <a:lnTo>
                    <a:pt x="0" y="7735274"/>
                  </a:lnTo>
                  <a:close/>
                </a:path>
              </a:pathLst>
            </a:custGeom>
            <a:blipFill>
              <a:blip r:embed="rId5">
                <a:extLst>
                  <a:ext uri="{96DAC541-7B7A-43D3-8B79-37D633B846F1}">
                    <asvg:svgBlip xmlns:asvg="http://schemas.microsoft.com/office/drawing/2016/SVG/main" xmlns="" r:embed="rId6"/>
                  </a:ext>
                </a:extLst>
              </a:blip>
              <a:stretch>
                <a:fillRect/>
              </a:stretch>
            </a:blipFill>
          </p:spPr>
        </p:sp>
      </p:gr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10096014" y="1524187"/>
            <a:ext cx="6716860" cy="6716860"/>
          </a:xfrm>
          <a:custGeom>
            <a:avLst/>
            <a:gdLst/>
            <a:ahLst/>
            <a:cxnLst/>
            <a:rect l="l" t="t" r="r" b="b"/>
            <a:pathLst>
              <a:path w="6716860" h="6716860">
                <a:moveTo>
                  <a:pt x="0" y="0"/>
                </a:moveTo>
                <a:lnTo>
                  <a:pt x="6716860" y="0"/>
                </a:lnTo>
                <a:lnTo>
                  <a:pt x="6716860" y="6716860"/>
                </a:lnTo>
                <a:lnTo>
                  <a:pt x="0" y="6716860"/>
                </a:lnTo>
                <a:lnTo>
                  <a:pt x="0" y="0"/>
                </a:lnTo>
                <a:close/>
              </a:path>
            </a:pathLst>
          </a:custGeom>
          <a:blipFill>
            <a:blip r:embed="rId9"/>
            <a:stretch>
              <a:fillRect/>
            </a:stretch>
          </a:blipFill>
        </p:spPr>
      </p:sp>
      <p:sp>
        <p:nvSpPr>
          <p:cNvPr id="11" name="TextBox 11"/>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2" name="TextBox 12"/>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3" name="TextBox 13"/>
          <p:cNvSpPr txBox="1"/>
          <p:nvPr/>
        </p:nvSpPr>
        <p:spPr>
          <a:xfrm>
            <a:off x="1639079" y="1777353"/>
            <a:ext cx="8105061" cy="6771084"/>
          </a:xfrm>
          <a:prstGeom prst="rect">
            <a:avLst/>
          </a:prstGeom>
        </p:spPr>
        <p:txBody>
          <a:bodyPr lIns="0" tIns="0" rIns="0" bIns="0" rtlCol="0" anchor="t">
            <a:spAutoFit/>
          </a:bodyPr>
          <a:lstStyle/>
          <a:p>
            <a:pPr algn="ctr">
              <a:lnSpc>
                <a:spcPts val="4759"/>
              </a:lnSpc>
            </a:pPr>
            <a:r>
              <a:rPr lang="en-US" sz="4400" dirty="0">
                <a:solidFill>
                  <a:srgbClr val="FFFDD8"/>
                </a:solidFill>
                <a:latin typeface="Gill Sans MT" pitchFamily="34" charset="0"/>
                <a:ea typeface="เอฟซี ฟาสท์เทสท์"/>
                <a:cs typeface="เอฟซี ฟาสท์เทสท์"/>
                <a:sym typeface="เอฟซี ฟาสท์เทสท์"/>
              </a:rPr>
              <a:t>The Russian goes to the men, while the </a:t>
            </a:r>
            <a:r>
              <a:rPr lang="en-US" sz="4400" dirty="0">
                <a:solidFill>
                  <a:srgbClr val="CB0101"/>
                </a:solidFill>
                <a:latin typeface="Gill Sans MT" pitchFamily="34" charset="0"/>
                <a:ea typeface="เอฟซี ฟาสท์เทสท์"/>
                <a:cs typeface="เอฟซี ฟาสท์เทสท์"/>
                <a:sym typeface="เอฟซี ฟาสท์เทสท์"/>
              </a:rPr>
              <a:t>protago</a:t>
            </a:r>
            <a:r>
              <a:rPr lang="en-US" sz="4400" dirty="0">
                <a:solidFill>
                  <a:srgbClr val="FFFDD8"/>
                </a:solidFill>
                <a:latin typeface="Gill Sans MT" pitchFamily="34" charset="0"/>
                <a:ea typeface="เอฟซี ฟาสท์เทสท์"/>
                <a:cs typeface="เอฟซี ฟาสท์เทสท์"/>
                <a:sym typeface="เอฟซี ฟาสท์เทสท์"/>
              </a:rPr>
              <a:t> is tapping his steering wheel, feeling anxious about his friend and the deal being held. Some other men are joining the deal making the Russian uncomfortable. “Shit. I think it’s about to go down.”, The </a:t>
            </a:r>
            <a:r>
              <a:rPr lang="en-US" sz="4400" dirty="0">
                <a:solidFill>
                  <a:srgbClr val="DE1313"/>
                </a:solidFill>
                <a:latin typeface="Gill Sans MT" pitchFamily="34" charset="0"/>
                <a:ea typeface="เอฟซี ฟาสท์เทสท์"/>
                <a:cs typeface="เอฟซี ฟาสท์เทสท์"/>
                <a:sym typeface="เอฟซี ฟาสท์เทสท์"/>
              </a:rPr>
              <a:t>protago</a:t>
            </a:r>
            <a:r>
              <a:rPr lang="en-US" sz="4400" dirty="0">
                <a:solidFill>
                  <a:srgbClr val="FFFDD8"/>
                </a:solidFill>
                <a:latin typeface="Gill Sans MT" pitchFamily="34" charset="0"/>
                <a:ea typeface="เอฟซี ฟาสท์เทสท์"/>
                <a:cs typeface="เอฟซี ฟาสท์เทสท์"/>
                <a:sym typeface="เอฟซี ฟาสท์เทสท์"/>
              </a:rPr>
              <a:t> feels as he tries to keep his hand in the dash for the gun. </a:t>
            </a:r>
          </a:p>
          <a:p>
            <a:pPr algn="ctr">
              <a:lnSpc>
                <a:spcPts val="4759"/>
              </a:lnSpc>
            </a:pPr>
            <a:endParaRPr lang="en-US" sz="4400" dirty="0">
              <a:solidFill>
                <a:srgbClr val="FFFDD8"/>
              </a:solidFill>
              <a:latin typeface="Gill Sans MT" pitchFamily="34" charset="0"/>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0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7" dur="1750"/>
                                        <p:tgtEl>
                                          <p:spTgt spid="13">
                                            <p:txEl>
                                              <p:pRg st="0" end="0"/>
                                            </p:txEl>
                                          </p:spTgt>
                                        </p:tgtEl>
                                      </p:cBhvr>
                                    </p:animEffect>
                                  </p:childTnLst>
                                </p:cTn>
                              </p:par>
                              <p:par>
                                <p:cTn id="8" presetID="22" presetClass="entr" presetSubtype="4" fill="hold" nodeType="withEffect">
                                  <p:stCondLst>
                                    <p:cond delay="150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2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grpSp>
      <p:sp>
        <p:nvSpPr>
          <p:cNvPr id="6" name="Freeform 6"/>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9" name="TextBox 9"/>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0" name="TextBox 10"/>
          <p:cNvSpPr txBox="1"/>
          <p:nvPr/>
        </p:nvSpPr>
        <p:spPr>
          <a:xfrm>
            <a:off x="1901348" y="2247900"/>
            <a:ext cx="14702056" cy="7181453"/>
          </a:xfrm>
          <a:prstGeom prst="rect">
            <a:avLst/>
          </a:prstGeom>
        </p:spPr>
        <p:txBody>
          <a:bodyPr lIns="0" tIns="0" rIns="0" bIns="0" rtlCol="0" anchor="t">
            <a:spAutoFit/>
          </a:bodyPr>
          <a:lstStyle/>
          <a:p>
            <a:pPr algn="ctr">
              <a:lnSpc>
                <a:spcPts val="4019"/>
              </a:lnSpc>
            </a:pPr>
            <a:r>
              <a:rPr lang="en-US" sz="4000" dirty="0">
                <a:solidFill>
                  <a:srgbClr val="FFFDD8"/>
                </a:solidFill>
                <a:latin typeface="Gill Sans MT" pitchFamily="34" charset="0"/>
                <a:ea typeface="เอฟซี ฟาสท์เทสท์"/>
                <a:cs typeface="เอฟซี ฟาสท์เทสท์"/>
                <a:sym typeface="เอฟซี ฟาสท์เทสท์"/>
              </a:rPr>
              <a:t>Meanwhile, the deal concludes and the Russian returns to the car. “Start the car.”, the Russian tells. As the </a:t>
            </a:r>
            <a:r>
              <a:rPr lang="en-US" sz="4000" dirty="0">
                <a:solidFill>
                  <a:srgbClr val="FF0000"/>
                </a:solidFill>
                <a:latin typeface="Gill Sans MT" pitchFamily="34" charset="0"/>
                <a:ea typeface="เอฟซี ฟาสท์เทสท์"/>
                <a:cs typeface="เอฟซี ฟาสท์เทสท์"/>
                <a:sym typeface="เอฟซี ฟาสท์เทสท์"/>
              </a:rPr>
              <a:t>protago</a:t>
            </a:r>
            <a:r>
              <a:rPr lang="en-US" sz="4000" dirty="0">
                <a:solidFill>
                  <a:srgbClr val="FFFDD8"/>
                </a:solidFill>
                <a:latin typeface="Gill Sans MT" pitchFamily="34" charset="0"/>
                <a:ea typeface="เอฟซี ฟาสท์เทสท์"/>
                <a:cs typeface="เอฟซี ฟาสท์เทสท์"/>
                <a:sym typeface="เอฟซี ฟาสท์เทสท์"/>
              </a:rPr>
              <a:t> starts the car, a guy shows up at the window and knocks on the glass. The </a:t>
            </a:r>
            <a:r>
              <a:rPr lang="en-US" sz="4000" dirty="0">
                <a:solidFill>
                  <a:srgbClr val="DE1313"/>
                </a:solidFill>
                <a:latin typeface="Gill Sans MT" pitchFamily="34" charset="0"/>
                <a:ea typeface="เอฟซี ฟาสท์เทสท์"/>
                <a:cs typeface="เอฟซี ฟาสท์เทสท์"/>
                <a:sym typeface="เอฟซี ฟาสท์เทสท์"/>
              </a:rPr>
              <a:t>protago</a:t>
            </a:r>
            <a:r>
              <a:rPr lang="en-US" sz="4000" dirty="0">
                <a:solidFill>
                  <a:srgbClr val="FFFDD8"/>
                </a:solidFill>
                <a:latin typeface="Gill Sans MT" pitchFamily="34" charset="0"/>
                <a:ea typeface="เอฟซี ฟาสท์เทสท์"/>
                <a:cs typeface="เอฟซี ฟาสท์เทสท์"/>
                <a:sym typeface="เอฟซี ฟาสท์เทสท์"/>
              </a:rPr>
              <a:t> rolls down the glass. He asks, “So you’re the new chum, huh?”. The </a:t>
            </a:r>
            <a:r>
              <a:rPr lang="en-US" sz="4000" dirty="0">
                <a:solidFill>
                  <a:srgbClr val="DE1313"/>
                </a:solidFill>
                <a:latin typeface="Gill Sans MT" pitchFamily="34" charset="0"/>
                <a:ea typeface="เอฟซี ฟาสท์เทสท์"/>
                <a:cs typeface="เอฟซี ฟาสท์เทสท์"/>
                <a:sym typeface="เอฟซี ฟาสท์เทสท์"/>
              </a:rPr>
              <a:t>protago </a:t>
            </a:r>
            <a:r>
              <a:rPr lang="en-US" sz="4000" dirty="0">
                <a:solidFill>
                  <a:srgbClr val="FFFDD8"/>
                </a:solidFill>
                <a:latin typeface="Gill Sans MT" pitchFamily="34" charset="0"/>
                <a:ea typeface="เอฟซี ฟาสท์เทสท์"/>
                <a:cs typeface="เอฟซี ฟาสท์เทสท์"/>
                <a:sym typeface="เอฟซี ฟาสท์เทสท์"/>
              </a:rPr>
              <a:t>tries to answer, however the Russian tells him, “The deal’s done, so we’re </a:t>
            </a:r>
            <a:r>
              <a:rPr lang="en-US" sz="4000" dirty="0" smtClean="0">
                <a:solidFill>
                  <a:srgbClr val="FFFDD8"/>
                </a:solidFill>
                <a:latin typeface="Gill Sans MT" pitchFamily="34" charset="0"/>
                <a:ea typeface="เอฟซี ฟาสท์เทสท์"/>
                <a:cs typeface="เอฟซี ฟาสท์เทสท์"/>
                <a:sym typeface="เอฟซี ฟาสท์เทสท์"/>
              </a:rPr>
              <a:t>Leaving.” in </a:t>
            </a:r>
            <a:r>
              <a:rPr lang="en-US" sz="4000" dirty="0">
                <a:solidFill>
                  <a:srgbClr val="FFFDD8"/>
                </a:solidFill>
                <a:latin typeface="Gill Sans MT" pitchFamily="34" charset="0"/>
                <a:ea typeface="เอฟซี ฟาสท์เทสท์"/>
                <a:cs typeface="เอฟซี ฟาสท์เทสท์"/>
                <a:sym typeface="เอฟซี ฟาสท์เทสท์"/>
              </a:rPr>
              <a:t>a fierce manner. </a:t>
            </a:r>
            <a:endParaRPr lang="en-US" sz="4000" dirty="0" smtClean="0">
              <a:solidFill>
                <a:srgbClr val="FFFDD8"/>
              </a:solidFill>
              <a:latin typeface="Gill Sans MT" pitchFamily="34" charset="0"/>
              <a:ea typeface="เอฟซี ฟาสท์เทสท์"/>
              <a:cs typeface="เอฟซี ฟาสท์เทสท์"/>
              <a:sym typeface="เอฟซี ฟาสท์เทสท์"/>
            </a:endParaRPr>
          </a:p>
          <a:p>
            <a:pPr algn="ctr">
              <a:lnSpc>
                <a:spcPts val="4019"/>
              </a:lnSpc>
            </a:pPr>
            <a:endParaRPr lang="en-US" sz="4000" dirty="0">
              <a:solidFill>
                <a:srgbClr val="FFFDD8"/>
              </a:solidFill>
              <a:latin typeface="Gill Sans MT" pitchFamily="34" charset="0"/>
              <a:ea typeface="เอฟซี ฟาสท์เทสท์"/>
              <a:cs typeface="เอฟซี ฟาสท์เทสท์"/>
              <a:sym typeface="เอฟซี ฟาสท์เทสท์"/>
            </a:endParaRPr>
          </a:p>
          <a:p>
            <a:pPr algn="ctr">
              <a:lnSpc>
                <a:spcPts val="4019"/>
              </a:lnSpc>
            </a:pPr>
            <a:r>
              <a:rPr lang="en-US" sz="4000" dirty="0">
                <a:solidFill>
                  <a:srgbClr val="FFFDD8"/>
                </a:solidFill>
                <a:latin typeface="Gill Sans MT" pitchFamily="34" charset="0"/>
                <a:ea typeface="เอฟซี ฟาสท์เทสท์"/>
                <a:cs typeface="เอฟซี ฟาสท์เทสท์"/>
                <a:sym typeface="เอฟซี ฟาสท์เทสท์"/>
              </a:rPr>
              <a:t>Now as the two men cruise through the city, the </a:t>
            </a:r>
            <a:r>
              <a:rPr lang="en-US" sz="4000" dirty="0">
                <a:solidFill>
                  <a:srgbClr val="FF0000"/>
                </a:solidFill>
                <a:latin typeface="Gill Sans MT" pitchFamily="34" charset="0"/>
                <a:ea typeface="เอฟซี ฟาสท์เทสท์"/>
                <a:cs typeface="เอฟซี ฟาสท์เทสท์"/>
                <a:sym typeface="เอฟซี ฟาสท์เทสท์"/>
              </a:rPr>
              <a:t>protago</a:t>
            </a:r>
            <a:r>
              <a:rPr lang="en-US" sz="4000" dirty="0">
                <a:solidFill>
                  <a:srgbClr val="FFFDD8"/>
                </a:solidFill>
                <a:latin typeface="Gill Sans MT" pitchFamily="34" charset="0"/>
                <a:ea typeface="เอฟซี ฟาสท์เทสท์"/>
                <a:cs typeface="เอฟซี ฟาสท์เทสท์"/>
                <a:sym typeface="เอฟซี ฟาสท์เทสท์"/>
              </a:rPr>
              <a:t> glances at the billboards and looking at the ads. The Russian asks, “Why do you hate the ‘implants’? That’s the trend now. It’s helping a lot of lives out there, man.” The </a:t>
            </a:r>
            <a:r>
              <a:rPr lang="en-US" sz="4000" dirty="0">
                <a:solidFill>
                  <a:srgbClr val="DE1313"/>
                </a:solidFill>
                <a:latin typeface="Gill Sans MT" pitchFamily="34" charset="0"/>
                <a:ea typeface="เอฟซี ฟาสท์เทสท์"/>
                <a:cs typeface="เอฟซี ฟาสท์เทสท์"/>
                <a:sym typeface="เอฟซี ฟาสท์เทสท์"/>
              </a:rPr>
              <a:t>protago</a:t>
            </a:r>
            <a:r>
              <a:rPr lang="en-US" sz="4000" dirty="0">
                <a:solidFill>
                  <a:srgbClr val="FFFDD8"/>
                </a:solidFill>
                <a:latin typeface="Gill Sans MT" pitchFamily="34" charset="0"/>
                <a:ea typeface="เอฟซี ฟาสท์เทสท์"/>
                <a:cs typeface="เอฟซี ฟาสท์เทสท์"/>
                <a:sym typeface="เอฟซี ฟาสท์เทสท์"/>
              </a:rPr>
              <a:t>, with discomfort, speaks, “Those ‘implants</a:t>
            </a:r>
            <a:r>
              <a:rPr lang="en-US" sz="4000" dirty="0" smtClean="0">
                <a:solidFill>
                  <a:srgbClr val="FFFDD8"/>
                </a:solidFill>
                <a:latin typeface="Gill Sans MT" pitchFamily="34" charset="0"/>
                <a:ea typeface="เอฟซี ฟาสท์เทสท์"/>
                <a:cs typeface="เอฟซี ฟาสท์เทสท์"/>
                <a:sym typeface="เอฟซี ฟาสท์เทสท์"/>
              </a:rPr>
              <a:t>’.. I… just I hate them; Every time I’ll </a:t>
            </a:r>
            <a:r>
              <a:rPr lang="en-US" sz="4000" dirty="0">
                <a:solidFill>
                  <a:srgbClr val="FFFDD8"/>
                </a:solidFill>
                <a:latin typeface="Gill Sans MT" pitchFamily="34" charset="0"/>
                <a:ea typeface="เอฟซี ฟาสท์เทสท์"/>
                <a:cs typeface="เอฟซี ฟาสท์เทสท์"/>
                <a:sym typeface="เอฟซี ฟาสท์เทสท์"/>
              </a:rPr>
              <a:t>get this kind of feeling, like pain and anger sifting through my mind at the same time.” </a:t>
            </a:r>
          </a:p>
          <a:p>
            <a:pPr algn="ctr">
              <a:lnSpc>
                <a:spcPts val="4019"/>
              </a:lnSpc>
            </a:pPr>
            <a:endParaRPr lang="en-US" sz="2871"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2250"/>
                                        <p:tgtEl>
                                          <p:spTgt spid="10">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barn(inVertical)">
                                      <p:cBhvr>
                                        <p:cTn id="10" dur="225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35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sp>
          <p:nvSpPr>
            <p:cNvPr id="6" name="Freeform 6"/>
            <p:cNvSpPr/>
            <p:nvPr/>
          </p:nvSpPr>
          <p:spPr>
            <a:xfrm rot="5400000">
              <a:off x="9034713" y="2990363"/>
              <a:ext cx="13716000" cy="7735275"/>
            </a:xfrm>
            <a:custGeom>
              <a:avLst/>
              <a:gdLst/>
              <a:ahLst/>
              <a:cxnLst/>
              <a:rect l="l" t="t" r="r" b="b"/>
              <a:pathLst>
                <a:path w="13716000" h="7735275">
                  <a:moveTo>
                    <a:pt x="0" y="0"/>
                  </a:moveTo>
                  <a:lnTo>
                    <a:pt x="13716000" y="0"/>
                  </a:lnTo>
                  <a:lnTo>
                    <a:pt x="13716000" y="7735274"/>
                  </a:lnTo>
                  <a:lnTo>
                    <a:pt x="0" y="773527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rot="5400000" flipV="1">
              <a:off x="1633287" y="2990363"/>
              <a:ext cx="13716000" cy="7735275"/>
            </a:xfrm>
            <a:custGeom>
              <a:avLst/>
              <a:gdLst/>
              <a:ahLst/>
              <a:cxnLst/>
              <a:rect l="l" t="t" r="r" b="b"/>
              <a:pathLst>
                <a:path w="13716000" h="7735275">
                  <a:moveTo>
                    <a:pt x="0" y="7735274"/>
                  </a:moveTo>
                  <a:lnTo>
                    <a:pt x="13716000" y="7735274"/>
                  </a:lnTo>
                  <a:lnTo>
                    <a:pt x="13716000" y="0"/>
                  </a:lnTo>
                  <a:lnTo>
                    <a:pt x="0" y="0"/>
                  </a:lnTo>
                  <a:lnTo>
                    <a:pt x="0" y="7735274"/>
                  </a:lnTo>
                  <a:close/>
                </a:path>
              </a:pathLst>
            </a:custGeom>
            <a:blipFill>
              <a:blip r:embed="rId5">
                <a:extLst>
                  <a:ext uri="{96DAC541-7B7A-43D3-8B79-37D633B846F1}">
                    <asvg:svgBlip xmlns:asvg="http://schemas.microsoft.com/office/drawing/2016/SVG/main" xmlns="" r:embed="rId6"/>
                  </a:ext>
                </a:extLst>
              </a:blip>
              <a:stretch>
                <a:fillRect/>
              </a:stretch>
            </a:blipFill>
          </p:spPr>
        </p:sp>
      </p:grpSp>
      <p:grpSp>
        <p:nvGrpSpPr>
          <p:cNvPr id="8" name="Group 8"/>
          <p:cNvGrpSpPr/>
          <p:nvPr/>
        </p:nvGrpSpPr>
        <p:grpSpPr>
          <a:xfrm>
            <a:off x="-111334" y="546781"/>
            <a:ext cx="18343273" cy="10287000"/>
            <a:chOff x="0" y="0"/>
            <a:chExt cx="24457697" cy="13716000"/>
          </a:xfrm>
        </p:grpSpPr>
        <p:sp>
          <p:nvSpPr>
            <p:cNvPr id="9" name="Freeform 9"/>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7">
                <a:alphaModFix amt="19999"/>
              </a:blip>
              <a:stretch>
                <a:fillRect t="-59452"/>
              </a:stretch>
            </a:blipFill>
          </p:spPr>
        </p:sp>
        <p:sp>
          <p:nvSpPr>
            <p:cNvPr id="10" name="Freeform 10"/>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7">
                <a:alphaModFix amt="19999"/>
              </a:blip>
              <a:stretch>
                <a:fillRect b="-59867"/>
              </a:stretch>
            </a:blipFill>
          </p:spPr>
        </p:sp>
      </p:grpSp>
      <p:sp>
        <p:nvSpPr>
          <p:cNvPr id="11" name="Freeform 11"/>
          <p:cNvSpPr/>
          <p:nvPr/>
        </p:nvSpPr>
        <p:spPr>
          <a:xfrm>
            <a:off x="11092222" y="2501231"/>
            <a:ext cx="2291576" cy="259286"/>
          </a:xfrm>
          <a:custGeom>
            <a:avLst/>
            <a:gdLst/>
            <a:ahLst/>
            <a:cxnLst/>
            <a:rect l="l" t="t" r="r" b="b"/>
            <a:pathLst>
              <a:path w="2291576" h="259286">
                <a:moveTo>
                  <a:pt x="0" y="0"/>
                </a:moveTo>
                <a:lnTo>
                  <a:pt x="2291576" y="0"/>
                </a:lnTo>
                <a:lnTo>
                  <a:pt x="2291576" y="259286"/>
                </a:lnTo>
                <a:lnTo>
                  <a:pt x="0" y="259286"/>
                </a:lnTo>
                <a:lnTo>
                  <a:pt x="0" y="0"/>
                </a:lnTo>
                <a:close/>
              </a:path>
            </a:pathLst>
          </a:custGeom>
          <a:blipFill>
            <a:blip r:embed="rId8">
              <a:alphaModFix amt="50000"/>
              <a:extLst>
                <a:ext uri="{96DAC541-7B7A-43D3-8B79-37D633B846F1}">
                  <asvg:svgBlip xmlns:asvg="http://schemas.microsoft.com/office/drawing/2016/SVG/main" xmlns="" r:embed="rId9"/>
                </a:ext>
              </a:extLst>
            </a:blip>
            <a:stretch>
              <a:fillRect b="-459206"/>
            </a:stretch>
          </a:blipFill>
        </p:spPr>
      </p:sp>
      <p:sp>
        <p:nvSpPr>
          <p:cNvPr id="12" name="TextBox 12"/>
          <p:cNvSpPr txBox="1"/>
          <p:nvPr/>
        </p:nvSpPr>
        <p:spPr>
          <a:xfrm>
            <a:off x="1464336" y="1714500"/>
            <a:ext cx="15359326" cy="7135543"/>
          </a:xfrm>
          <a:prstGeom prst="rect">
            <a:avLst/>
          </a:prstGeom>
        </p:spPr>
        <p:txBody>
          <a:bodyPr lIns="0" tIns="0" rIns="0" bIns="0" rtlCol="0" anchor="t">
            <a:spAutoFit/>
          </a:bodyPr>
          <a:lstStyle/>
          <a:p>
            <a:pPr algn="ctr">
              <a:lnSpc>
                <a:spcPts val="3950"/>
              </a:lnSpc>
            </a:pPr>
            <a:r>
              <a:rPr lang="en-US" sz="3600" dirty="0">
                <a:solidFill>
                  <a:srgbClr val="FFFDD8"/>
                </a:solidFill>
                <a:latin typeface="Gill Sans MT" pitchFamily="34" charset="0"/>
                <a:ea typeface="เอฟซี ฟาสท์เทสท์"/>
                <a:cs typeface="เอฟซี ฟาสท์เทสท์"/>
                <a:sym typeface="เอฟซี ฟาสท์เทสท์"/>
              </a:rPr>
              <a:t>The Russian wonders as of why the </a:t>
            </a:r>
            <a:r>
              <a:rPr lang="en-US" sz="3600" dirty="0">
                <a:solidFill>
                  <a:srgbClr val="DE1313"/>
                </a:solidFill>
                <a:latin typeface="Gill Sans MT" pitchFamily="34" charset="0"/>
                <a:ea typeface="เอฟซี ฟาสท์เทสท์"/>
                <a:cs typeface="เอฟซี ฟาสท์เทสท์"/>
                <a:sym typeface="เอฟซี ฟาสท์เทสท์"/>
              </a:rPr>
              <a:t>protago </a:t>
            </a:r>
            <a:r>
              <a:rPr lang="en-US" sz="3600" dirty="0">
                <a:solidFill>
                  <a:srgbClr val="FFFDD8"/>
                </a:solidFill>
                <a:latin typeface="Gill Sans MT" pitchFamily="34" charset="0"/>
                <a:ea typeface="เอฟซี ฟาสท์เทสท์"/>
                <a:cs typeface="เอฟซี ฟาสท์เทสท์"/>
                <a:sym typeface="เอฟซี ฟาสท์เทสท์"/>
              </a:rPr>
              <a:t>speaks like that. So, he asks, “What has happened exactly?”. The </a:t>
            </a:r>
            <a:r>
              <a:rPr lang="en-US" sz="3600" dirty="0">
                <a:solidFill>
                  <a:srgbClr val="CB0101"/>
                </a:solidFill>
                <a:latin typeface="Gill Sans MT" pitchFamily="34" charset="0"/>
                <a:ea typeface="เอฟซี ฟาสท์เทสท์"/>
                <a:cs typeface="เอฟซี ฟาสท์เทสท์"/>
                <a:sym typeface="เอฟซี ฟาสท์เทสท์"/>
              </a:rPr>
              <a:t>protago</a:t>
            </a:r>
            <a:r>
              <a:rPr lang="en-US" sz="3600" dirty="0">
                <a:solidFill>
                  <a:srgbClr val="FFFDD8"/>
                </a:solidFill>
                <a:latin typeface="Gill Sans MT" pitchFamily="34" charset="0"/>
                <a:ea typeface="เอฟซี ฟาสท์เทสท์"/>
                <a:cs typeface="เอฟซี ฟาสท์เทสท์"/>
                <a:sym typeface="เอฟซี ฟาสท์เทสท์"/>
              </a:rPr>
              <a:t>, with a sigh of pain, replies, “The implants are why I lost everything. I’m losing my faith on them. I’m happy like this. Those things are not for me to be honest.” </a:t>
            </a:r>
          </a:p>
          <a:p>
            <a:pPr algn="ctr">
              <a:lnSpc>
                <a:spcPts val="3950"/>
              </a:lnSpc>
            </a:pPr>
            <a:endParaRPr lang="en-US" sz="3600" dirty="0">
              <a:solidFill>
                <a:srgbClr val="FFFDD8"/>
              </a:solidFill>
              <a:latin typeface="Gill Sans MT" pitchFamily="34" charset="0"/>
              <a:ea typeface="เอฟซี ฟาสท์เทสท์"/>
              <a:cs typeface="เอฟซี ฟาสท์เทสท์"/>
              <a:sym typeface="เอฟซี ฟาสท์เทสท์"/>
            </a:endParaRPr>
          </a:p>
          <a:p>
            <a:pPr algn="ctr">
              <a:lnSpc>
                <a:spcPts val="3950"/>
              </a:lnSpc>
            </a:pPr>
            <a:r>
              <a:rPr lang="en-US" sz="3600" dirty="0">
                <a:solidFill>
                  <a:srgbClr val="FFFDD8"/>
                </a:solidFill>
                <a:latin typeface="Gill Sans MT" pitchFamily="34" charset="0"/>
                <a:ea typeface="เอฟซี ฟาสท์เทสท์"/>
                <a:cs typeface="เอฟซี ฟาสท์เทสท์"/>
                <a:sym typeface="เอฟซี ฟาสท์เทสท์"/>
              </a:rPr>
              <a:t>The Russian tells the </a:t>
            </a:r>
            <a:r>
              <a:rPr lang="en-US" sz="3600" dirty="0">
                <a:solidFill>
                  <a:srgbClr val="DE1313"/>
                </a:solidFill>
                <a:latin typeface="Gill Sans MT" pitchFamily="34" charset="0"/>
                <a:ea typeface="เอฟซี ฟาสท์เทสท์"/>
                <a:cs typeface="เอฟซี ฟาสท์เทสท์"/>
                <a:sym typeface="เอฟซี ฟาสท์เทสท์"/>
              </a:rPr>
              <a:t>protago</a:t>
            </a:r>
            <a:r>
              <a:rPr lang="en-US" sz="3600" dirty="0">
                <a:solidFill>
                  <a:srgbClr val="FFFDD8"/>
                </a:solidFill>
                <a:latin typeface="Gill Sans MT" pitchFamily="34" charset="0"/>
                <a:ea typeface="เอฟซี ฟาสท์เทสท์"/>
                <a:cs typeface="เอฟซี ฟาสท์เทสท์"/>
                <a:sym typeface="เอฟซี ฟาสท์เทสท์"/>
              </a:rPr>
              <a:t>, “Pull over. I’ll drive.” He tells, “Why? Stats say that I’m better at driving” </a:t>
            </a:r>
            <a:r>
              <a:rPr lang="en-US" sz="3600" dirty="0" err="1">
                <a:solidFill>
                  <a:srgbClr val="C00000"/>
                </a:solidFill>
                <a:latin typeface="Gill Sans MT" pitchFamily="34" charset="0"/>
                <a:ea typeface="เอฟซี ฟาสท์เทสท์"/>
                <a:cs typeface="เอฟซี ฟาสท์เทสท์"/>
                <a:sym typeface="เอฟซี ฟาสท์เทสท์"/>
              </a:rPr>
              <a:t>protago</a:t>
            </a:r>
            <a:r>
              <a:rPr lang="en-US" sz="3600" dirty="0">
                <a:solidFill>
                  <a:srgbClr val="FFFDD8"/>
                </a:solidFill>
                <a:latin typeface="Gill Sans MT" pitchFamily="34" charset="0"/>
                <a:ea typeface="เอฟซี ฟาสท์เทสท์"/>
                <a:cs typeface="เอฟซี ฟาสท์เทสท์"/>
                <a:sym typeface="เอฟซี ฟาสท์เทสท์"/>
              </a:rPr>
              <a:t> declares. “You’ve been driving for a long time. Just take a nap. I’ll get us back home in one piece. Scout’s honor.”, says the Russian as he gets down to take the wheel. </a:t>
            </a:r>
          </a:p>
          <a:p>
            <a:pPr algn="ctr">
              <a:lnSpc>
                <a:spcPts val="3950"/>
              </a:lnSpc>
            </a:pPr>
            <a:endParaRPr lang="en-US" sz="3600" dirty="0">
              <a:solidFill>
                <a:srgbClr val="FFFDD8"/>
              </a:solidFill>
              <a:latin typeface="Gill Sans MT" pitchFamily="34" charset="0"/>
              <a:ea typeface="เอฟซี ฟาสท์เทสท์"/>
              <a:cs typeface="เอฟซี ฟาสท์เทสท์"/>
              <a:sym typeface="เอฟซี ฟาสท์เทสท์"/>
            </a:endParaRPr>
          </a:p>
          <a:p>
            <a:pPr algn="ctr">
              <a:lnSpc>
                <a:spcPts val="3950"/>
              </a:lnSpc>
            </a:pPr>
            <a:r>
              <a:rPr lang="en-US" sz="3600" dirty="0">
                <a:solidFill>
                  <a:srgbClr val="FFFDD8"/>
                </a:solidFill>
                <a:latin typeface="Gill Sans MT" pitchFamily="34" charset="0"/>
                <a:ea typeface="เอฟซี ฟาสท์เทสท์"/>
                <a:cs typeface="เอฟซี ฟาสท์เทสท์"/>
                <a:sym typeface="เอฟซี ฟาสท์เทสท์"/>
              </a:rPr>
              <a:t>The </a:t>
            </a:r>
            <a:r>
              <a:rPr lang="en-US" sz="3600" dirty="0">
                <a:solidFill>
                  <a:srgbClr val="DE1313"/>
                </a:solidFill>
                <a:latin typeface="Gill Sans MT" pitchFamily="34" charset="0"/>
                <a:ea typeface="เอฟซี ฟาสท์เทสท์"/>
                <a:cs typeface="เอฟซี ฟาสท์เทสท์"/>
                <a:sym typeface="เอฟซี ฟาสท์เทสท์"/>
              </a:rPr>
              <a:t>protago </a:t>
            </a:r>
            <a:r>
              <a:rPr lang="en-US" sz="3600" dirty="0">
                <a:solidFill>
                  <a:srgbClr val="FFFDD8"/>
                </a:solidFill>
                <a:latin typeface="Gill Sans MT" pitchFamily="34" charset="0"/>
                <a:ea typeface="เอฟซี ฟาสท์เทสท์"/>
                <a:cs typeface="เอฟซี ฟาสท์เทสท์"/>
                <a:sym typeface="เอฟซี ฟาสท์เทสท์"/>
              </a:rPr>
              <a:t>is getting back to the seat while telling, “You better be…”. the </a:t>
            </a:r>
            <a:r>
              <a:rPr lang="en-US" sz="3600" dirty="0">
                <a:solidFill>
                  <a:srgbClr val="CB0101"/>
                </a:solidFill>
                <a:latin typeface="Gill Sans MT" pitchFamily="34" charset="0"/>
                <a:ea typeface="เอฟซี ฟาสท์เทสท์"/>
                <a:cs typeface="เอฟซี ฟาสท์เทสท์"/>
                <a:sym typeface="เอฟซี ฟาสท์เทสท์"/>
              </a:rPr>
              <a:t>protago </a:t>
            </a:r>
            <a:r>
              <a:rPr lang="en-US" sz="3600" dirty="0">
                <a:solidFill>
                  <a:srgbClr val="FFFDD8"/>
                </a:solidFill>
                <a:latin typeface="Gill Sans MT" pitchFamily="34" charset="0"/>
                <a:ea typeface="เอฟซี ฟาสท์เทสท์"/>
                <a:cs typeface="เอฟซี ฟาสท์เทสท์"/>
                <a:sym typeface="เอฟซี ฟาสท์เทสท์"/>
              </a:rPr>
              <a:t>keeps the jacket on the car’s floor and sleeps on the backseat, keeping his legs on the bloody seat</a:t>
            </a:r>
            <a:r>
              <a:rPr lang="en-US" sz="2821" dirty="0">
                <a:solidFill>
                  <a:srgbClr val="FFFDD8"/>
                </a:solidFill>
                <a:latin typeface="Nasalization Rg" panose="020B0604020202020204" pitchFamily="34" charset="0"/>
                <a:ea typeface="เอฟซี ฟาสท์เทสท์"/>
                <a:cs typeface="เอฟซี ฟาสท์เทสท์"/>
                <a:sym typeface="เอฟซี ฟาสท์เทสท์"/>
              </a:rPr>
              <a:t>. </a:t>
            </a:r>
          </a:p>
          <a:p>
            <a:pPr algn="ctr">
              <a:lnSpc>
                <a:spcPts val="3950"/>
              </a:lnSpc>
            </a:pPr>
            <a:endParaRPr lang="en-US" sz="2821"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1750">
        <p:wipe dir="d"/>
      </p:transition>
    </mc:Choice>
    <mc:Fallback xmlns="">
      <p:transition spd="slow">
        <p:wipe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250"/>
                                        <p:tgtEl>
                                          <p:spTgt spid="12">
                                            <p:txEl>
                                              <p:pRg st="0" end="0"/>
                                            </p:txEl>
                                          </p:spTgt>
                                        </p:tgtEl>
                                      </p:cBhvr>
                                    </p:animEffect>
                                    <p:anim calcmode="lin" valueType="num">
                                      <p:cBhvr>
                                        <p:cTn id="8" dur="225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2250" fill="hold"/>
                                        <p:tgtEl>
                                          <p:spTgt spid="12">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2250"/>
                                        <p:tgtEl>
                                          <p:spTgt spid="12">
                                            <p:txEl>
                                              <p:pRg st="2" end="2"/>
                                            </p:txEl>
                                          </p:spTgt>
                                        </p:tgtEl>
                                      </p:cBhvr>
                                    </p:animEffect>
                                    <p:anim calcmode="lin" valueType="num">
                                      <p:cBhvr>
                                        <p:cTn id="13" dur="225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14" dur="2250" fill="hold"/>
                                        <p:tgtEl>
                                          <p:spTgt spid="12">
                                            <p:txEl>
                                              <p:pRg st="2" end="2"/>
                                            </p:txEl>
                                          </p:spTgt>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fade">
                                      <p:cBhvr>
                                        <p:cTn id="17" dur="2250"/>
                                        <p:tgtEl>
                                          <p:spTgt spid="12">
                                            <p:txEl>
                                              <p:pRg st="4" end="4"/>
                                            </p:txEl>
                                          </p:spTgt>
                                        </p:tgtEl>
                                      </p:cBhvr>
                                    </p:animEffect>
                                    <p:anim calcmode="lin" valueType="num">
                                      <p:cBhvr>
                                        <p:cTn id="18" dur="225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19" dur="2250" fill="hold"/>
                                        <p:tgtEl>
                                          <p:spTgt spid="1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437766" y="742800"/>
            <a:ext cx="16549827" cy="9318985"/>
          </a:xfrm>
          <a:custGeom>
            <a:avLst/>
            <a:gdLst/>
            <a:ahLst/>
            <a:cxnLst/>
            <a:rect l="l" t="t" r="r" b="b"/>
            <a:pathLst>
              <a:path w="16549827" h="9318985">
                <a:moveTo>
                  <a:pt x="0" y="0"/>
                </a:moveTo>
                <a:lnTo>
                  <a:pt x="16549827" y="0"/>
                </a:lnTo>
                <a:lnTo>
                  <a:pt x="16549827" y="9318985"/>
                </a:lnTo>
                <a:lnTo>
                  <a:pt x="0" y="9318985"/>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148007" y="2778746"/>
            <a:ext cx="15355044" cy="5193729"/>
          </a:xfrm>
          <a:prstGeom prst="rect">
            <a:avLst/>
          </a:prstGeom>
        </p:spPr>
        <p:txBody>
          <a:bodyPr lIns="0" tIns="0" rIns="0" bIns="0" rtlCol="0" anchor="t">
            <a:spAutoFit/>
          </a:bodyPr>
          <a:lstStyle/>
          <a:p>
            <a:pPr algn="ctr">
              <a:lnSpc>
                <a:spcPts val="4480"/>
              </a:lnSpc>
            </a:pPr>
            <a:r>
              <a:rPr lang="en-US" sz="3200" dirty="0">
                <a:solidFill>
                  <a:srgbClr val="FFFDD8"/>
                </a:solidFill>
                <a:latin typeface="Rockwell" pitchFamily="18" charset="0"/>
                <a:ea typeface="เอฟซี ฟาสท์เทสท์"/>
                <a:cs typeface="เอฟซี ฟาสท์เทสท์"/>
                <a:sym typeface="เอฟซี ฟาสท์เทสท์"/>
              </a:rPr>
              <a:t>They go to their apartment. The Russian gets out of the car. He goes to the back, opening the door and wakes the </a:t>
            </a:r>
            <a:r>
              <a:rPr lang="en-US" sz="3200" dirty="0">
                <a:solidFill>
                  <a:srgbClr val="CB0101"/>
                </a:solidFill>
                <a:latin typeface="Rockwell" pitchFamily="18" charset="0"/>
                <a:ea typeface="เอฟซี ฟาสท์เทสท์"/>
                <a:cs typeface="เอฟซี ฟาสท์เทสท์"/>
                <a:sym typeface="เอฟซี ฟาสท์เทสท์"/>
              </a:rPr>
              <a:t>protago </a:t>
            </a:r>
            <a:r>
              <a:rPr lang="en-US" sz="3200" dirty="0">
                <a:solidFill>
                  <a:srgbClr val="FFFDD8"/>
                </a:solidFill>
                <a:latin typeface="Rockwell" pitchFamily="18" charset="0"/>
                <a:ea typeface="เอฟซี ฟาสท์เทสท์"/>
                <a:cs typeface="เอฟซี ฟาสท์เทสท์"/>
                <a:sym typeface="เอฟซี ฟาสท์เทสท์"/>
              </a:rPr>
              <a:t>up. “We’re here.”, says the Russian. “There’s nothing more special than HOME.” The </a:t>
            </a:r>
            <a:r>
              <a:rPr lang="en-US" sz="3200" dirty="0">
                <a:solidFill>
                  <a:srgbClr val="DE1313"/>
                </a:solidFill>
                <a:latin typeface="Rockwell" pitchFamily="18" charset="0"/>
                <a:ea typeface="เอฟซี ฟาสท์เทสท์"/>
                <a:cs typeface="เอฟซี ฟาสท์เทสท์"/>
                <a:sym typeface="เอฟซี ฟาสท์เทสท์"/>
              </a:rPr>
              <a:t>protago</a:t>
            </a:r>
            <a:r>
              <a:rPr lang="en-US" sz="3200" dirty="0">
                <a:solidFill>
                  <a:srgbClr val="FFFDD8"/>
                </a:solidFill>
                <a:latin typeface="Rockwell" pitchFamily="18" charset="0"/>
                <a:ea typeface="เอฟซี ฟาสท์เทสท์"/>
                <a:cs typeface="เอฟซี ฟาสท์เทสท์"/>
                <a:sym typeface="เอฟซี ฟาสท์เทสท์"/>
              </a:rPr>
              <a:t> gets out of the car and the Russian picks his jacket from the car. After they lock the car, they are moving towards the building. While they are entering the staircase, an old man shows up and yells at the duo, “Where is my Fucking rent, you motherfuckers?!!”. The </a:t>
            </a:r>
            <a:r>
              <a:rPr lang="en-US" sz="3200" dirty="0">
                <a:solidFill>
                  <a:srgbClr val="CB0101"/>
                </a:solidFill>
                <a:latin typeface="Rockwell" pitchFamily="18" charset="0"/>
                <a:ea typeface="เอฟซี ฟาสท์เทสท์"/>
                <a:cs typeface="เอฟซี ฟาสท์เทสท์"/>
                <a:sym typeface="เอฟซี ฟาสท์เทสท์"/>
              </a:rPr>
              <a:t>protago</a:t>
            </a:r>
            <a:r>
              <a:rPr lang="en-US" sz="3200" dirty="0">
                <a:solidFill>
                  <a:srgbClr val="FFFDD8"/>
                </a:solidFill>
                <a:latin typeface="Rockwell" pitchFamily="18" charset="0"/>
                <a:ea typeface="เอฟซี ฟาสท์เทสท์"/>
                <a:cs typeface="เอฟซี ฟาสท์เทสท์"/>
                <a:sym typeface="เอฟซี ฟาสท์เทสท์"/>
              </a:rPr>
              <a:t> says, “I’ll do it, old man. One more business day.”. As they go up, a young girl dressed up as a working girl, is waiting outside 222. </a:t>
            </a:r>
          </a:p>
          <a:p>
            <a:pPr algn="l">
              <a:lnSpc>
                <a:spcPts val="4480"/>
              </a:lnSpc>
            </a:pPr>
            <a:endParaRPr lang="en-US" sz="3200"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3000">
        <p14:shred pattern="rectangl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383" b="-60354"/>
            </a:stretch>
          </a:blipFill>
        </p:spPr>
      </p:sp>
      <p:sp>
        <p:nvSpPr>
          <p:cNvPr id="3" name="Freeform 3"/>
          <p:cNvSpPr/>
          <p:nvPr/>
        </p:nvSpPr>
        <p:spPr>
          <a:xfrm rot="-10800000">
            <a:off x="-3440710" y="-15696"/>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5">
              <a:alphaModFix amt="50000"/>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27636" y="-15696"/>
            <a:ext cx="18343273" cy="10287000"/>
            <a:chOff x="0" y="0"/>
            <a:chExt cx="24457697" cy="13716000"/>
          </a:xfrm>
        </p:grpSpPr>
        <p:sp>
          <p:nvSpPr>
            <p:cNvPr id="6" name="Freeform 6"/>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7">
                <a:alphaModFix amt="19999"/>
              </a:blip>
              <a:stretch>
                <a:fillRect t="-59452"/>
              </a:stretch>
            </a:blipFill>
          </p:spPr>
        </p:sp>
        <p:sp>
          <p:nvSpPr>
            <p:cNvPr id="7" name="Freeform 7"/>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7">
                <a:alphaModFix amt="19999"/>
              </a:blip>
              <a:stretch>
                <a:fillRect b="-59867"/>
              </a:stretch>
            </a:blipFill>
          </p:spPr>
        </p:sp>
      </p:gr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878944" y="2004383"/>
            <a:ext cx="14849114" cy="4810932"/>
          </a:xfrm>
          <a:prstGeom prst="rect">
            <a:avLst/>
          </a:prstGeom>
        </p:spPr>
        <p:txBody>
          <a:bodyPr lIns="0" tIns="0" rIns="0" bIns="0" rtlCol="0" anchor="t">
            <a:spAutoFit/>
          </a:bodyPr>
          <a:lstStyle/>
          <a:p>
            <a:pPr algn="l">
              <a:lnSpc>
                <a:spcPts val="5355"/>
              </a:lnSpc>
            </a:pPr>
            <a:r>
              <a:rPr lang="en-US" sz="4000" dirty="0">
                <a:solidFill>
                  <a:srgbClr val="FFFDD8"/>
                </a:solidFill>
                <a:latin typeface="Palatino Linotype" pitchFamily="18" charset="0"/>
                <a:ea typeface="เอฟซี ฟาสท์เทสท์"/>
                <a:cs typeface="เอฟซี ฟาสท์เทสท์"/>
                <a:sym typeface="เอฟซี ฟาสท์เทสท์"/>
              </a:rPr>
              <a:t>The </a:t>
            </a:r>
            <a:r>
              <a:rPr lang="en-US" sz="4000" dirty="0">
                <a:solidFill>
                  <a:srgbClr val="2BFF00"/>
                </a:solidFill>
                <a:latin typeface="Palatino Linotype" pitchFamily="18" charset="0"/>
                <a:ea typeface="เอฟซี ฟาสท์เทสท์"/>
                <a:cs typeface="เอฟซี ฟาสท์เทสท์"/>
                <a:sym typeface="เอฟซี ฟาสท์เทสท์"/>
              </a:rPr>
              <a:t>player</a:t>
            </a:r>
            <a:r>
              <a:rPr lang="en-US" sz="4000" dirty="0">
                <a:solidFill>
                  <a:srgbClr val="FFFDD8"/>
                </a:solidFill>
                <a:latin typeface="Palatino Linotype" pitchFamily="18" charset="0"/>
                <a:ea typeface="เอฟซี ฟาสท์เทสท์"/>
                <a:cs typeface="เอฟซี ฟาสท์เทสท์"/>
                <a:sym typeface="เอฟซี ฟาสท์เทสท์"/>
              </a:rPr>
              <a:t> has a choice. If he asks her, “What are you doing here? You live upstairs right?”.The girl replies, “Guests have come home. I’m just here to lighten their mood up.” The </a:t>
            </a:r>
            <a:r>
              <a:rPr lang="en-US" sz="4000" dirty="0">
                <a:solidFill>
                  <a:srgbClr val="2BFF00"/>
                </a:solidFill>
                <a:latin typeface="Palatino Linotype" pitchFamily="18" charset="0"/>
                <a:ea typeface="เอฟซี ฟาสท์เทสท์"/>
                <a:cs typeface="เอฟซี ฟาสท์เทสท์"/>
                <a:sym typeface="เอฟซี ฟาสท์เทสท์"/>
              </a:rPr>
              <a:t>player</a:t>
            </a:r>
            <a:r>
              <a:rPr lang="en-US" sz="4000" dirty="0">
                <a:solidFill>
                  <a:srgbClr val="FFFDD8"/>
                </a:solidFill>
                <a:latin typeface="Palatino Linotype" pitchFamily="18" charset="0"/>
                <a:ea typeface="เอฟซี ฟาสท์เทสท์"/>
                <a:cs typeface="เอฟซี ฟาสท์เทสท์"/>
                <a:sym typeface="เอฟซี ฟาสท์เทสท์"/>
              </a:rPr>
              <a:t> has a choice whether to intervene or not. If he interferes, He says, “There’s a lot of better things to do in this life than this shit.” She says, “then who’s gonna pay the fucking bills? Your fucking dad?”</a:t>
            </a:r>
          </a:p>
        </p:txBody>
      </p:sp>
    </p:spTree>
  </p:cSld>
  <p:clrMapOvr>
    <a:masterClrMapping/>
  </p:clrMapOvr>
  <mc:AlternateContent xmlns:mc="http://schemas.openxmlformats.org/markup-compatibility/2006" xmlns:p14="http://schemas.microsoft.com/office/powerpoint/2010/main">
    <mc:Choice Requires="p14">
      <p:transition spd="slow" p14:dur="35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arn(inVertical)">
                                      <p:cBhvr>
                                        <p:cTn id="7" dur="225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498" r="-1134" b="-197874"/>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6"/>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grpSp>
        <p:nvGrpSpPr>
          <p:cNvPr id="8" name="Group 8"/>
          <p:cNvGrpSpPr/>
          <p:nvPr/>
        </p:nvGrpSpPr>
        <p:grpSpPr>
          <a:xfrm>
            <a:off x="1295400" y="1485900"/>
            <a:ext cx="14916150" cy="7620000"/>
            <a:chOff x="0" y="0"/>
            <a:chExt cx="15277813" cy="5287838"/>
          </a:xfrm>
        </p:grpSpPr>
        <p:grpSp>
          <p:nvGrpSpPr>
            <p:cNvPr id="9" name="Group 9"/>
            <p:cNvGrpSpPr/>
            <p:nvPr/>
          </p:nvGrpSpPr>
          <p:grpSpPr>
            <a:xfrm>
              <a:off x="0" y="0"/>
              <a:ext cx="15277813" cy="5287838"/>
              <a:chOff x="0" y="0"/>
              <a:chExt cx="8739281" cy="3024772"/>
            </a:xfrm>
          </p:grpSpPr>
          <p:sp>
            <p:nvSpPr>
              <p:cNvPr id="10" name="Freeform 10"/>
              <p:cNvSpPr/>
              <p:nvPr/>
            </p:nvSpPr>
            <p:spPr>
              <a:xfrm>
                <a:off x="0" y="0"/>
                <a:ext cx="8739281" cy="3024772"/>
              </a:xfrm>
              <a:custGeom>
                <a:avLst/>
                <a:gdLst/>
                <a:ahLst/>
                <a:cxnLst/>
                <a:rect l="l" t="t" r="r" b="b"/>
                <a:pathLst>
                  <a:path w="8739281" h="3024772">
                    <a:moveTo>
                      <a:pt x="8739281" y="0"/>
                    </a:moveTo>
                    <a:lnTo>
                      <a:pt x="8739281" y="1049718"/>
                    </a:lnTo>
                    <a:cubicBezTo>
                      <a:pt x="8135713" y="1653286"/>
                      <a:pt x="7797322" y="1991677"/>
                      <a:pt x="7193754" y="2595245"/>
                    </a:cubicBezTo>
                    <a:lnTo>
                      <a:pt x="6286441" y="2595245"/>
                    </a:lnTo>
                    <a:lnTo>
                      <a:pt x="5817468" y="3024772"/>
                    </a:lnTo>
                    <a:lnTo>
                      <a:pt x="1415148" y="3024772"/>
                    </a:lnTo>
                    <a:lnTo>
                      <a:pt x="946175" y="2595245"/>
                    </a:lnTo>
                    <a:lnTo>
                      <a:pt x="0" y="2595245"/>
                    </a:lnTo>
                    <a:lnTo>
                      <a:pt x="0" y="812559"/>
                    </a:lnTo>
                    <a:lnTo>
                      <a:pt x="812559" y="0"/>
                    </a:lnTo>
                    <a:lnTo>
                      <a:pt x="8739281" y="0"/>
                    </a:lnTo>
                    <a:close/>
                  </a:path>
                </a:pathLst>
              </a:custGeom>
              <a:solidFill>
                <a:srgbClr val="FFFDD8">
                  <a:alpha val="15686"/>
                </a:srgbClr>
              </a:solidFill>
            </p:spPr>
          </p:sp>
        </p:grpSp>
        <p:sp>
          <p:nvSpPr>
            <p:cNvPr id="11" name="Freeform 11"/>
            <p:cNvSpPr/>
            <p:nvPr/>
          </p:nvSpPr>
          <p:spPr>
            <a:xfrm>
              <a:off x="0" y="303826"/>
              <a:ext cx="15277813" cy="4020023"/>
            </a:xfrm>
            <a:custGeom>
              <a:avLst/>
              <a:gdLst/>
              <a:ahLst/>
              <a:cxnLst/>
              <a:rect l="l" t="t" r="r" b="b"/>
              <a:pathLst>
                <a:path w="15277813" h="4020023">
                  <a:moveTo>
                    <a:pt x="0" y="0"/>
                  </a:moveTo>
                  <a:lnTo>
                    <a:pt x="15277813" y="0"/>
                  </a:lnTo>
                  <a:lnTo>
                    <a:pt x="15277813" y="4020022"/>
                  </a:lnTo>
                  <a:lnTo>
                    <a:pt x="0" y="4020022"/>
                  </a:lnTo>
                  <a:lnTo>
                    <a:pt x="0" y="0"/>
                  </a:lnTo>
                  <a:close/>
                </a:path>
              </a:pathLst>
            </a:custGeom>
            <a:blipFill>
              <a:blip r:embed="rId8">
                <a:extLst>
                  <a:ext uri="{96DAC541-7B7A-43D3-8B79-37D633B846F1}">
                    <asvg:svgBlip xmlns:asvg="http://schemas.microsoft.com/office/drawing/2016/SVG/main" xmlns="" r:embed="rId9"/>
                  </a:ext>
                </a:extLst>
              </a:blip>
              <a:stretch>
                <a:fillRect b="-113774"/>
              </a:stretch>
            </a:blipFill>
          </p:spPr>
        </p:sp>
        <p:sp>
          <p:nvSpPr>
            <p:cNvPr id="12" name="Freeform 12"/>
            <p:cNvSpPr/>
            <p:nvPr/>
          </p:nvSpPr>
          <p:spPr>
            <a:xfrm>
              <a:off x="0" y="4084248"/>
              <a:ext cx="15277813" cy="840774"/>
            </a:xfrm>
            <a:custGeom>
              <a:avLst/>
              <a:gdLst/>
              <a:ahLst/>
              <a:cxnLst/>
              <a:rect l="l" t="t" r="r" b="b"/>
              <a:pathLst>
                <a:path w="15277813" h="840774">
                  <a:moveTo>
                    <a:pt x="0" y="0"/>
                  </a:moveTo>
                  <a:lnTo>
                    <a:pt x="15277813" y="0"/>
                  </a:lnTo>
                  <a:lnTo>
                    <a:pt x="15277813" y="840774"/>
                  </a:lnTo>
                  <a:lnTo>
                    <a:pt x="0" y="840774"/>
                  </a:lnTo>
                  <a:lnTo>
                    <a:pt x="0" y="0"/>
                  </a:lnTo>
                  <a:close/>
                </a:path>
              </a:pathLst>
            </a:custGeom>
            <a:blipFill>
              <a:blip r:embed="rId8">
                <a:extLst>
                  <a:ext uri="{96DAC541-7B7A-43D3-8B79-37D633B846F1}">
                    <asvg:svgBlip xmlns:asvg="http://schemas.microsoft.com/office/drawing/2016/SVG/main" xmlns="" r:embed="rId9"/>
                  </a:ext>
                </a:extLst>
              </a:blip>
              <a:stretch>
                <a:fillRect t="-922125"/>
              </a:stretch>
            </a:blipFill>
          </p:spPr>
        </p:sp>
      </p:grpSp>
      <p:sp>
        <p:nvSpPr>
          <p:cNvPr id="13" name="Freeform 13"/>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4" name="Freeform 14"/>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5" name="TextBox 15"/>
          <p:cNvSpPr txBox="1"/>
          <p:nvPr/>
        </p:nvSpPr>
        <p:spPr>
          <a:xfrm>
            <a:off x="2102180" y="981075"/>
            <a:ext cx="3225967"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6" name="TextBox 16"/>
          <p:cNvSpPr txBox="1"/>
          <p:nvPr/>
        </p:nvSpPr>
        <p:spPr>
          <a:xfrm>
            <a:off x="13014642" y="981075"/>
            <a:ext cx="3196908"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8" name="TextBox 18"/>
          <p:cNvSpPr txBox="1"/>
          <p:nvPr/>
        </p:nvSpPr>
        <p:spPr>
          <a:xfrm>
            <a:off x="2102180" y="2705101"/>
            <a:ext cx="11261180" cy="4924425"/>
          </a:xfrm>
          <a:prstGeom prst="rect">
            <a:avLst/>
          </a:prstGeom>
        </p:spPr>
        <p:txBody>
          <a:bodyPr wrap="square" lIns="0" tIns="0" rIns="0" bIns="0" rtlCol="0" anchor="t">
            <a:spAutoFit/>
          </a:bodyPr>
          <a:lstStyle/>
          <a:p>
            <a:pPr marL="734059" lvl="1" indent="-367030">
              <a:lnSpc>
                <a:spcPts val="4759"/>
              </a:lnSpc>
              <a:buFont typeface="Arial"/>
              <a:buChar char="•"/>
            </a:pPr>
            <a:r>
              <a:rPr lang="en-US" sz="2400" dirty="0" smtClean="0">
                <a:solidFill>
                  <a:srgbClr val="B9B8A6"/>
                </a:solidFill>
                <a:latin typeface="Copperplate Gothic Bold" pitchFamily="34" charset="0"/>
                <a:ea typeface="เอฟซี ฟาสท์เทสท์"/>
                <a:cs typeface="เอฟซี ฟาสท์เทสท์"/>
                <a:sym typeface="เอฟซี ฟาสท์เทสท์"/>
              </a:rPr>
              <a:t>I am</a:t>
            </a:r>
            <a:r>
              <a:rPr lang="en-US" sz="2400" dirty="0" smtClean="0">
                <a:solidFill>
                  <a:srgbClr val="B9B8A6"/>
                </a:solidFill>
                <a:latin typeface="Copperplate Gothic Bold" pitchFamily="34" charset="0"/>
                <a:ea typeface="เอฟซี ฟาสท์เทสท์"/>
                <a:cs typeface="เอฟซี ฟาสท์เทสท์"/>
                <a:sym typeface="เอฟซี ฟาสท์เทสท์"/>
              </a:rPr>
              <a:t> </a:t>
            </a:r>
            <a:r>
              <a:rPr lang="en-US" sz="2400" dirty="0">
                <a:solidFill>
                  <a:srgbClr val="B9B8A6"/>
                </a:solidFill>
                <a:latin typeface="Copperplate Gothic Bold" pitchFamily="34" charset="0"/>
                <a:ea typeface="เอฟซี ฟาสท์เทสท์"/>
                <a:cs typeface="เอฟซี ฟาสท์เทสท์"/>
                <a:sym typeface="เอฟซี ฟาสท์เทสท์"/>
              </a:rPr>
              <a:t>happy that you are ready to read </a:t>
            </a:r>
            <a:r>
              <a:rPr lang="en-US" sz="2400" dirty="0" smtClean="0">
                <a:solidFill>
                  <a:srgbClr val="B9B8A6"/>
                </a:solidFill>
                <a:latin typeface="Copperplate Gothic Bold" pitchFamily="34" charset="0"/>
                <a:ea typeface="เอฟซี ฟาสท์เทสท์"/>
                <a:cs typeface="เอฟซี ฟาสท์เทสท์"/>
                <a:sym typeface="เอฟซี ฟาสท์เทสท์"/>
              </a:rPr>
              <a:t>My</a:t>
            </a:r>
            <a:r>
              <a:rPr lang="en-US" sz="2400" dirty="0" smtClean="0">
                <a:solidFill>
                  <a:srgbClr val="B9B8A6"/>
                </a:solidFill>
                <a:latin typeface="Copperplate Gothic Bold" pitchFamily="34" charset="0"/>
                <a:ea typeface="เอฟซี ฟาสท์เทสท์"/>
                <a:cs typeface="เอฟซี ฟาสท์เทสท์"/>
                <a:sym typeface="เอฟซี ฟาสท์เทสท์"/>
              </a:rPr>
              <a:t> </a:t>
            </a:r>
            <a:r>
              <a:rPr lang="en-US" sz="2400" dirty="0" smtClean="0">
                <a:solidFill>
                  <a:srgbClr val="B9B8A6"/>
                </a:solidFill>
                <a:latin typeface="Copperplate Gothic Bold" pitchFamily="34" charset="0"/>
                <a:ea typeface="เอฟซี ฟาสท์เทสท์"/>
                <a:cs typeface="เอฟซี ฟาสท์เทสท์"/>
                <a:sym typeface="เอฟซี ฟาสท์เทสท์"/>
              </a:rPr>
              <a:t>project; </a:t>
            </a:r>
            <a:r>
              <a:rPr lang="en-US" sz="2400" dirty="0">
                <a:solidFill>
                  <a:srgbClr val="B9B8A6"/>
                </a:solidFill>
                <a:latin typeface="Copperplate Gothic Bold" pitchFamily="34" charset="0"/>
                <a:ea typeface="เอฟซี ฟาสท์เทสท์"/>
                <a:cs typeface="เอฟซี ฟาสท์เทสท์"/>
                <a:sym typeface="เอฟซี ฟาสท์เทสท์"/>
              </a:rPr>
              <a:t>I</a:t>
            </a:r>
            <a:r>
              <a:rPr lang="en-US" sz="2400" dirty="0" smtClean="0">
                <a:solidFill>
                  <a:srgbClr val="B9B8A6"/>
                </a:solidFill>
                <a:latin typeface="Copperplate Gothic Bold" pitchFamily="34" charset="0"/>
                <a:ea typeface="เอฟซี ฟาสท์เทสท์"/>
                <a:cs typeface="เอฟซี ฟาสท์เทสท์"/>
                <a:sym typeface="เอฟซี ฟาสท์เทสท์"/>
              </a:rPr>
              <a:t> </a:t>
            </a:r>
            <a:r>
              <a:rPr lang="en-US" sz="2400" dirty="0" smtClean="0">
                <a:solidFill>
                  <a:srgbClr val="B9B8A6"/>
                </a:solidFill>
                <a:latin typeface="Copperplate Gothic Bold" pitchFamily="34" charset="0"/>
                <a:ea typeface="เอฟซี ฟาสท์เทสท์"/>
                <a:cs typeface="เอฟซี ฟาสท์เทสท์"/>
                <a:sym typeface="เอฟซี ฟาสท์เทสท์"/>
              </a:rPr>
              <a:t>respect </a:t>
            </a:r>
            <a:r>
              <a:rPr lang="en-US" sz="2400" dirty="0">
                <a:solidFill>
                  <a:srgbClr val="B9B8A6"/>
                </a:solidFill>
                <a:latin typeface="Copperplate Gothic Bold" pitchFamily="34" charset="0"/>
                <a:ea typeface="เอฟซี ฟาสท์เทสท์"/>
                <a:cs typeface="เอฟซี ฟาสท์เทสท์"/>
                <a:sym typeface="เอฟซี ฟาสท์เทสท์"/>
              </a:rPr>
              <a:t>every one.</a:t>
            </a:r>
          </a:p>
          <a:p>
            <a:pPr marL="734059" lvl="1" indent="-367030">
              <a:lnSpc>
                <a:spcPts val="4759"/>
              </a:lnSpc>
              <a:buFont typeface="Arial"/>
              <a:buChar char="•"/>
            </a:pPr>
            <a:endParaRPr lang="en-US" sz="2400" dirty="0">
              <a:solidFill>
                <a:srgbClr val="B9B8A6"/>
              </a:solidFill>
              <a:latin typeface="Copperplate Gothic Bold" pitchFamily="34" charset="0"/>
              <a:ea typeface="เอฟซี ฟาสท์เทสท์"/>
              <a:cs typeface="เอฟซี ฟาสท์เทสท์"/>
              <a:sym typeface="เอฟซี ฟาสท์เทสท์"/>
            </a:endParaRPr>
          </a:p>
          <a:p>
            <a:pPr marL="734059" lvl="1" indent="-367030">
              <a:lnSpc>
                <a:spcPts val="4759"/>
              </a:lnSpc>
              <a:buFont typeface="Arial"/>
              <a:buChar char="•"/>
            </a:pPr>
            <a:r>
              <a:rPr lang="en-US" sz="2400" dirty="0">
                <a:solidFill>
                  <a:srgbClr val="B9B8A6"/>
                </a:solidFill>
                <a:latin typeface="Copperplate Gothic Bold" pitchFamily="34" charset="0"/>
                <a:ea typeface="เอฟซี ฟาสท์เทสท์"/>
                <a:cs typeface="เอฟซี ฟาสท์เทสท์"/>
                <a:sym typeface="เอฟซี ฟาสท์เทสท์"/>
              </a:rPr>
              <a:t>As for the </a:t>
            </a:r>
            <a:r>
              <a:rPr lang="en-US" sz="2400" dirty="0" err="1">
                <a:solidFill>
                  <a:srgbClr val="B9B8A6"/>
                </a:solidFill>
                <a:latin typeface="Copperplate Gothic Bold" pitchFamily="34" charset="0"/>
                <a:ea typeface="เอฟซี ฟาสท์เทสท์"/>
                <a:cs typeface="เอฟซี ฟาสท์เทสท์"/>
                <a:sym typeface="เอฟซี ฟาสท์เทสท์"/>
              </a:rPr>
              <a:t>ppt</a:t>
            </a:r>
            <a:r>
              <a:rPr lang="en-US" sz="2400" dirty="0">
                <a:solidFill>
                  <a:srgbClr val="B9B8A6"/>
                </a:solidFill>
                <a:latin typeface="Copperplate Gothic Bold" pitchFamily="34" charset="0"/>
                <a:ea typeface="เอฟซี ฟาสท์เทสท์"/>
                <a:cs typeface="เอฟซี ฟาสท์เทสท์"/>
                <a:sym typeface="เอฟซี ฟาสท์เทสท์"/>
              </a:rPr>
              <a:t> we want every one to experience it so due to that there </a:t>
            </a:r>
            <a:r>
              <a:rPr lang="en-US" sz="2400" dirty="0" smtClean="0">
                <a:solidFill>
                  <a:srgbClr val="B9B8A6"/>
                </a:solidFill>
                <a:latin typeface="Copperplate Gothic Bold" pitchFamily="34" charset="0"/>
                <a:ea typeface="เอฟซี ฟาสท์เทสท์"/>
                <a:cs typeface="เอฟซี ฟาสท์เทสท์"/>
                <a:sym typeface="เอฟซี ฟาสท์เทสท์"/>
              </a:rPr>
              <a:t>is no </a:t>
            </a:r>
            <a:r>
              <a:rPr lang="en-US" sz="2400" dirty="0">
                <a:solidFill>
                  <a:srgbClr val="B9B8A6"/>
                </a:solidFill>
                <a:latin typeface="Copperplate Gothic Bold" pitchFamily="34" charset="0"/>
                <a:ea typeface="เอฟซี ฟาสท์เทสท์"/>
                <a:cs typeface="เอฟซี ฟาสท์เทสท์"/>
                <a:sym typeface="เอฟซี ฟาสท์เทสท์"/>
              </a:rPr>
              <a:t>timer while using the slide show mode, you can change the slide by a click while using the slide show.</a:t>
            </a:r>
          </a:p>
          <a:p>
            <a:pPr marL="734059" lvl="1" indent="-367030">
              <a:lnSpc>
                <a:spcPts val="4759"/>
              </a:lnSpc>
              <a:buFont typeface="Arial"/>
              <a:buChar char="•"/>
            </a:pPr>
            <a:endParaRPr lang="en-US" sz="2400" dirty="0">
              <a:solidFill>
                <a:srgbClr val="B9B8A6"/>
              </a:solidFill>
              <a:latin typeface="Copperplate Gothic Bold" pitchFamily="34" charset="0"/>
              <a:ea typeface="เอฟซี ฟาสท์เทสท์"/>
              <a:cs typeface="เอฟซี ฟาสท์เทสท์"/>
              <a:sym typeface="เอฟซี ฟาสท์เทสท์"/>
            </a:endParaRPr>
          </a:p>
          <a:p>
            <a:pPr marL="734059" lvl="1" indent="-367030">
              <a:lnSpc>
                <a:spcPts val="4759"/>
              </a:lnSpc>
              <a:buFont typeface="Arial"/>
              <a:buChar char="•"/>
            </a:pPr>
            <a:r>
              <a:rPr lang="en-US" sz="2400" dirty="0">
                <a:solidFill>
                  <a:srgbClr val="B9B8A6"/>
                </a:solidFill>
                <a:latin typeface="Copperplate Gothic Bold" pitchFamily="34" charset="0"/>
                <a:ea typeface="เอฟซี ฟาสท์เทสท์"/>
                <a:cs typeface="เอฟซี ฟาสท์เทสท์"/>
                <a:sym typeface="เอฟซี ฟาสท์เทสท์"/>
              </a:rPr>
              <a:t>THANK YOU (Sorry for the inconvenience).</a:t>
            </a:r>
          </a:p>
        </p:txBody>
      </p:sp>
    </p:spTree>
  </p:cSld>
  <p:clrMapOvr>
    <a:masterClrMapping/>
  </p:clrMapOvr>
  <mc:AlternateContent xmlns:mc="http://schemas.openxmlformats.org/markup-compatibility/2006" xmlns:p14="http://schemas.microsoft.com/office/powerpoint/2010/main">
    <mc:Choice Requires="p14">
      <p:transition spd="slow" p14:dur="2250">
        <p:wipe/>
      </p:transition>
    </mc:Choice>
    <mc:Fallback xmlns="">
      <p:transition spd="slow">
        <p:wip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573321" y="2251822"/>
            <a:ext cx="15108919" cy="5749459"/>
          </a:xfrm>
          <a:prstGeom prst="rect">
            <a:avLst/>
          </a:prstGeom>
        </p:spPr>
        <p:txBody>
          <a:bodyPr lIns="0" tIns="0" rIns="0" bIns="0" rtlCol="0" anchor="t">
            <a:spAutoFit/>
          </a:bodyPr>
          <a:lstStyle/>
          <a:p>
            <a:pPr algn="ctr">
              <a:lnSpc>
                <a:spcPts val="4480"/>
              </a:lnSpc>
            </a:pPr>
            <a:r>
              <a:rPr lang="en-US" sz="3600" dirty="0">
                <a:solidFill>
                  <a:srgbClr val="FFFDD8"/>
                </a:solidFill>
                <a:latin typeface="Palatino Linotype" pitchFamily="18" charset="0"/>
                <a:ea typeface="เอฟซี ฟาสท์เทสท์"/>
                <a:cs typeface="เอฟซี ฟาสท์เทสท์"/>
                <a:sym typeface="เอฟซี ฟาสท์เทสท์"/>
              </a:rPr>
              <a:t>The </a:t>
            </a:r>
            <a:r>
              <a:rPr lang="en-US" sz="3600" dirty="0">
                <a:solidFill>
                  <a:srgbClr val="2BFF00"/>
                </a:solidFill>
                <a:latin typeface="Palatino Linotype" pitchFamily="18" charset="0"/>
                <a:ea typeface="เอฟซี ฟาสท์เทสท์"/>
                <a:cs typeface="เอฟซี ฟาสท์เทสท์"/>
                <a:sym typeface="เอฟซี ฟาสท์เทสท์"/>
              </a:rPr>
              <a:t>player </a:t>
            </a:r>
            <a:r>
              <a:rPr lang="en-US" sz="3600" dirty="0">
                <a:solidFill>
                  <a:srgbClr val="FFFDD8"/>
                </a:solidFill>
                <a:latin typeface="Palatino Linotype" pitchFamily="18" charset="0"/>
                <a:ea typeface="เอฟซี ฟาสท์เทสท์"/>
                <a:cs typeface="เอฟซี ฟาสท์เทสท์"/>
                <a:sym typeface="เอฟซี ฟาสท์เทสท์"/>
              </a:rPr>
              <a:t>has a choice whether to scold her and leave or give her some bucks and tells, “This’ll pay” while the guest gets out of the room and asks, “So even they’re having bodyguards now, huh?” , continues, “It’ll take some time for my company to join me. Think you can stand me until then?”</a:t>
            </a:r>
          </a:p>
          <a:p>
            <a:pPr algn="ctr">
              <a:lnSpc>
                <a:spcPts val="4480"/>
              </a:lnSpc>
            </a:pPr>
            <a:r>
              <a:rPr lang="en-US" sz="3600" dirty="0">
                <a:solidFill>
                  <a:srgbClr val="FFFDD8"/>
                </a:solidFill>
                <a:latin typeface="Palatino Linotype" pitchFamily="18" charset="0"/>
                <a:ea typeface="เอฟซี ฟาสท์เทสท์"/>
                <a:cs typeface="เอฟซี ฟาสท์เทสท์"/>
                <a:sym typeface="เอฟซี ฟาสท์เทสท์"/>
              </a:rPr>
              <a:t> The </a:t>
            </a:r>
            <a:r>
              <a:rPr lang="en-US" sz="3600" dirty="0">
                <a:solidFill>
                  <a:srgbClr val="DE1313"/>
                </a:solidFill>
                <a:latin typeface="Palatino Linotype" pitchFamily="18" charset="0"/>
                <a:ea typeface="เอฟซี ฟาสท์เทสท์"/>
                <a:cs typeface="เอฟซี ฟาสท์เทสท์"/>
                <a:sym typeface="เอฟซี ฟาสท์เทสท์"/>
              </a:rPr>
              <a:t>protago </a:t>
            </a:r>
            <a:r>
              <a:rPr lang="en-US" sz="3600" dirty="0">
                <a:solidFill>
                  <a:srgbClr val="FFFDD8"/>
                </a:solidFill>
                <a:latin typeface="Palatino Linotype" pitchFamily="18" charset="0"/>
                <a:ea typeface="เอฟซี ฟาสท์เทสท์"/>
                <a:cs typeface="เอฟซี ฟาสท์เทสท์"/>
                <a:sym typeface="เอฟซี ฟาสท์เทสท์"/>
              </a:rPr>
              <a:t>slams the door at his face, breaking his nose. As the pervert falls down onto the floor, the girl laughs and goes upstairs to her flat. The </a:t>
            </a:r>
            <a:r>
              <a:rPr lang="en-US" sz="3600" dirty="0">
                <a:solidFill>
                  <a:srgbClr val="2BFF00"/>
                </a:solidFill>
                <a:latin typeface="Palatino Linotype" pitchFamily="18" charset="0"/>
                <a:ea typeface="เอฟซี ฟาสท์เทสท์"/>
                <a:cs typeface="เอฟซี ฟาสท์เทสท์"/>
                <a:sym typeface="เอฟซี ฟาสท์เทสท์"/>
              </a:rPr>
              <a:t>player </a:t>
            </a:r>
            <a:r>
              <a:rPr lang="en-US" sz="3600" dirty="0">
                <a:solidFill>
                  <a:srgbClr val="FFFDD8"/>
                </a:solidFill>
                <a:latin typeface="Palatino Linotype" pitchFamily="18" charset="0"/>
                <a:ea typeface="เอฟซี ฟาสท์เทสท์"/>
                <a:cs typeface="เอฟซี ฟาสท์เทสท์"/>
                <a:sym typeface="เอฟซี ฟาสท์เทสท์"/>
              </a:rPr>
              <a:t>has a choice to loot the pervert’s money. </a:t>
            </a:r>
          </a:p>
          <a:p>
            <a:pPr algn="ctr">
              <a:lnSpc>
                <a:spcPts val="4480"/>
              </a:lnSpc>
            </a:pPr>
            <a:endParaRPr lang="en-US" sz="3600" dirty="0">
              <a:solidFill>
                <a:srgbClr val="FFFDD8"/>
              </a:solidFill>
              <a:latin typeface="Palatino Linotype" pitchFamily="18" charset="0"/>
              <a:ea typeface="เอฟซี ฟาสท์เทสท์"/>
              <a:cs typeface="เอฟซี ฟาสท์เทสท์"/>
              <a:sym typeface="เอฟซี ฟาสท์เทสท์"/>
            </a:endParaRPr>
          </a:p>
          <a:p>
            <a:pPr algn="ctr">
              <a:lnSpc>
                <a:spcPts val="4480"/>
              </a:lnSpc>
            </a:pPr>
            <a:r>
              <a:rPr lang="en-US" sz="3600" dirty="0">
                <a:solidFill>
                  <a:srgbClr val="FFFDD8"/>
                </a:solidFill>
                <a:latin typeface="Palatino Linotype" pitchFamily="18" charset="0"/>
                <a:ea typeface="เอฟซี ฟาสท์เทสท์"/>
                <a:cs typeface="เอฟซี ฟาสท์เทสท์"/>
                <a:sym typeface="เอฟซี ฟาสท์เทสท์"/>
              </a:rPr>
              <a:t>After that, he goes upstairs to his room 323.</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500"/>
                                        <p:tgtEl>
                                          <p:spTgt spid="12">
                                            <p:txEl>
                                              <p:pRg st="0" end="0"/>
                                            </p:txEl>
                                          </p:spTgt>
                                        </p:tgtEl>
                                      </p:cBhvr>
                                    </p:animEffect>
                                    <p:anim calcmode="lin" valueType="num">
                                      <p:cBhvr>
                                        <p:cTn id="8" dur="1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500" fill="hold"/>
                                        <p:tgtEl>
                                          <p:spTgt spid="1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1500"/>
                                        <p:tgtEl>
                                          <p:spTgt spid="12">
                                            <p:txEl>
                                              <p:pRg st="1" end="1"/>
                                            </p:txEl>
                                          </p:spTgt>
                                        </p:tgtEl>
                                      </p:cBhvr>
                                    </p:animEffect>
                                    <p:anim calcmode="lin" valueType="num">
                                      <p:cBhvr>
                                        <p:cTn id="13" dur="15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4" dur="1500" fill="hold"/>
                                        <p:tgtEl>
                                          <p:spTgt spid="1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fade">
                                      <p:cBhvr>
                                        <p:cTn id="17" dur="1500"/>
                                        <p:tgtEl>
                                          <p:spTgt spid="12">
                                            <p:txEl>
                                              <p:pRg st="3" end="3"/>
                                            </p:txEl>
                                          </p:spTgt>
                                        </p:tgtEl>
                                      </p:cBhvr>
                                    </p:animEffect>
                                    <p:anim calcmode="lin" valueType="num">
                                      <p:cBhvr>
                                        <p:cTn id="18" dur="15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19" dur="15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383" b="-60354"/>
            </a:stretch>
          </a:blipFill>
        </p:spPr>
      </p:sp>
      <p:sp>
        <p:nvSpPr>
          <p:cNvPr id="3" name="Freeform 3"/>
          <p:cNvSpPr/>
          <p:nvPr/>
        </p:nvSpPr>
        <p:spPr>
          <a:xfrm rot="-10800000">
            <a:off x="-3440710"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DE1313"/>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2083204" y="1746737"/>
            <a:ext cx="14147321" cy="5924699"/>
          </a:xfrm>
          <a:prstGeom prst="rect">
            <a:avLst/>
          </a:prstGeom>
        </p:spPr>
        <p:txBody>
          <a:bodyPr lIns="0" tIns="0" rIns="0" bIns="0" rtlCol="0" anchor="t">
            <a:spAutoFit/>
          </a:bodyPr>
          <a:lstStyle/>
          <a:p>
            <a:pPr algn="ctr">
              <a:lnSpc>
                <a:spcPts val="4200"/>
              </a:lnSpc>
            </a:pPr>
            <a:r>
              <a:rPr lang="en-US" sz="3000" i="1" dirty="0">
                <a:solidFill>
                  <a:srgbClr val="FFFDD8"/>
                </a:solidFill>
                <a:latin typeface="Copperplate Gothic Bold" pitchFamily="34" charset="0"/>
                <a:ea typeface="เอฟซี ฟาสท์เทสท์"/>
                <a:cs typeface="เอฟซี ฟาสท์เทสท์"/>
                <a:sym typeface="เอฟซี ฟาสท์เทสท์"/>
              </a:rPr>
              <a:t>[choice]</a:t>
            </a:r>
            <a:r>
              <a:rPr lang="en-US" sz="3000" dirty="0">
                <a:solidFill>
                  <a:srgbClr val="FFFDD8"/>
                </a:solidFill>
                <a:latin typeface="Copperplate Gothic Bold" pitchFamily="34" charset="0"/>
                <a:ea typeface="เอฟซี ฟาสท์เทสท์"/>
                <a:cs typeface="เอฟซี ฟาสท์เทสท์"/>
                <a:sym typeface="เอฟซี ฟาสท์เทสท์"/>
              </a:rPr>
              <a:t> </a:t>
            </a:r>
          </a:p>
          <a:p>
            <a:pPr algn="ctr">
              <a:lnSpc>
                <a:spcPts val="4200"/>
              </a:lnSpc>
            </a:pPr>
            <a:r>
              <a:rPr lang="en-US" sz="3200" dirty="0">
                <a:solidFill>
                  <a:srgbClr val="FFFDD8"/>
                </a:solidFill>
                <a:latin typeface="Book Antiqua" pitchFamily="18" charset="0"/>
                <a:ea typeface="เอฟซี ฟาสท์เทสท์"/>
                <a:cs typeface="เอฟซี ฟาสท์เทสท์"/>
                <a:sym typeface="เอฟซี ฟาสท์เทสท์"/>
              </a:rPr>
              <a:t>Adjacent to his room, A small girl is playing outside with a toy. The </a:t>
            </a:r>
            <a:r>
              <a:rPr lang="en-US" sz="3200" dirty="0">
                <a:solidFill>
                  <a:srgbClr val="2BFF00"/>
                </a:solidFill>
                <a:latin typeface="Book Antiqua" pitchFamily="18" charset="0"/>
                <a:ea typeface="เอฟซี ฟาสท์เทสท์"/>
                <a:cs typeface="เอฟซี ฟาสท์เทสท์"/>
                <a:sym typeface="เอฟซี ฟาสท์เทสท์"/>
              </a:rPr>
              <a:t>player </a:t>
            </a:r>
            <a:r>
              <a:rPr lang="en-US" sz="3200" dirty="0">
                <a:solidFill>
                  <a:srgbClr val="FFFDD8"/>
                </a:solidFill>
                <a:latin typeface="Book Antiqua" pitchFamily="18" charset="0"/>
                <a:ea typeface="เอฟซี ฟาสท์เทสท์"/>
                <a:cs typeface="เอฟซี ฟาสท์เทสท์"/>
                <a:sym typeface="เอฟซี ฟาสท์เทสท์"/>
              </a:rPr>
              <a:t>has a choice whether he can talk to the little girl or just go to his flat. </a:t>
            </a:r>
          </a:p>
          <a:p>
            <a:pPr algn="ctr">
              <a:lnSpc>
                <a:spcPts val="4200"/>
              </a:lnSpc>
            </a:pPr>
            <a:endParaRPr lang="en-US" sz="3200" dirty="0">
              <a:solidFill>
                <a:srgbClr val="FFFDD8"/>
              </a:solidFill>
              <a:latin typeface="Book Antiqua" pitchFamily="18" charset="0"/>
              <a:ea typeface="เอฟซี ฟาสท์เทสท์"/>
              <a:cs typeface="เอฟซี ฟาสท์เทสท์"/>
              <a:sym typeface="เอฟซี ฟาสท์เทสท์"/>
            </a:endParaRPr>
          </a:p>
          <a:p>
            <a:pPr algn="ctr">
              <a:lnSpc>
                <a:spcPts val="4200"/>
              </a:lnSpc>
            </a:pPr>
            <a:r>
              <a:rPr lang="en-US" sz="3200" dirty="0">
                <a:solidFill>
                  <a:srgbClr val="FFFDD8"/>
                </a:solidFill>
                <a:latin typeface="Book Antiqua" pitchFamily="18" charset="0"/>
                <a:ea typeface="เอฟซี ฟาสท์เทสท์"/>
                <a:cs typeface="เอฟซี ฟาสท์เทสท์"/>
                <a:sym typeface="เอฟซี ฟาสท์เทสท์"/>
              </a:rPr>
              <a:t>The </a:t>
            </a:r>
            <a:r>
              <a:rPr lang="en-US" sz="3200" dirty="0">
                <a:solidFill>
                  <a:srgbClr val="DE1313"/>
                </a:solidFill>
                <a:latin typeface="Book Antiqua" pitchFamily="18" charset="0"/>
                <a:ea typeface="เอฟซี ฟาสท์เทสท์"/>
                <a:cs typeface="เอฟซี ฟาสท์เทสท์"/>
                <a:sym typeface="เอฟซี ฟาสท์เทสท์"/>
              </a:rPr>
              <a:t>protago </a:t>
            </a:r>
            <a:r>
              <a:rPr lang="en-US" sz="3200" dirty="0">
                <a:solidFill>
                  <a:srgbClr val="FFFDD8"/>
                </a:solidFill>
                <a:latin typeface="Book Antiqua" pitchFamily="18" charset="0"/>
                <a:ea typeface="เอฟซี ฟาสท์เทสท์"/>
                <a:cs typeface="เอฟซี ฟาสท์เทสท์"/>
                <a:sym typeface="เอฟซี ฟาสท์เทสท์"/>
              </a:rPr>
              <a:t>puts his hand on the girl, asking her, “Why’s my Little </a:t>
            </a:r>
            <a:r>
              <a:rPr lang="en-US" sz="3200" dirty="0">
                <a:solidFill>
                  <a:srgbClr val="F667D7"/>
                </a:solidFill>
                <a:latin typeface="Book Antiqua" pitchFamily="18" charset="0"/>
                <a:ea typeface="เอฟซี ฟาสท์เทสท์"/>
                <a:cs typeface="เอฟซี ฟาสท์เทสท์"/>
                <a:sym typeface="เอฟซี ฟาสท์เทสท์"/>
              </a:rPr>
              <a:t>Suzy</a:t>
            </a:r>
            <a:r>
              <a:rPr lang="en-US" sz="3200" dirty="0">
                <a:solidFill>
                  <a:srgbClr val="FFFDD8"/>
                </a:solidFill>
                <a:latin typeface="Book Antiqua" pitchFamily="18" charset="0"/>
                <a:ea typeface="เอฟซี ฟาสท์เทสท์"/>
                <a:cs typeface="เอฟซี ฟาสท์เทสท์"/>
                <a:sym typeface="เอฟซี ฟาสท์เทสท์"/>
              </a:rPr>
              <a:t> outside?” The girl responds, “Nothing, </a:t>
            </a:r>
            <a:r>
              <a:rPr lang="en-US" sz="3200" dirty="0">
                <a:solidFill>
                  <a:srgbClr val="DE1313"/>
                </a:solidFill>
                <a:latin typeface="Book Antiqua" pitchFamily="18" charset="0"/>
                <a:ea typeface="เอฟซี ฟาสท์เทสท์"/>
                <a:cs typeface="เอฟซี ฟาสท์เทสท์"/>
                <a:sym typeface="เอฟซี ฟาสท์เทสท์"/>
              </a:rPr>
              <a:t>Mike</a:t>
            </a:r>
            <a:r>
              <a:rPr lang="en-US" sz="3200" dirty="0">
                <a:solidFill>
                  <a:srgbClr val="FFFDD8"/>
                </a:solidFill>
                <a:latin typeface="Book Antiqua" pitchFamily="18" charset="0"/>
                <a:ea typeface="เอฟซี ฟาสท์เทสท์"/>
                <a:cs typeface="เอฟซี ฟาสท์เทสท์"/>
                <a:sym typeface="เอฟซี ฟาสท์เทสท์"/>
              </a:rPr>
              <a:t>”. The </a:t>
            </a:r>
            <a:r>
              <a:rPr lang="en-US" sz="3200" dirty="0">
                <a:solidFill>
                  <a:srgbClr val="DE1313"/>
                </a:solidFill>
                <a:latin typeface="Book Antiqua" pitchFamily="18" charset="0"/>
                <a:ea typeface="เอฟซี ฟาสท์เทสท์"/>
                <a:cs typeface="เอฟซี ฟาสท์เทสท์"/>
                <a:sym typeface="เอฟซี ฟาสท์เทสท์"/>
              </a:rPr>
              <a:t>protago </a:t>
            </a:r>
            <a:r>
              <a:rPr lang="en-US" sz="3200" dirty="0">
                <a:solidFill>
                  <a:srgbClr val="FFFDD8"/>
                </a:solidFill>
                <a:latin typeface="Book Antiqua" pitchFamily="18" charset="0"/>
                <a:ea typeface="เอฟซี ฟาสท์เทสท์"/>
                <a:cs typeface="เอฟซี ฟาสท์เทสท์"/>
                <a:sym typeface="เอฟซี ฟาสท์เทสท์"/>
              </a:rPr>
              <a:t>asks, “Are they at it again?”. The girl nods with a sad face. Then the </a:t>
            </a:r>
            <a:r>
              <a:rPr lang="en-US" sz="3200" dirty="0">
                <a:solidFill>
                  <a:srgbClr val="DE1313"/>
                </a:solidFill>
                <a:latin typeface="Book Antiqua" pitchFamily="18" charset="0"/>
                <a:ea typeface="เอฟซี ฟาสท์เทสท์"/>
                <a:cs typeface="เอฟซี ฟาสท์เทสท์"/>
                <a:sym typeface="เอฟซี ฟาสท์เทสท์"/>
              </a:rPr>
              <a:t>protago </a:t>
            </a:r>
            <a:r>
              <a:rPr lang="en-US" sz="3200" dirty="0">
                <a:solidFill>
                  <a:srgbClr val="FFFDD8"/>
                </a:solidFill>
                <a:latin typeface="Book Antiqua" pitchFamily="18" charset="0"/>
                <a:ea typeface="เอฟซี ฟาสท์เทสท์"/>
                <a:cs typeface="เอฟซี ฟาสท์เทสท์"/>
                <a:sym typeface="เอฟซี ฟาสท์เทสท์"/>
              </a:rPr>
              <a:t>gives the little girl a candy bar and asks whether “CHRISTY” is inside or not. The girl responds, “Ya, </a:t>
            </a:r>
            <a:r>
              <a:rPr lang="en-US" sz="3200" dirty="0">
                <a:solidFill>
                  <a:srgbClr val="CB0101"/>
                </a:solidFill>
                <a:latin typeface="Book Antiqua" pitchFamily="18" charset="0"/>
                <a:ea typeface="เอฟซี ฟาสท์เทสท์"/>
                <a:cs typeface="เอฟซี ฟาสท์เทสท์"/>
                <a:sym typeface="เอฟซี ฟาสท์เทสท์"/>
              </a:rPr>
              <a:t>mike</a:t>
            </a:r>
            <a:r>
              <a:rPr lang="en-US" sz="3200" dirty="0">
                <a:solidFill>
                  <a:srgbClr val="FFFDD8"/>
                </a:solidFill>
                <a:latin typeface="Book Antiqua" pitchFamily="18" charset="0"/>
                <a:ea typeface="เอฟซี ฟาสท์เทสท์"/>
                <a:cs typeface="เอฟซี ฟาสท์เทสท์"/>
                <a:sym typeface="เอฟซี ฟาสท์เทสท์"/>
              </a:rPr>
              <a:t>. Mom’s not letting him outside.” in a sad tone. She asks him innocently, “Can you keep George and CHRISTY tonight?” </a:t>
            </a:r>
          </a:p>
          <a:p>
            <a:pPr algn="ctr">
              <a:lnSpc>
                <a:spcPts val="4200"/>
              </a:lnSpc>
            </a:pPr>
            <a:endParaRPr lang="en-US" sz="2800"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17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heel(1)">
                                      <p:cBhvr>
                                        <p:cTn id="7" dur="1750"/>
                                        <p:tgtEl>
                                          <p:spTgt spid="12">
                                            <p:txEl>
                                              <p:pRg st="0" end="0"/>
                                            </p:txEl>
                                          </p:spTgt>
                                        </p:tgtEl>
                                      </p:cBhvr>
                                    </p:animEffect>
                                  </p:childTnLst>
                                </p:cTn>
                              </p:par>
                              <p:par>
                                <p:cTn id="8" presetID="6" presetClass="entr" presetSubtype="16" fill="hold" nodeType="withEffect">
                                  <p:stCondLst>
                                    <p:cond delay="150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circle(in)">
                                      <p:cBhvr>
                                        <p:cTn id="10" dur="2000"/>
                                        <p:tgtEl>
                                          <p:spTgt spid="12">
                                            <p:txEl>
                                              <p:pRg st="1" end="1"/>
                                            </p:txEl>
                                          </p:spTgt>
                                        </p:tgtEl>
                                      </p:cBhvr>
                                    </p:animEffect>
                                  </p:childTnLst>
                                </p:cTn>
                              </p:par>
                              <p:par>
                                <p:cTn id="11" presetID="6" presetClass="entr" presetSubtype="16" fill="hold" nodeType="withEffect">
                                  <p:stCondLst>
                                    <p:cond delay="1500"/>
                                  </p:stCondLst>
                                  <p:childTnLst>
                                    <p:set>
                                      <p:cBhvr>
                                        <p:cTn id="12" dur="1" fill="hold">
                                          <p:stCondLst>
                                            <p:cond delay="0"/>
                                          </p:stCondLst>
                                        </p:cTn>
                                        <p:tgtEl>
                                          <p:spTgt spid="12">
                                            <p:txEl>
                                              <p:pRg st="3" end="3"/>
                                            </p:txEl>
                                          </p:spTgt>
                                        </p:tgtEl>
                                        <p:attrNameLst>
                                          <p:attrName>style.visibility</p:attrName>
                                        </p:attrNameLst>
                                      </p:cBhvr>
                                      <p:to>
                                        <p:strVal val="visible"/>
                                      </p:to>
                                    </p:set>
                                    <p:animEffect transition="in" filter="circle(in)">
                                      <p:cBhvr>
                                        <p:cTn id="13" dur="20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grpSp>
      <p:sp>
        <p:nvSpPr>
          <p:cNvPr id="6" name="Freeform 6"/>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9" name="TextBox 9"/>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0" name="TextBox 10"/>
          <p:cNvSpPr txBox="1"/>
          <p:nvPr/>
        </p:nvSpPr>
        <p:spPr>
          <a:xfrm>
            <a:off x="1423359" y="2306849"/>
            <a:ext cx="15441283" cy="6022226"/>
          </a:xfrm>
          <a:prstGeom prst="rect">
            <a:avLst/>
          </a:prstGeom>
        </p:spPr>
        <p:txBody>
          <a:bodyPr lIns="0" tIns="0" rIns="0" bIns="0" rtlCol="0" anchor="t">
            <a:spAutoFit/>
          </a:bodyPr>
          <a:lstStyle/>
          <a:p>
            <a:pPr algn="ctr">
              <a:lnSpc>
                <a:spcPts val="4340"/>
              </a:lnSpc>
            </a:pPr>
            <a:r>
              <a:rPr lang="en-US" sz="3200" dirty="0">
                <a:solidFill>
                  <a:srgbClr val="FFFDD8"/>
                </a:solidFill>
                <a:latin typeface="Copperplate Gothic Light" pitchFamily="34" charset="0"/>
                <a:ea typeface="เอฟซี ฟาสท์เทสท์"/>
                <a:cs typeface="เอฟซี ฟาสท์เทสท์"/>
                <a:sym typeface="เอฟซี ฟาสท์เทสท์"/>
              </a:rPr>
              <a:t>The </a:t>
            </a:r>
            <a:r>
              <a:rPr lang="en-US" sz="3200" dirty="0">
                <a:solidFill>
                  <a:srgbClr val="DE1313"/>
                </a:solidFill>
                <a:latin typeface="Copperplate Gothic Light" pitchFamily="34" charset="0"/>
                <a:ea typeface="เอฟซี ฟาสท์เทสท์"/>
                <a:cs typeface="เอฟซี ฟาสท์เทสท์"/>
                <a:sym typeface="เอฟซี ฟาสท์เทสท์"/>
              </a:rPr>
              <a:t>protago </a:t>
            </a:r>
            <a:r>
              <a:rPr lang="en-US" sz="3200" dirty="0">
                <a:solidFill>
                  <a:srgbClr val="FFFDD8"/>
                </a:solidFill>
                <a:latin typeface="Copperplate Gothic Light" pitchFamily="34" charset="0"/>
                <a:ea typeface="เอฟซี ฟาสท์เทสท์"/>
                <a:cs typeface="เอฟซี ฟาสท์เทสท์"/>
                <a:sym typeface="เอฟซี ฟาสท์เทสท์"/>
              </a:rPr>
              <a:t>replies, “Not today, kiddo. </a:t>
            </a:r>
            <a:r>
              <a:rPr lang="en-US" sz="3200" dirty="0">
                <a:solidFill>
                  <a:srgbClr val="ED8700"/>
                </a:solidFill>
                <a:latin typeface="Copperplate Gothic Light" pitchFamily="34" charset="0"/>
                <a:ea typeface="เอฟซี ฟาสท์เทสท์"/>
                <a:cs typeface="เอฟซี ฟาสท์เทสท์"/>
                <a:sym typeface="เอฟซี ฟาสท์เทสท์"/>
              </a:rPr>
              <a:t>Vasily’s</a:t>
            </a:r>
            <a:r>
              <a:rPr lang="en-US" sz="3200" dirty="0">
                <a:solidFill>
                  <a:srgbClr val="FFFDD8"/>
                </a:solidFill>
                <a:latin typeface="Copperplate Gothic Light" pitchFamily="34" charset="0"/>
                <a:ea typeface="เอฟซี ฟาสท์เทสท์"/>
                <a:cs typeface="เอฟซี ฟาสท์เทสท์"/>
                <a:sym typeface="เอฟซี ฟาสท์เทสท์"/>
              </a:rPr>
              <a:t> got a headache. But you can stay if mom doesn’t let you in.” </a:t>
            </a:r>
          </a:p>
          <a:p>
            <a:pPr algn="ctr">
              <a:lnSpc>
                <a:spcPts val="4340"/>
              </a:lnSpc>
            </a:pPr>
            <a:r>
              <a:rPr lang="en-US" sz="3200" dirty="0">
                <a:solidFill>
                  <a:srgbClr val="ED8700"/>
                </a:solidFill>
                <a:latin typeface="Copperplate Gothic Light" pitchFamily="34" charset="0"/>
                <a:ea typeface="เอฟซี ฟาสท์เทสท์"/>
                <a:cs typeface="เอฟซี ฟาสท์เทสท์"/>
                <a:sym typeface="เอฟซี ฟาสท์เทสท์"/>
              </a:rPr>
              <a:t>Vasily</a:t>
            </a:r>
            <a:r>
              <a:rPr lang="en-US" sz="3200" dirty="0">
                <a:solidFill>
                  <a:srgbClr val="FFFDD8"/>
                </a:solidFill>
                <a:latin typeface="Copperplate Gothic Light" pitchFamily="34" charset="0"/>
                <a:ea typeface="เอฟซี ฟาสท์เทสท์"/>
                <a:cs typeface="เอฟซี ฟาสท์เทสท์"/>
                <a:sym typeface="เอฟซี ฟาสท์เทสท์"/>
              </a:rPr>
              <a:t>, the Russian arrives upstairs and listens to their conversation and asks, “</a:t>
            </a:r>
            <a:r>
              <a:rPr lang="en-US" sz="3200" dirty="0">
                <a:solidFill>
                  <a:srgbClr val="F667D7"/>
                </a:solidFill>
                <a:latin typeface="Copperplate Gothic Light" pitchFamily="34" charset="0"/>
                <a:ea typeface="เอฟซี ฟาสท์เทสท์"/>
                <a:cs typeface="เอฟซี ฟาสท์เทสท์"/>
                <a:sym typeface="เอฟซี ฟาสท์เทสท์"/>
              </a:rPr>
              <a:t>Suzy</a:t>
            </a:r>
            <a:r>
              <a:rPr lang="en-US" sz="3200" dirty="0">
                <a:solidFill>
                  <a:srgbClr val="FFFDD8"/>
                </a:solidFill>
                <a:latin typeface="Copperplate Gothic Light" pitchFamily="34" charset="0"/>
                <a:ea typeface="เอฟซี ฟาสท์เทสท์"/>
                <a:cs typeface="เอฟซี ฟาสท์เทสท์"/>
                <a:sym typeface="เอฟซี ฟาสท์เทสท์"/>
              </a:rPr>
              <a:t>! You comin’ tonight?” and she tells. “Yes, Sarge!! I’m in!” and the trio go to the </a:t>
            </a:r>
            <a:r>
              <a:rPr lang="en-US" sz="3200" dirty="0">
                <a:solidFill>
                  <a:srgbClr val="DE1313"/>
                </a:solidFill>
                <a:latin typeface="Copperplate Gothic Light" pitchFamily="34" charset="0"/>
                <a:ea typeface="เอฟซี ฟาสท์เทสท์"/>
                <a:cs typeface="เอฟซี ฟาสท์เทสท์"/>
                <a:sym typeface="เอฟซี ฟาสท์เทสท์"/>
              </a:rPr>
              <a:t>protago’s </a:t>
            </a:r>
            <a:r>
              <a:rPr lang="en-US" sz="3200" dirty="0">
                <a:solidFill>
                  <a:srgbClr val="FFFDD8"/>
                </a:solidFill>
                <a:latin typeface="Copperplate Gothic Light" pitchFamily="34" charset="0"/>
                <a:ea typeface="เอฟซี ฟาสท์เทสท์"/>
                <a:cs typeface="เอฟซี ฟาสท์เทสท์"/>
                <a:sym typeface="เอฟซี ฟาสท์เทสท์"/>
              </a:rPr>
              <a:t>flat.</a:t>
            </a:r>
          </a:p>
          <a:p>
            <a:pPr algn="ctr">
              <a:lnSpc>
                <a:spcPts val="4340"/>
              </a:lnSpc>
            </a:pPr>
            <a:endParaRPr lang="en-US" sz="3200" dirty="0">
              <a:solidFill>
                <a:srgbClr val="FFFDD8"/>
              </a:solidFill>
              <a:latin typeface="Copperplate Gothic Light" pitchFamily="34" charset="0"/>
              <a:ea typeface="เอฟซี ฟาสท์เทสท์"/>
              <a:cs typeface="เอฟซี ฟาสท์เทสท์"/>
              <a:sym typeface="เอฟซี ฟาสท์เทสท์"/>
            </a:endParaRPr>
          </a:p>
          <a:p>
            <a:pPr algn="ctr">
              <a:lnSpc>
                <a:spcPts val="4340"/>
              </a:lnSpc>
            </a:pPr>
            <a:r>
              <a:rPr lang="en-US" sz="3200" dirty="0">
                <a:solidFill>
                  <a:srgbClr val="FFFDD8"/>
                </a:solidFill>
                <a:latin typeface="Copperplate Gothic Light" pitchFamily="34" charset="0"/>
                <a:ea typeface="เอฟซี ฟาสท์เทสท์"/>
                <a:cs typeface="เอฟซี ฟาสท์เทสท์"/>
                <a:sym typeface="เอฟซี ฟาสท์เทสท์"/>
              </a:rPr>
              <a:t>As they get into the flat, </a:t>
            </a:r>
            <a:r>
              <a:rPr lang="en-US" sz="3200" dirty="0">
                <a:solidFill>
                  <a:srgbClr val="F667D7"/>
                </a:solidFill>
                <a:latin typeface="Copperplate Gothic Light" pitchFamily="34" charset="0"/>
                <a:ea typeface="เอฟซี ฟาสท์เทสท์"/>
                <a:cs typeface="เอฟซี ฟาสท์เทสท์"/>
                <a:sym typeface="เอฟซี ฟาสท์เทสท์"/>
              </a:rPr>
              <a:t>Suzy </a:t>
            </a:r>
            <a:r>
              <a:rPr lang="en-US" sz="3200" dirty="0">
                <a:solidFill>
                  <a:srgbClr val="FFFDD8"/>
                </a:solidFill>
                <a:latin typeface="Copperplate Gothic Light" pitchFamily="34" charset="0"/>
                <a:ea typeface="เอฟซี ฟาสท์เทสท์"/>
                <a:cs typeface="เอฟซี ฟาสท์เทสท์"/>
                <a:sym typeface="เอฟซี ฟาสท์เทสท์"/>
              </a:rPr>
              <a:t>tells the </a:t>
            </a:r>
            <a:r>
              <a:rPr lang="en-US" sz="3200" dirty="0">
                <a:solidFill>
                  <a:srgbClr val="DE1313"/>
                </a:solidFill>
                <a:latin typeface="Copperplate Gothic Light" pitchFamily="34" charset="0"/>
                <a:ea typeface="เอฟซี ฟาสท์เทสท์"/>
                <a:cs typeface="เอฟซี ฟาสท์เทสท์"/>
                <a:sym typeface="เอฟซี ฟาสท์เทสท์"/>
              </a:rPr>
              <a:t>protago </a:t>
            </a:r>
            <a:r>
              <a:rPr lang="en-US" sz="3200" dirty="0">
                <a:solidFill>
                  <a:srgbClr val="FFFDD8"/>
                </a:solidFill>
                <a:latin typeface="Copperplate Gothic Light" pitchFamily="34" charset="0"/>
                <a:ea typeface="เอฟซี ฟาสท์เทสท์"/>
                <a:cs typeface="เอฟซี ฟาสท์เทสท์"/>
                <a:sym typeface="เอฟซี ฟาสท์เทสท์"/>
              </a:rPr>
              <a:t>that she’s going to watch the television. The </a:t>
            </a:r>
            <a:r>
              <a:rPr lang="en-US" sz="3200" dirty="0">
                <a:solidFill>
                  <a:srgbClr val="DE1313"/>
                </a:solidFill>
                <a:latin typeface="Copperplate Gothic Light" pitchFamily="34" charset="0"/>
                <a:ea typeface="เอฟซี ฟาสท์เทสท์"/>
                <a:cs typeface="เอฟซี ฟาสท์เทสท์"/>
                <a:sym typeface="เอฟซี ฟาสท์เทสท์"/>
              </a:rPr>
              <a:t>protago </a:t>
            </a:r>
            <a:r>
              <a:rPr lang="en-US" sz="3200" dirty="0">
                <a:solidFill>
                  <a:srgbClr val="FFFDD8"/>
                </a:solidFill>
                <a:latin typeface="Copperplate Gothic Light" pitchFamily="34" charset="0"/>
                <a:ea typeface="เอฟซี ฟาสท์เทสท์"/>
                <a:cs typeface="เอฟซี ฟาสท์เทสท์"/>
                <a:sym typeface="เอฟซี ฟาสท์เทสท์"/>
              </a:rPr>
              <a:t>tells her to keep the volume low. Vasily tells the </a:t>
            </a:r>
            <a:r>
              <a:rPr lang="en-US" sz="3200" dirty="0">
                <a:solidFill>
                  <a:srgbClr val="DE1313"/>
                </a:solidFill>
                <a:latin typeface="Copperplate Gothic Light" pitchFamily="34" charset="0"/>
                <a:ea typeface="เอฟซี ฟาสท์เทสท์"/>
                <a:cs typeface="เอฟซี ฟาสท์เทสท์"/>
                <a:sym typeface="เอฟซี ฟาสท์เทสท์"/>
              </a:rPr>
              <a:t>protago</a:t>
            </a:r>
            <a:r>
              <a:rPr lang="en-US" sz="3200" dirty="0">
                <a:solidFill>
                  <a:srgbClr val="FFFDD8"/>
                </a:solidFill>
                <a:latin typeface="Copperplate Gothic Light" pitchFamily="34" charset="0"/>
                <a:ea typeface="เอฟซี ฟาสท์เทสท์"/>
                <a:cs typeface="เอฟซี ฟาสท์เทสท์"/>
                <a:sym typeface="เอฟซี ฟาสท์เทสท์"/>
              </a:rPr>
              <a:t>, “Keep an eye on her. I’ll go freshen up.” “Yeah”.</a:t>
            </a:r>
          </a:p>
          <a:p>
            <a:pPr algn="ctr">
              <a:lnSpc>
                <a:spcPts val="4340"/>
              </a:lnSpc>
            </a:pPr>
            <a:endParaRPr lang="en-US" sz="3200" dirty="0">
              <a:solidFill>
                <a:srgbClr val="FFFDD8"/>
              </a:solidFill>
              <a:latin typeface="Copperplate Gothic Light" pitchFamily="34" charset="0"/>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7" dur="2000"/>
                                        <p:tgtEl>
                                          <p:spTgt spid="10">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10" dur="2000"/>
                                        <p:tgtEl>
                                          <p:spTgt spid="10">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Effect transition="in" filter="randombar(horizontal)">
                                      <p:cBhvr>
                                        <p:cTn id="13" dur="20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5">
              <a:alphaModFix amt="35000"/>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27636" y="0"/>
            <a:ext cx="18343273" cy="10287000"/>
            <a:chOff x="0" y="0"/>
            <a:chExt cx="24457697" cy="13716000"/>
          </a:xfrm>
        </p:grpSpPr>
        <p:sp>
          <p:nvSpPr>
            <p:cNvPr id="6" name="Freeform 6"/>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7">
                <a:alphaModFix amt="19999"/>
              </a:blip>
              <a:stretch>
                <a:fillRect t="-59452"/>
              </a:stretch>
            </a:blipFill>
          </p:spPr>
        </p:sp>
        <p:sp>
          <p:nvSpPr>
            <p:cNvPr id="7" name="Freeform 7"/>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7">
                <a:alphaModFix amt="19999"/>
              </a:blip>
              <a:stretch>
                <a:fillRect b="-59867"/>
              </a:stretch>
            </a:blipFill>
          </p:spPr>
        </p:sp>
      </p:gr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529088" y="1987507"/>
            <a:ext cx="15182870" cy="6924973"/>
          </a:xfrm>
          <a:prstGeom prst="rect">
            <a:avLst/>
          </a:prstGeom>
        </p:spPr>
        <p:txBody>
          <a:bodyPr lIns="0" tIns="0" rIns="0" bIns="0" rtlCol="0" anchor="t">
            <a:spAutoFit/>
          </a:bodyPr>
          <a:lstStyle/>
          <a:p>
            <a:pPr algn="ctr">
              <a:lnSpc>
                <a:spcPts val="4480"/>
              </a:lnSpc>
            </a:pPr>
            <a:r>
              <a:rPr lang="en-US" sz="3600" dirty="0">
                <a:solidFill>
                  <a:srgbClr val="FFFDD8"/>
                </a:solidFill>
                <a:latin typeface="Book Antiqua" pitchFamily="18" charset="0"/>
                <a:ea typeface="เอฟซี ฟาสท์เทสท์"/>
                <a:cs typeface="เอฟซี ฟาสท์เทสท์"/>
                <a:sym typeface="เอฟซี ฟาสท์เทสท์"/>
              </a:rPr>
              <a:t>The </a:t>
            </a:r>
            <a:r>
              <a:rPr lang="en-US" sz="3600" dirty="0">
                <a:solidFill>
                  <a:srgbClr val="2BFF00"/>
                </a:solidFill>
                <a:latin typeface="Book Antiqua" pitchFamily="18" charset="0"/>
                <a:ea typeface="เอฟซี ฟาสท์เทสท์"/>
                <a:cs typeface="เอฟซี ฟาสท์เทสท์"/>
                <a:sym typeface="เอฟซี ฟาสท์เทสท์"/>
              </a:rPr>
              <a:t>player </a:t>
            </a:r>
            <a:r>
              <a:rPr lang="en-US" sz="3600" dirty="0">
                <a:solidFill>
                  <a:srgbClr val="FFFDD8"/>
                </a:solidFill>
                <a:latin typeface="Book Antiqua" pitchFamily="18" charset="0"/>
                <a:ea typeface="เอฟซี ฟาสท์เทสท์"/>
                <a:cs typeface="เอฟซี ฟาสท์เทสท์"/>
                <a:sym typeface="เอฟซี ฟาสท์เทสท์"/>
              </a:rPr>
              <a:t>has optional stuff to complete like throwing </a:t>
            </a:r>
            <a:r>
              <a:rPr lang="en-US" sz="3600" dirty="0">
                <a:solidFill>
                  <a:srgbClr val="ED8700"/>
                </a:solidFill>
                <a:latin typeface="Book Antiqua" pitchFamily="18" charset="0"/>
                <a:ea typeface="เอฟซี ฟาสท์เทสท์"/>
                <a:cs typeface="เอฟซี ฟาสท์เทสท์"/>
                <a:sym typeface="เอฟซี ฟาสท์เทสท์"/>
              </a:rPr>
              <a:t>Vasily’s </a:t>
            </a:r>
            <a:r>
              <a:rPr lang="en-US" sz="3600" dirty="0">
                <a:solidFill>
                  <a:srgbClr val="FFFDD8"/>
                </a:solidFill>
                <a:latin typeface="Book Antiqua" pitchFamily="18" charset="0"/>
                <a:ea typeface="เอฟซี ฟาสท์เทสท์"/>
                <a:cs typeface="เอฟซี ฟาสท์เทสท์"/>
                <a:sym typeface="เอฟซี ฟาสท์เทสท์"/>
              </a:rPr>
              <a:t>shirt into the Washer. The </a:t>
            </a:r>
            <a:r>
              <a:rPr lang="en-US" sz="3600" dirty="0">
                <a:solidFill>
                  <a:srgbClr val="DE1313"/>
                </a:solidFill>
                <a:latin typeface="Book Antiqua" pitchFamily="18" charset="0"/>
                <a:ea typeface="เอฟซี ฟาสท์เทสท์"/>
                <a:cs typeface="เอฟซี ฟาสท์เทสท์"/>
                <a:sym typeface="เอฟซี ฟาสท์เทสท์"/>
              </a:rPr>
              <a:t>protago </a:t>
            </a:r>
            <a:r>
              <a:rPr lang="en-US" sz="3600" dirty="0">
                <a:solidFill>
                  <a:srgbClr val="FFFDD8"/>
                </a:solidFill>
                <a:latin typeface="Book Antiqua" pitchFamily="18" charset="0"/>
                <a:ea typeface="เอฟซี ฟาสท์เทสท์"/>
                <a:cs typeface="เอฟซี ฟาสท์เทสท์"/>
                <a:sym typeface="เอฟซี ฟาสท์เทสท์"/>
              </a:rPr>
              <a:t>asks the girl, “Do you want to eat something?” “Ya, I wanna have some rice. Do you have it, </a:t>
            </a:r>
            <a:r>
              <a:rPr lang="en-US" sz="3600" dirty="0">
                <a:solidFill>
                  <a:srgbClr val="DE1313"/>
                </a:solidFill>
                <a:latin typeface="Book Antiqua" pitchFamily="18" charset="0"/>
                <a:ea typeface="เอฟซี ฟาสท์เทสท์"/>
                <a:cs typeface="เอฟซี ฟาสท์เทสท์"/>
                <a:sym typeface="เอฟซี ฟาสท์เทสท์"/>
              </a:rPr>
              <a:t>Mike</a:t>
            </a:r>
            <a:r>
              <a:rPr lang="en-US" sz="3600" dirty="0">
                <a:solidFill>
                  <a:srgbClr val="FFFDD8"/>
                </a:solidFill>
                <a:latin typeface="Book Antiqua" pitchFamily="18" charset="0"/>
                <a:ea typeface="เอฟซี ฟาสท์เทสท์"/>
                <a:cs typeface="เอฟซี ฟาสท์เทสท์"/>
                <a:sym typeface="เอฟซี ฟาสท์เทสท์"/>
              </a:rPr>
              <a:t>?” The </a:t>
            </a:r>
            <a:r>
              <a:rPr lang="en-US" sz="3600" dirty="0">
                <a:solidFill>
                  <a:srgbClr val="DE1313"/>
                </a:solidFill>
                <a:latin typeface="Book Antiqua" pitchFamily="18" charset="0"/>
                <a:ea typeface="เอฟซี ฟาสท์เทสท์"/>
                <a:cs typeface="เอฟซี ฟาสท์เทสท์"/>
                <a:sym typeface="เอฟซี ฟาสท์เทสท์"/>
              </a:rPr>
              <a:t>protago </a:t>
            </a:r>
            <a:r>
              <a:rPr lang="en-US" sz="3600" dirty="0">
                <a:solidFill>
                  <a:srgbClr val="FFFDD8"/>
                </a:solidFill>
                <a:latin typeface="Book Antiqua" pitchFamily="18" charset="0"/>
                <a:ea typeface="เอฟซี ฟาสท์เทสท์"/>
                <a:cs typeface="เอฟซี ฟาสท์เทสท์"/>
                <a:sym typeface="เอฟซี ฟาสท์เทสท์"/>
              </a:rPr>
              <a:t>tells her, “It’ll be ready in a few minutes, </a:t>
            </a:r>
            <a:r>
              <a:rPr lang="en-US" sz="3600" dirty="0">
                <a:solidFill>
                  <a:srgbClr val="F667D7"/>
                </a:solidFill>
                <a:latin typeface="Book Antiqua" pitchFamily="18" charset="0"/>
                <a:ea typeface="เอฟซี ฟาสท์เทสท์"/>
                <a:cs typeface="เอฟซี ฟาสท์เทสท์"/>
                <a:sym typeface="เอฟซี ฟาสท์เทสท์"/>
              </a:rPr>
              <a:t>Suzy</a:t>
            </a:r>
            <a:r>
              <a:rPr lang="en-US" sz="3600" dirty="0">
                <a:solidFill>
                  <a:srgbClr val="FFFDD8"/>
                </a:solidFill>
                <a:latin typeface="Book Antiqua" pitchFamily="18" charset="0"/>
                <a:ea typeface="เอฟซี ฟาสท์เทสท์"/>
                <a:cs typeface="เอฟซี ฟาสท์เทสท์"/>
                <a:sym typeface="เอฟซี ฟาสท์เทสท์"/>
              </a:rPr>
              <a:t>”. The </a:t>
            </a:r>
            <a:r>
              <a:rPr lang="en-US" sz="3600" dirty="0">
                <a:solidFill>
                  <a:srgbClr val="2BFF00"/>
                </a:solidFill>
                <a:latin typeface="Book Antiqua" pitchFamily="18" charset="0"/>
                <a:ea typeface="เอฟซี ฟาสท์เทสท์"/>
                <a:cs typeface="เอฟซี ฟาสท์เทสท์"/>
                <a:sym typeface="เอฟซี ฟาสท์เทสท์"/>
              </a:rPr>
              <a:t>player </a:t>
            </a:r>
            <a:r>
              <a:rPr lang="en-US" sz="3600" dirty="0">
                <a:solidFill>
                  <a:srgbClr val="FFFDD8"/>
                </a:solidFill>
                <a:latin typeface="Book Antiqua" pitchFamily="18" charset="0"/>
                <a:ea typeface="เอฟซี ฟาสท์เทสท์"/>
                <a:cs typeface="เอฟซี ฟาสท์เทสท์"/>
                <a:sym typeface="เอฟซี ฟาสท์เทสท์"/>
              </a:rPr>
              <a:t>takes out rice from the packet and closes it, adds spices and while the rice is cooking, the </a:t>
            </a:r>
            <a:r>
              <a:rPr lang="en-US" sz="3600" dirty="0">
                <a:solidFill>
                  <a:srgbClr val="2BFF00"/>
                </a:solidFill>
                <a:latin typeface="Book Antiqua" pitchFamily="18" charset="0"/>
                <a:ea typeface="เอฟซี ฟาสท์เทสท์"/>
                <a:cs typeface="เอฟซี ฟาสท์เทสท์"/>
                <a:sym typeface="เอฟซี ฟาสท์เทสท์"/>
              </a:rPr>
              <a:t>player </a:t>
            </a:r>
            <a:r>
              <a:rPr lang="en-US" sz="3600" dirty="0">
                <a:solidFill>
                  <a:srgbClr val="FFFDD8"/>
                </a:solidFill>
                <a:latin typeface="Book Antiqua" pitchFamily="18" charset="0"/>
                <a:ea typeface="เอฟซี ฟาสท์เทสท์"/>
                <a:cs typeface="เอฟซี ฟาสท์เทสท์"/>
                <a:sym typeface="เอฟซี ฟาสท์เทสท์"/>
              </a:rPr>
              <a:t>goes into his room and hides the guns in a drawer and money in a locker.</a:t>
            </a:r>
          </a:p>
          <a:p>
            <a:pPr algn="ctr">
              <a:lnSpc>
                <a:spcPts val="4480"/>
              </a:lnSpc>
            </a:pPr>
            <a:endParaRPr lang="en-US" sz="3600" dirty="0">
              <a:solidFill>
                <a:srgbClr val="FFFDD8"/>
              </a:solidFill>
              <a:latin typeface="Book Antiqua" pitchFamily="18" charset="0"/>
              <a:ea typeface="เอฟซี ฟาสท์เทสท์"/>
              <a:cs typeface="เอฟซี ฟาสท์เทสท์"/>
              <a:sym typeface="เอฟซี ฟาสท์เทสท์"/>
            </a:endParaRPr>
          </a:p>
          <a:p>
            <a:pPr algn="ctr">
              <a:lnSpc>
                <a:spcPts val="4480"/>
              </a:lnSpc>
            </a:pPr>
            <a:r>
              <a:rPr lang="en-US" sz="3600" dirty="0">
                <a:solidFill>
                  <a:srgbClr val="FFFDD8"/>
                </a:solidFill>
                <a:latin typeface="Book Antiqua" pitchFamily="18" charset="0"/>
                <a:ea typeface="เอฟซี ฟาสท์เทสท์"/>
                <a:cs typeface="เอฟซี ฟาสท์เทสท์"/>
                <a:sym typeface="เอฟซี ฟาสท์เทสท์"/>
              </a:rPr>
              <a:t>As the cooker starts buzzing, the </a:t>
            </a:r>
            <a:r>
              <a:rPr lang="en-US" sz="3600" dirty="0">
                <a:solidFill>
                  <a:srgbClr val="2BFF00"/>
                </a:solidFill>
                <a:latin typeface="Book Antiqua" pitchFamily="18" charset="0"/>
                <a:ea typeface="เอฟซี ฟาสท์เทสท์"/>
                <a:cs typeface="เอฟซี ฟาสท์เทสท์"/>
                <a:sym typeface="เอฟซี ฟาสท์เทสท์"/>
              </a:rPr>
              <a:t>player </a:t>
            </a:r>
            <a:r>
              <a:rPr lang="en-US" sz="3600" dirty="0">
                <a:solidFill>
                  <a:srgbClr val="FFFDD8"/>
                </a:solidFill>
                <a:latin typeface="Book Antiqua" pitchFamily="18" charset="0"/>
                <a:ea typeface="เอฟซี ฟาสท์เทสท์"/>
                <a:cs typeface="เอฟซี ฟาสท์เทสท์"/>
                <a:sym typeface="เอฟซี ฟาสท์เทสท์"/>
              </a:rPr>
              <a:t>can get into the kitchen. IF NOT, the rice gets overcooked and is inedible</a:t>
            </a:r>
            <a:r>
              <a:rPr lang="en-US" sz="4000" dirty="0">
                <a:solidFill>
                  <a:srgbClr val="FFFDD8"/>
                </a:solidFill>
                <a:latin typeface="Book Antiqua" pitchFamily="18" charset="0"/>
                <a:ea typeface="เอฟซี ฟาสท์เทสท์"/>
                <a:cs typeface="เอฟซี ฟาสท์เทสท์"/>
                <a:sym typeface="เอฟซี ฟาสท์เทสท์"/>
              </a:rPr>
              <a:t> </a:t>
            </a:r>
          </a:p>
          <a:p>
            <a:pPr algn="ctr">
              <a:lnSpc>
                <a:spcPts val="4480"/>
              </a:lnSpc>
            </a:pPr>
            <a:endParaRPr lang="en-US" sz="4000" i="1" dirty="0">
              <a:solidFill>
                <a:srgbClr val="FFFDD8"/>
              </a:solidFill>
              <a:latin typeface="Book Antiqua" pitchFamily="18" charset="0"/>
              <a:ea typeface="เอฟซี ฟาสท์เทสท์"/>
              <a:cs typeface="เอฟซี ฟาสท์เทสท์"/>
              <a:sym typeface="เอฟซี ฟาสท์เทสท์"/>
            </a:endParaRPr>
          </a:p>
          <a:p>
            <a:pPr algn="ctr">
              <a:lnSpc>
                <a:spcPts val="4480"/>
              </a:lnSpc>
            </a:pPr>
            <a:r>
              <a:rPr lang="en-US" sz="4000" i="1" dirty="0">
                <a:solidFill>
                  <a:srgbClr val="FFFDD8"/>
                </a:solidFill>
                <a:latin typeface="Agency FB" pitchFamily="34" charset="0"/>
                <a:ea typeface="เอฟซี ฟาสท์เทสท์"/>
                <a:cs typeface="เอฟซี ฟาสท์เทสท์"/>
                <a:sym typeface="เอฟซี ฟาสท์เทสท์"/>
              </a:rPr>
              <a:t>(and fails the objective). </a:t>
            </a:r>
          </a:p>
          <a:p>
            <a:pPr algn="ctr">
              <a:lnSpc>
                <a:spcPts val="4480"/>
              </a:lnSpc>
            </a:pPr>
            <a:endParaRPr lang="en-US" sz="3200" dirty="0">
              <a:solidFill>
                <a:srgbClr val="FFFDD8"/>
              </a:solidFill>
              <a:latin typeface="Agency FB" pitchFamily="34" charset="0"/>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250">
        <p:cover dir="d"/>
      </p:transition>
    </mc:Choice>
    <mc:Fallback xmlns="">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2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2500" fill="hold"/>
                                        <p:tgtEl>
                                          <p:spTgt spid="1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anim calcmode="lin" valueType="num">
                                      <p:cBhvr additive="base">
                                        <p:cTn id="11" dur="25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2" dur="2500" fill="hold"/>
                                        <p:tgtEl>
                                          <p:spTgt spid="12">
                                            <p:txEl>
                                              <p:pRg st="2" end="2"/>
                                            </p:txEl>
                                          </p:spTgt>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3250"/>
                                  </p:stCondLst>
                                  <p:childTnLst>
                                    <p:set>
                                      <p:cBhvr>
                                        <p:cTn id="14" dur="1" fill="hold">
                                          <p:stCondLst>
                                            <p:cond delay="0"/>
                                          </p:stCondLst>
                                        </p:cTn>
                                        <p:tgtEl>
                                          <p:spTgt spid="12">
                                            <p:txEl>
                                              <p:pRg st="4" end="4"/>
                                            </p:txEl>
                                          </p:spTgt>
                                        </p:tgtEl>
                                        <p:attrNameLst>
                                          <p:attrName>style.visibility</p:attrName>
                                        </p:attrNameLst>
                                      </p:cBhvr>
                                      <p:to>
                                        <p:strVal val="visible"/>
                                      </p:to>
                                    </p:set>
                                    <p:animEffect transition="in" filter="fade">
                                      <p:cBhvr>
                                        <p:cTn id="15" dur="2250"/>
                                        <p:tgtEl>
                                          <p:spTgt spid="12">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488805" y="1642861"/>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DE1313"/>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DE1313"/>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564001" y="2117384"/>
            <a:ext cx="15235194" cy="5193729"/>
          </a:xfrm>
          <a:prstGeom prst="rect">
            <a:avLst/>
          </a:prstGeom>
        </p:spPr>
        <p:txBody>
          <a:bodyPr lIns="0" tIns="0" rIns="0" bIns="0" rtlCol="0" anchor="t">
            <a:spAutoFit/>
          </a:bodyPr>
          <a:lstStyle/>
          <a:p>
            <a:pPr algn="l">
              <a:lnSpc>
                <a:spcPts val="4479"/>
              </a:lnSpc>
            </a:pPr>
            <a:r>
              <a:rPr lang="en-US" sz="3400" dirty="0">
                <a:solidFill>
                  <a:srgbClr val="FFFDD8"/>
                </a:solidFill>
                <a:latin typeface="Book Antiqua" pitchFamily="18" charset="0"/>
                <a:ea typeface="เอฟซี ฟาสท์เทสท์"/>
                <a:cs typeface="เอฟซี ฟาสท์เทสท์"/>
                <a:sym typeface="เอฟซี ฟาสท์เทสท์"/>
              </a:rPr>
              <a:t>The </a:t>
            </a:r>
            <a:r>
              <a:rPr lang="en-US" sz="3400" dirty="0">
                <a:solidFill>
                  <a:srgbClr val="2BFF00"/>
                </a:solidFill>
                <a:latin typeface="Book Antiqua" pitchFamily="18" charset="0"/>
                <a:ea typeface="เอฟซี ฟาสท์เทสท์"/>
                <a:cs typeface="เอฟซี ฟาสท์เทสท์"/>
                <a:sym typeface="เอฟซี ฟาสท์เทสท์"/>
              </a:rPr>
              <a:t>player </a:t>
            </a:r>
            <a:r>
              <a:rPr lang="en-US" sz="3400" dirty="0">
                <a:solidFill>
                  <a:srgbClr val="FFFDD8"/>
                </a:solidFill>
                <a:latin typeface="Book Antiqua" pitchFamily="18" charset="0"/>
                <a:ea typeface="เอฟซี ฟาสท์เทสท์"/>
                <a:cs typeface="เอฟซี ฟาสท์เทสท์"/>
                <a:sym typeface="เอฟซี ฟาสท์เทสท์"/>
              </a:rPr>
              <a:t>serves the rice to the girl as </a:t>
            </a:r>
            <a:r>
              <a:rPr lang="en-US" sz="3400" dirty="0">
                <a:solidFill>
                  <a:srgbClr val="ED8700"/>
                </a:solidFill>
                <a:latin typeface="Book Antiqua" pitchFamily="18" charset="0"/>
                <a:ea typeface="เอฟซี ฟาสท์เทสท์"/>
                <a:cs typeface="เอฟซี ฟาสท์เทสท์"/>
                <a:sym typeface="เอฟซี ฟาสท์เทสท์"/>
              </a:rPr>
              <a:t>Vasily </a:t>
            </a:r>
            <a:r>
              <a:rPr lang="en-US" sz="3400" dirty="0">
                <a:solidFill>
                  <a:srgbClr val="FFFDD8"/>
                </a:solidFill>
                <a:latin typeface="Book Antiqua" pitchFamily="18" charset="0"/>
                <a:ea typeface="เอฟซี ฟาสท์เทสท์"/>
                <a:cs typeface="เอฟซี ฟาสท์เทสท์"/>
                <a:sym typeface="เอฟซี ฟาสท์เทสท์"/>
              </a:rPr>
              <a:t>freshened up. He asks, “How’s the school, </a:t>
            </a:r>
            <a:r>
              <a:rPr lang="en-US" sz="3400" dirty="0">
                <a:solidFill>
                  <a:srgbClr val="F667D7"/>
                </a:solidFill>
                <a:latin typeface="Book Antiqua" pitchFamily="18" charset="0"/>
                <a:ea typeface="เอฟซี ฟาสท์เทสท์"/>
                <a:cs typeface="เอฟซี ฟาสท์เทสท์"/>
                <a:sym typeface="เอฟซี ฟาสท์เทสท์"/>
              </a:rPr>
              <a:t>Suzy</a:t>
            </a:r>
            <a:r>
              <a:rPr lang="en-US" sz="3400" dirty="0">
                <a:solidFill>
                  <a:srgbClr val="FFFDD8"/>
                </a:solidFill>
                <a:latin typeface="Book Antiqua" pitchFamily="18" charset="0"/>
                <a:ea typeface="เอฟซี ฟาสท์เทสท์"/>
                <a:cs typeface="เอฟซี ฟาสท์เทสท์"/>
                <a:sym typeface="เอฟซี ฟาสท์เทสท์"/>
              </a:rPr>
              <a:t>?” “School’s fine. But I got a B+ in PE and I’m not showing this to my mom. So can you sign for me?”. The duo looks at each other and wonder why she’s worrying over the “B+”. “I will. But tomorrow morning.” “So, I heard that you were bullied, </a:t>
            </a:r>
            <a:r>
              <a:rPr lang="en-US" sz="3400" dirty="0">
                <a:solidFill>
                  <a:srgbClr val="F667D7"/>
                </a:solidFill>
                <a:latin typeface="Book Antiqua" pitchFamily="18" charset="0"/>
                <a:ea typeface="เอฟซี ฟาสท์เทสท์"/>
                <a:cs typeface="เอฟซี ฟาสท์เทสท์"/>
                <a:sym typeface="เอฟซี ฟาสท์เทสท์"/>
              </a:rPr>
              <a:t>Suzy</a:t>
            </a:r>
            <a:r>
              <a:rPr lang="en-US" sz="3400" dirty="0">
                <a:solidFill>
                  <a:srgbClr val="FFFDD8"/>
                </a:solidFill>
                <a:latin typeface="Book Antiqua" pitchFamily="18" charset="0"/>
                <a:ea typeface="เอฟซี ฟาสท์เทสท์"/>
                <a:cs typeface="เอฟซี ฟาสท์เทสท์"/>
                <a:sym typeface="เอฟซี ฟาสท์เทสท์"/>
              </a:rPr>
              <a:t>. Who was he?”, the </a:t>
            </a:r>
            <a:r>
              <a:rPr lang="en-US" sz="3400" dirty="0">
                <a:solidFill>
                  <a:srgbClr val="DE1313"/>
                </a:solidFill>
                <a:latin typeface="Book Antiqua" pitchFamily="18" charset="0"/>
                <a:ea typeface="เอฟซี ฟาสท์เทสท์"/>
                <a:cs typeface="เอฟซี ฟาสท์เทสท์"/>
                <a:sym typeface="เอฟซี ฟาสท์เทสท์"/>
              </a:rPr>
              <a:t>protago </a:t>
            </a:r>
            <a:r>
              <a:rPr lang="en-US" sz="3400" dirty="0">
                <a:solidFill>
                  <a:srgbClr val="FFFDD8"/>
                </a:solidFill>
                <a:latin typeface="Book Antiqua" pitchFamily="18" charset="0"/>
                <a:ea typeface="เอฟซี ฟาสท์เทสท์"/>
                <a:cs typeface="เอฟซี ฟาสท์เทสท์"/>
                <a:sym typeface="เอฟซี ฟาสท์เทสท์"/>
              </a:rPr>
              <a:t>asks her. “His name’s ‘Rad’. He used to bully me but I heard their family was threatened.” </a:t>
            </a:r>
            <a:r>
              <a:rPr lang="en-US" sz="3400" dirty="0" err="1">
                <a:solidFill>
                  <a:srgbClr val="ED8700"/>
                </a:solidFill>
                <a:latin typeface="Book Antiqua" pitchFamily="18" charset="0"/>
                <a:ea typeface="เอฟซี ฟาสท์เทสท์"/>
                <a:cs typeface="เอฟซี ฟาสท์เทสท์"/>
                <a:sym typeface="เอฟซี ฟาสท์เทสท์"/>
              </a:rPr>
              <a:t>Vasily</a:t>
            </a:r>
            <a:r>
              <a:rPr lang="en-US" sz="3400" dirty="0">
                <a:solidFill>
                  <a:srgbClr val="ED8700"/>
                </a:solidFill>
                <a:latin typeface="Book Antiqua" pitchFamily="18" charset="0"/>
                <a:ea typeface="เอฟซี ฟาสท์เทสท์"/>
                <a:cs typeface="เอฟซี ฟาสท์เทสท์"/>
                <a:sym typeface="เอฟซี ฟาสท์เทสท์"/>
              </a:rPr>
              <a:t> </a:t>
            </a:r>
            <a:r>
              <a:rPr lang="en-US" sz="3400" dirty="0">
                <a:solidFill>
                  <a:srgbClr val="FFFDD8"/>
                </a:solidFill>
                <a:latin typeface="Book Antiqua" pitchFamily="18" charset="0"/>
                <a:ea typeface="เอฟซี ฟาสท์เทสท์"/>
                <a:cs typeface="เอฟซี ฟาสท์เทสท์"/>
                <a:sym typeface="เอฟซี ฟาสท์เทสท์"/>
              </a:rPr>
              <a:t>gets the rice bowl to serve </a:t>
            </a:r>
            <a:r>
              <a:rPr lang="en-US" sz="3400" dirty="0">
                <a:solidFill>
                  <a:srgbClr val="F667D7"/>
                </a:solidFill>
                <a:latin typeface="Book Antiqua" pitchFamily="18" charset="0"/>
                <a:ea typeface="เอฟซี ฟาสท์เทสท์"/>
                <a:cs typeface="เอฟซี ฟาสท์เทสท์"/>
                <a:sym typeface="เอฟซี ฟาสท์เทสท์"/>
              </a:rPr>
              <a:t>Suzy</a:t>
            </a:r>
            <a:r>
              <a:rPr lang="en-US" sz="3400" dirty="0">
                <a:solidFill>
                  <a:srgbClr val="FFFDD8"/>
                </a:solidFill>
                <a:latin typeface="Book Antiqua" pitchFamily="18" charset="0"/>
                <a:ea typeface="เอฟซี ฟาสท์เทสท์"/>
                <a:cs typeface="เอฟซี ฟาสท์เทสท์"/>
                <a:sym typeface="เอฟซี ฟาสท์เทสท์"/>
              </a:rPr>
              <a:t>. “I hate bullies. I never liked them”, says </a:t>
            </a:r>
            <a:r>
              <a:rPr lang="en-US" sz="3400" dirty="0">
                <a:solidFill>
                  <a:srgbClr val="ED8700"/>
                </a:solidFill>
                <a:latin typeface="Book Antiqua" pitchFamily="18" charset="0"/>
                <a:ea typeface="เอฟซี ฟาสท์เทสท์"/>
                <a:cs typeface="เอฟซี ฟาสท์เทสท์"/>
                <a:sym typeface="เอฟซี ฟาสท์เทสท์"/>
              </a:rPr>
              <a:t>Vasily</a:t>
            </a:r>
            <a:r>
              <a:rPr lang="en-US" sz="3400" dirty="0">
                <a:solidFill>
                  <a:srgbClr val="FFFDD8"/>
                </a:solidFill>
                <a:latin typeface="Book Antiqua" pitchFamily="18" charset="0"/>
                <a:ea typeface="เอฟซี ฟาสท์เทสท์"/>
                <a:cs typeface="เอฟซี ฟาสท์เทสท์"/>
                <a:sym typeface="เอฟซี ฟาสท์เทสท์"/>
              </a:rPr>
              <a:t>. They laugh at the joke while the </a:t>
            </a:r>
            <a:r>
              <a:rPr lang="en-US" sz="3400" dirty="0">
                <a:solidFill>
                  <a:srgbClr val="DE1313"/>
                </a:solidFill>
                <a:latin typeface="Book Antiqua" pitchFamily="18" charset="0"/>
                <a:ea typeface="เอฟซี ฟาสท์เทสท์"/>
                <a:cs typeface="เอฟซี ฟาสท์เทสท์"/>
                <a:sym typeface="เอฟซี ฟาสท์เทสท์"/>
              </a:rPr>
              <a:t>protago</a:t>
            </a:r>
            <a:r>
              <a:rPr lang="en-US" sz="3400" dirty="0">
                <a:solidFill>
                  <a:srgbClr val="FFFDD8"/>
                </a:solidFill>
                <a:latin typeface="Book Antiqua" pitchFamily="18" charset="0"/>
                <a:ea typeface="เอฟซี ฟาสท์เทสท์"/>
                <a:cs typeface="เอฟซี ฟาสท์เทสท์"/>
                <a:sym typeface="เอฟซี ฟาสท์เทสท์"/>
              </a:rPr>
              <a:t> focuses on the program that the girl’s watching</a:t>
            </a:r>
            <a:r>
              <a:rPr lang="en-US" sz="3199" dirty="0">
                <a:solidFill>
                  <a:srgbClr val="FFFDD8"/>
                </a:solidFill>
                <a:latin typeface="Nasalization Rg" panose="020B0604020202020204" pitchFamily="34" charset="0"/>
                <a:ea typeface="เอฟซี ฟาสท์เทสท์"/>
                <a:cs typeface="เอฟซี ฟาสท์เทสท์"/>
                <a:sym typeface="เอฟซี ฟาสท์เทสท์"/>
              </a:rPr>
              <a:t>.</a:t>
            </a:r>
          </a:p>
        </p:txBody>
      </p:sp>
    </p:spTree>
  </p:cSld>
  <p:clrMapOvr>
    <a:masterClrMapping/>
  </p:clrMapOvr>
  <mc:AlternateContent xmlns:mc="http://schemas.openxmlformats.org/markup-compatibility/2006" xmlns:p14="http://schemas.microsoft.com/office/powerpoint/2010/main">
    <mc:Choice Requires="p14">
      <p:transition spd="slow" p14:dur="30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circle(in)">
                                      <p:cBhvr>
                                        <p:cTn id="7" dur="275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383" b="-60354"/>
            </a:stretch>
          </a:blipFill>
        </p:spPr>
      </p:sp>
      <p:sp>
        <p:nvSpPr>
          <p:cNvPr id="3" name="Freeform 3"/>
          <p:cNvSpPr/>
          <p:nvPr/>
        </p:nvSpPr>
        <p:spPr>
          <a:xfrm rot="-10800000">
            <a:off x="-3440710"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547108" y="2306953"/>
            <a:ext cx="15193782" cy="5736827"/>
          </a:xfrm>
          <a:prstGeom prst="rect">
            <a:avLst/>
          </a:prstGeom>
        </p:spPr>
        <p:txBody>
          <a:bodyPr lIns="0" tIns="0" rIns="0" bIns="0" rtlCol="0" anchor="t">
            <a:spAutoFit/>
          </a:bodyPr>
          <a:lstStyle/>
          <a:p>
            <a:pPr algn="ctr">
              <a:lnSpc>
                <a:spcPts val="4060"/>
              </a:lnSpc>
            </a:pPr>
            <a:r>
              <a:rPr lang="en-US" sz="3200" dirty="0">
                <a:solidFill>
                  <a:srgbClr val="FFFDD8"/>
                </a:solidFill>
                <a:latin typeface="Tw Cen MT" pitchFamily="34" charset="0"/>
                <a:ea typeface="เอฟซี ฟาสท์เทสท์"/>
                <a:cs typeface="เอฟซี ฟาสท์เทสท์"/>
                <a:sym typeface="เอฟซี ฟาสท์เทสท์"/>
              </a:rPr>
              <a:t>There were multiple knocks on the door, hitting heavier, after each knock. The </a:t>
            </a:r>
            <a:r>
              <a:rPr lang="en-US" sz="3200" dirty="0">
                <a:solidFill>
                  <a:srgbClr val="2BFF00"/>
                </a:solidFill>
                <a:latin typeface="Tw Cen MT" pitchFamily="34" charset="0"/>
                <a:ea typeface="เอฟซี ฟาสท์เทสท์"/>
                <a:cs typeface="เอฟซี ฟาสท์เทสท์"/>
                <a:sym typeface="เอฟซี ฟาสท์เทสท์"/>
              </a:rPr>
              <a:t>player </a:t>
            </a:r>
            <a:r>
              <a:rPr lang="en-US" sz="3200" dirty="0">
                <a:solidFill>
                  <a:srgbClr val="FFFDD8"/>
                </a:solidFill>
                <a:latin typeface="Tw Cen MT" pitchFamily="34" charset="0"/>
                <a:ea typeface="เอฟซี ฟาสท์เทสท์"/>
                <a:cs typeface="เอฟซี ฟาสท์เทสท์"/>
                <a:sym typeface="เอฟซี ฟาสท์เทสท์"/>
              </a:rPr>
              <a:t>gets control. He grabs the little girl and takes her to the dining room. </a:t>
            </a:r>
            <a:r>
              <a:rPr lang="en-US" sz="3200" dirty="0">
                <a:solidFill>
                  <a:srgbClr val="ED8700"/>
                </a:solidFill>
                <a:latin typeface="Tw Cen MT" pitchFamily="34" charset="0"/>
                <a:ea typeface="เอฟซี ฟาสท์เทสท์"/>
                <a:cs typeface="เอฟซี ฟาสท์เทสท์"/>
                <a:sym typeface="เอฟซี ฟาสท์เทสท์"/>
              </a:rPr>
              <a:t>Vasily </a:t>
            </a:r>
            <a:r>
              <a:rPr lang="en-US" sz="3200" dirty="0">
                <a:solidFill>
                  <a:srgbClr val="FFFDD8"/>
                </a:solidFill>
                <a:latin typeface="Tw Cen MT" pitchFamily="34" charset="0"/>
                <a:ea typeface="เอฟซี ฟาสท์เทสท์"/>
                <a:cs typeface="เอฟซี ฟาสท์เทสท์"/>
                <a:sym typeface="เอฟซี ฟาสท์เทสท์"/>
              </a:rPr>
              <a:t>rushes to the locker room to grab his gun while the </a:t>
            </a:r>
            <a:r>
              <a:rPr lang="en-US" sz="3200" dirty="0">
                <a:solidFill>
                  <a:srgbClr val="2BFF00"/>
                </a:solidFill>
                <a:latin typeface="Tw Cen MT" pitchFamily="34" charset="0"/>
                <a:ea typeface="เอฟซี ฟาสท์เทสท์"/>
                <a:cs typeface="เอฟซี ฟาสท์เทสท์"/>
                <a:sym typeface="เอฟซี ฟาสท์เทสท์"/>
              </a:rPr>
              <a:t>player </a:t>
            </a:r>
            <a:r>
              <a:rPr lang="en-US" sz="3200" dirty="0">
                <a:solidFill>
                  <a:srgbClr val="FFFDD8"/>
                </a:solidFill>
                <a:latin typeface="Tw Cen MT" pitchFamily="34" charset="0"/>
                <a:ea typeface="เอฟซี ฟาสท์เทสท์"/>
                <a:cs typeface="เอฟซี ฟาสท์เทสท์"/>
                <a:sym typeface="เอฟซี ฟาสท์เทสท์"/>
              </a:rPr>
              <a:t>goes to open the door. As he opens the door, a gigantic, implanted person stands in front of him while the ‘old landlord’ yells at someone. As the </a:t>
            </a:r>
            <a:r>
              <a:rPr lang="en-US" sz="3200" dirty="0">
                <a:solidFill>
                  <a:srgbClr val="2BFF00"/>
                </a:solidFill>
                <a:latin typeface="Tw Cen MT" pitchFamily="34" charset="0"/>
                <a:ea typeface="เอฟซี ฟาสท์เทสท์"/>
                <a:cs typeface="เอฟซี ฟาสท์เทสท์"/>
                <a:sym typeface="เอฟซี ฟาสท์เทสท์"/>
              </a:rPr>
              <a:t>player </a:t>
            </a:r>
            <a:r>
              <a:rPr lang="en-US" sz="3200" dirty="0">
                <a:solidFill>
                  <a:srgbClr val="FFFDD8"/>
                </a:solidFill>
                <a:latin typeface="Tw Cen MT" pitchFamily="34" charset="0"/>
                <a:ea typeface="เอฟซี ฟาสท์เทสท์"/>
                <a:cs typeface="เอฟซี ฟาสท์เทสท์"/>
                <a:sym typeface="เอฟซี ฟาสท์เทสท์"/>
              </a:rPr>
              <a:t>looks out, he finds out that the landlord is yelling at the couple. “You guys didn’t pay rent for the last month and a half. Do I look like an idiot?!!” </a:t>
            </a:r>
          </a:p>
          <a:p>
            <a:pPr algn="ctr">
              <a:lnSpc>
                <a:spcPts val="4060"/>
              </a:lnSpc>
            </a:pPr>
            <a:endParaRPr lang="en-US" sz="3200" dirty="0">
              <a:solidFill>
                <a:srgbClr val="FFFDD8"/>
              </a:solidFill>
              <a:latin typeface="Tw Cen MT" pitchFamily="34" charset="0"/>
              <a:ea typeface="เอฟซี ฟาสท์เทสท์"/>
              <a:cs typeface="เอฟซี ฟาสท์เทสท์"/>
              <a:sym typeface="เอฟซี ฟาสท์เทสท์"/>
            </a:endParaRPr>
          </a:p>
          <a:p>
            <a:pPr algn="ctr">
              <a:lnSpc>
                <a:spcPts val="4060"/>
              </a:lnSpc>
            </a:pPr>
            <a:r>
              <a:rPr lang="en-US" sz="3200" dirty="0">
                <a:solidFill>
                  <a:srgbClr val="FFFDD8"/>
                </a:solidFill>
                <a:latin typeface="Tw Cen MT" pitchFamily="34" charset="0"/>
                <a:ea typeface="เอฟซี ฟาสท์เทสท์"/>
                <a:cs typeface="เอฟซี ฟาสท์เทสท์"/>
                <a:sym typeface="เอฟซี ฟาสท์เทสท์"/>
              </a:rPr>
              <a:t>The husband stammers to say, “I, I , the job….” , “ What fucking job? You can’t even pay your daughter’s school fee and do you even have the essentials to run your family, let alone your FUCKING </a:t>
            </a:r>
            <a:r>
              <a:rPr lang="en-US" sz="3200" dirty="0" err="1">
                <a:solidFill>
                  <a:srgbClr val="FFFDD8"/>
                </a:solidFill>
                <a:latin typeface="Tw Cen MT" pitchFamily="34" charset="0"/>
                <a:ea typeface="เอฟซี ฟาสท์เทสท์"/>
                <a:cs typeface="เอฟซี ฟาสท์เทสท์"/>
                <a:sym typeface="เอฟซี ฟาสท์เทสท์"/>
              </a:rPr>
              <a:t>j,j,j</a:t>
            </a:r>
            <a:r>
              <a:rPr lang="en-US" sz="3200" dirty="0">
                <a:solidFill>
                  <a:srgbClr val="FFFDD8"/>
                </a:solidFill>
                <a:latin typeface="Tw Cen MT" pitchFamily="34" charset="0"/>
                <a:ea typeface="เอฟซี ฟาสท์เทสท์"/>
                <a:cs typeface="เอฟซี ฟาสท์เทสท์"/>
                <a:sym typeface="เอฟซี ฟาสท์เทสท์"/>
              </a:rPr>
              <a:t>—job! The landlord mocking the husband.</a:t>
            </a:r>
          </a:p>
          <a:p>
            <a:pPr algn="ctr">
              <a:lnSpc>
                <a:spcPts val="4060"/>
              </a:lnSpc>
            </a:pPr>
            <a:endParaRPr lang="en-US" sz="2900"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5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arn(outHorizontal)">
                                      <p:cBhvr>
                                        <p:cTn id="7" dur="2000"/>
                                        <p:tgtEl>
                                          <p:spTgt spid="12">
                                            <p:txEl>
                                              <p:pRg st="0" end="0"/>
                                            </p:txEl>
                                          </p:spTgt>
                                        </p:tgtEl>
                                      </p:cBhvr>
                                    </p:animEffect>
                                  </p:childTnLst>
                                </p:cTn>
                              </p:par>
                              <p:par>
                                <p:cTn id="8" presetID="16" presetClass="entr" presetSubtype="42"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barn(outHorizontal)">
                                      <p:cBhvr>
                                        <p:cTn id="10" dur="20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670072" y="1717715"/>
            <a:ext cx="14924064" cy="7181453"/>
          </a:xfrm>
          <a:prstGeom prst="rect">
            <a:avLst/>
          </a:prstGeom>
        </p:spPr>
        <p:txBody>
          <a:bodyPr lIns="0" tIns="0" rIns="0" bIns="0" rtlCol="0" anchor="t">
            <a:spAutoFit/>
          </a:bodyPr>
          <a:lstStyle/>
          <a:p>
            <a:pPr algn="ctr">
              <a:lnSpc>
                <a:spcPts val="3501"/>
              </a:lnSpc>
            </a:pP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The </a:t>
            </a:r>
            <a:r>
              <a:rPr lang="en-US" sz="3400" dirty="0">
                <a:solidFill>
                  <a:srgbClr val="2BFF00"/>
                </a:solidFill>
                <a:latin typeface="Tw Cen MT" pitchFamily="34" charset="0"/>
                <a:ea typeface="เอฟซี ฟาสท์เทสท์"/>
                <a:cs typeface="เอฟซี ฟาสท์เทสท์"/>
                <a:sym typeface="เอฟซี ฟาสท์เทสท์"/>
              </a:rPr>
              <a:t>player </a:t>
            </a: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now has the choice to either intervene or leave it. If the </a:t>
            </a:r>
            <a:r>
              <a:rPr lang="en-US" sz="3400" dirty="0">
                <a:solidFill>
                  <a:srgbClr val="2BFF00"/>
                </a:solidFill>
                <a:latin typeface="Tw Cen MT" pitchFamily="34" charset="0"/>
                <a:ea typeface="เอฟซี ฟาสท์เทสท์"/>
                <a:cs typeface="เอฟซี ฟาสท์เทสท์"/>
                <a:sym typeface="เอฟซี ฟาสท์เทสท์"/>
              </a:rPr>
              <a:t>player </a:t>
            </a: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intervenes; </a:t>
            </a:r>
          </a:p>
          <a:p>
            <a:pPr algn="ctr">
              <a:lnSpc>
                <a:spcPts val="3501"/>
              </a:lnSpc>
            </a:pPr>
            <a:endParaRPr lang="en-US" sz="3400" dirty="0">
              <a:solidFill>
                <a:srgbClr val="FFFDD8"/>
              </a:solidFill>
              <a:latin typeface="Tw Cen MT" pitchFamily="34" charset="0"/>
              <a:ea typeface="เอฟซี ฟาสท์เทสท์"/>
              <a:cs typeface="เอฟซี ฟาสท์เทสท์"/>
              <a:sym typeface="เอฟซี ฟาสท์เทสท์"/>
            </a:endParaRPr>
          </a:p>
          <a:p>
            <a:pPr algn="ctr">
              <a:lnSpc>
                <a:spcPts val="3501"/>
              </a:lnSpc>
            </a:pP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The </a:t>
            </a:r>
            <a:r>
              <a:rPr lang="en-US" sz="3400" dirty="0">
                <a:solidFill>
                  <a:srgbClr val="CB0101"/>
                </a:solidFill>
                <a:latin typeface="Tw Cen MT" pitchFamily="34" charset="0"/>
                <a:ea typeface="เอฟซี ฟาสท์เทสท์"/>
                <a:cs typeface="เอฟซี ฟาสท์เทสท์"/>
                <a:sym typeface="เอฟซี ฟาสท์เทสท์"/>
              </a:rPr>
              <a:t>protago </a:t>
            </a: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goes to them and asks, “What’s the problem, old man?” the o</a:t>
            </a:r>
            <a:r>
              <a:rPr lang="en-US" sz="3400" dirty="0">
                <a:solidFill>
                  <a:srgbClr val="B4AF90"/>
                </a:solidFill>
                <a:latin typeface="Tw Cen MT" pitchFamily="34" charset="0"/>
                <a:ea typeface="เอฟซี ฟาสท์เทสท์"/>
                <a:cs typeface="เอฟซี ฟาสท์เทสท์"/>
                <a:sym typeface="เอฟซี ฟาสท์เทสท์"/>
              </a:rPr>
              <a:t>ld man</a:t>
            </a: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 turns towards him, “ My problem is I need my Fucking money.” “Look at these useless people. No one gives shelter to these people but I gave them. So, for this at the least they need to pay my rent.” The </a:t>
            </a:r>
            <a:r>
              <a:rPr lang="en-US" sz="3400" dirty="0">
                <a:solidFill>
                  <a:srgbClr val="DE1313"/>
                </a:solidFill>
                <a:latin typeface="Tw Cen MT" pitchFamily="34" charset="0"/>
                <a:ea typeface="เอฟซี ฟาสท์เทสท์"/>
                <a:cs typeface="เอฟซี ฟาสท์เทสท์"/>
                <a:sym typeface="เอฟซี ฟาสท์เทสท์"/>
              </a:rPr>
              <a:t>protago </a:t>
            </a: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asks, “How much?” The </a:t>
            </a:r>
            <a:r>
              <a:rPr lang="en-US" sz="3400" dirty="0">
                <a:solidFill>
                  <a:srgbClr val="B4AF90"/>
                </a:solidFill>
                <a:latin typeface="Tw Cen MT" pitchFamily="34" charset="0"/>
                <a:ea typeface="เอฟซี ฟาสท์เทสท์"/>
                <a:cs typeface="เอฟซี ฟาสท์เทสท์"/>
                <a:sym typeface="เอฟซี ฟาสท์เทสท์"/>
              </a:rPr>
              <a:t>old man</a:t>
            </a: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 stuns, “What? Don’t tell me you have a nice heart.” The </a:t>
            </a:r>
            <a:r>
              <a:rPr lang="en-US" sz="3400" dirty="0">
                <a:solidFill>
                  <a:srgbClr val="DE1313"/>
                </a:solidFill>
                <a:latin typeface="Tw Cen MT" pitchFamily="34" charset="0"/>
                <a:ea typeface="เอฟซี ฟาสท์เทสท์"/>
                <a:cs typeface="เอฟซี ฟาสท์เทสท์"/>
                <a:sym typeface="เอฟซี ฟาสท์เทสท์"/>
              </a:rPr>
              <a:t>protago </a:t>
            </a: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says, “Nah, just curious.” “Thirty grand with interest.” </a:t>
            </a:r>
          </a:p>
          <a:p>
            <a:pPr algn="ctr">
              <a:lnSpc>
                <a:spcPts val="3501"/>
              </a:lnSpc>
            </a:pPr>
            <a:endParaRPr lang="en-US" sz="3400" dirty="0">
              <a:solidFill>
                <a:srgbClr val="FFFDD8"/>
              </a:solidFill>
              <a:latin typeface="Tw Cen MT" pitchFamily="34" charset="0"/>
              <a:ea typeface="เอฟซี ฟาสท์เทสท์"/>
              <a:cs typeface="เอฟซี ฟาสท์เทสท์"/>
              <a:sym typeface="เอฟซี ฟาสท์เทสท์"/>
            </a:endParaRPr>
          </a:p>
          <a:p>
            <a:pPr algn="ctr">
              <a:lnSpc>
                <a:spcPts val="3501"/>
              </a:lnSpc>
            </a:pP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 The </a:t>
            </a:r>
            <a:r>
              <a:rPr lang="en-US" sz="3400" dirty="0">
                <a:solidFill>
                  <a:srgbClr val="2BFF00"/>
                </a:solidFill>
                <a:latin typeface="Tw Cen MT" pitchFamily="34" charset="0"/>
                <a:ea typeface="เอฟซี ฟาสท์เทสท์"/>
                <a:cs typeface="เอฟซี ฟาสท์เทสท์"/>
                <a:sym typeface="เอฟซี ฟาสท์เทสท์"/>
              </a:rPr>
              <a:t>player </a:t>
            </a: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has a few choices to choose one out of them. Either he can:</a:t>
            </a:r>
          </a:p>
          <a:p>
            <a:pPr algn="ctr">
              <a:lnSpc>
                <a:spcPts val="3501"/>
              </a:lnSpc>
            </a:pPr>
            <a:endParaRPr lang="en-US" sz="3400" dirty="0">
              <a:solidFill>
                <a:srgbClr val="FFFDD8"/>
              </a:solidFill>
              <a:latin typeface="Tw Cen MT" pitchFamily="34" charset="0"/>
              <a:ea typeface="เอฟซี ฟาสท์เทสท์"/>
              <a:cs typeface="เอฟซี ฟาสท์เทสท์"/>
              <a:sym typeface="เอฟซี ฟาสท์เทสท์"/>
            </a:endParaRPr>
          </a:p>
          <a:p>
            <a:pPr algn="ctr">
              <a:lnSpc>
                <a:spcPts val="3501"/>
              </a:lnSpc>
            </a:pP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1) Give the money he gets from the selling the drugs.</a:t>
            </a:r>
          </a:p>
          <a:p>
            <a:pPr algn="ctr">
              <a:lnSpc>
                <a:spcPts val="3501"/>
              </a:lnSpc>
            </a:pP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2) Steal the money from the girl whom the </a:t>
            </a:r>
            <a:r>
              <a:rPr lang="en-US" sz="3400" dirty="0">
                <a:solidFill>
                  <a:srgbClr val="DE1313"/>
                </a:solidFill>
                <a:latin typeface="Tw Cen MT" pitchFamily="34" charset="0"/>
                <a:ea typeface="เอฟซี ฟาสท์เทสท์"/>
                <a:cs typeface="เอฟซี ฟาสท์เทสท์"/>
                <a:sym typeface="เอฟซี ฟาสท์เทสท์"/>
              </a:rPr>
              <a:t>protago </a:t>
            </a: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gives</a:t>
            </a:r>
          </a:p>
          <a:p>
            <a:pPr algn="ctr">
              <a:lnSpc>
                <a:spcPts val="3501"/>
              </a:lnSpc>
            </a:pP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3) Get the money from the client in 222 </a:t>
            </a:r>
            <a:r>
              <a:rPr lang="en-US" sz="3400" i="1" dirty="0">
                <a:solidFill>
                  <a:srgbClr val="FFFDD8"/>
                </a:solidFill>
                <a:latin typeface="Tw Cen MT" pitchFamily="34" charset="0"/>
                <a:ea typeface="เอฟซี ฟาสท์เทสท์"/>
                <a:cs typeface="เอฟซี ฟาสท์เทสท์"/>
                <a:sym typeface="เอฟซี ฟาสท์เทสท์"/>
              </a:rPr>
              <a:t>(during the previous interaction.)</a:t>
            </a:r>
          </a:p>
          <a:p>
            <a:pPr algn="ctr">
              <a:lnSpc>
                <a:spcPts val="3501"/>
              </a:lnSpc>
            </a:pP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4) Do nothing at all.</a:t>
            </a:r>
          </a:p>
          <a:p>
            <a:pPr algn="ctr">
              <a:lnSpc>
                <a:spcPts val="3501"/>
              </a:lnSpc>
            </a:pPr>
            <a:endParaRPr lang="en-US" sz="3400" dirty="0">
              <a:solidFill>
                <a:srgbClr val="FFFDD8"/>
              </a:solidFill>
              <a:latin typeface="Tw Cen MT" pitchFamily="34" charset="0"/>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250">
        <p:cover/>
      </p:transition>
    </mc:Choice>
    <mc:Fallback xmlns="">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right)">
                                      <p:cBhvr>
                                        <p:cTn id="7" dur="2250"/>
                                        <p:tgtEl>
                                          <p:spTgt spid="12">
                                            <p:txEl>
                                              <p:pRg st="0" end="0"/>
                                            </p:txEl>
                                          </p:spTgt>
                                        </p:tgtEl>
                                      </p:cBhvr>
                                    </p:animEffect>
                                  </p:childTnLst>
                                </p:cTn>
                              </p:par>
                              <p:par>
                                <p:cTn id="8" presetID="22" presetClass="entr" presetSubtype="2"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wipe(right)">
                                      <p:cBhvr>
                                        <p:cTn id="10" dur="2250"/>
                                        <p:tgtEl>
                                          <p:spTgt spid="12">
                                            <p:txEl>
                                              <p:pRg st="2" end="2"/>
                                            </p:txEl>
                                          </p:spTgt>
                                        </p:tgtEl>
                                      </p:cBhvr>
                                    </p:animEffect>
                                  </p:childTnLst>
                                </p:cTn>
                              </p:par>
                              <p:par>
                                <p:cTn id="11" presetID="22" presetClass="entr" presetSubtype="2"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Effect transition="in" filter="wipe(right)">
                                      <p:cBhvr>
                                        <p:cTn id="13" dur="2250"/>
                                        <p:tgtEl>
                                          <p:spTgt spid="12">
                                            <p:txEl>
                                              <p:pRg st="4" end="4"/>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12">
                                            <p:txEl>
                                              <p:pRg st="6" end="6"/>
                                            </p:txEl>
                                          </p:spTgt>
                                        </p:tgtEl>
                                        <p:attrNameLst>
                                          <p:attrName>style.visibility</p:attrName>
                                        </p:attrNameLst>
                                      </p:cBhvr>
                                      <p:to>
                                        <p:strVal val="visible"/>
                                      </p:to>
                                    </p:set>
                                    <p:animEffect transition="in" filter="wipe(right)">
                                      <p:cBhvr>
                                        <p:cTn id="16" dur="2250"/>
                                        <p:tgtEl>
                                          <p:spTgt spid="12">
                                            <p:txEl>
                                              <p:pRg st="6" end="6"/>
                                            </p:txEl>
                                          </p:spTgt>
                                        </p:tgtEl>
                                      </p:cBhvr>
                                    </p:animEffect>
                                  </p:childTnLst>
                                </p:cTn>
                              </p:par>
                              <p:par>
                                <p:cTn id="17" presetID="22" presetClass="entr" presetSubtype="2" fill="hold" nodeType="with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animEffect transition="in" filter="wipe(right)">
                                      <p:cBhvr>
                                        <p:cTn id="19" dur="2250"/>
                                        <p:tgtEl>
                                          <p:spTgt spid="12">
                                            <p:txEl>
                                              <p:pRg st="7" end="7"/>
                                            </p:txEl>
                                          </p:spTgt>
                                        </p:tgtEl>
                                      </p:cBhvr>
                                    </p:animEffect>
                                  </p:childTnLst>
                                </p:cTn>
                              </p:par>
                              <p:par>
                                <p:cTn id="20" presetID="22" presetClass="entr" presetSubtype="2" fill="hold" nodeType="withEffect">
                                  <p:stCondLst>
                                    <p:cond delay="0"/>
                                  </p:stCondLst>
                                  <p:childTnLst>
                                    <p:set>
                                      <p:cBhvr>
                                        <p:cTn id="21" dur="1" fill="hold">
                                          <p:stCondLst>
                                            <p:cond delay="0"/>
                                          </p:stCondLst>
                                        </p:cTn>
                                        <p:tgtEl>
                                          <p:spTgt spid="12">
                                            <p:txEl>
                                              <p:pRg st="8" end="8"/>
                                            </p:txEl>
                                          </p:spTgt>
                                        </p:tgtEl>
                                        <p:attrNameLst>
                                          <p:attrName>style.visibility</p:attrName>
                                        </p:attrNameLst>
                                      </p:cBhvr>
                                      <p:to>
                                        <p:strVal val="visible"/>
                                      </p:to>
                                    </p:set>
                                    <p:animEffect transition="in" filter="wipe(right)">
                                      <p:cBhvr>
                                        <p:cTn id="22" dur="2250"/>
                                        <p:tgtEl>
                                          <p:spTgt spid="12">
                                            <p:txEl>
                                              <p:pRg st="8" end="8"/>
                                            </p:txEl>
                                          </p:spTgt>
                                        </p:tgtEl>
                                      </p:cBhvr>
                                    </p:animEffect>
                                  </p:childTnLst>
                                </p:cTn>
                              </p:par>
                              <p:par>
                                <p:cTn id="23" presetID="22" presetClass="entr" presetSubtype="2" fill="hold" nodeType="withEffect">
                                  <p:stCondLst>
                                    <p:cond delay="0"/>
                                  </p:stCondLst>
                                  <p:childTnLst>
                                    <p:set>
                                      <p:cBhvr>
                                        <p:cTn id="24" dur="1" fill="hold">
                                          <p:stCondLst>
                                            <p:cond delay="0"/>
                                          </p:stCondLst>
                                        </p:cTn>
                                        <p:tgtEl>
                                          <p:spTgt spid="12">
                                            <p:txEl>
                                              <p:pRg st="9" end="9"/>
                                            </p:txEl>
                                          </p:spTgt>
                                        </p:tgtEl>
                                        <p:attrNameLst>
                                          <p:attrName>style.visibility</p:attrName>
                                        </p:attrNameLst>
                                      </p:cBhvr>
                                      <p:to>
                                        <p:strVal val="visible"/>
                                      </p:to>
                                    </p:set>
                                    <p:animEffect transition="in" filter="wipe(right)">
                                      <p:cBhvr>
                                        <p:cTn id="25" dur="2250"/>
                                        <p:tgtEl>
                                          <p:spTgt spid="1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grpSp>
      <p:sp>
        <p:nvSpPr>
          <p:cNvPr id="6" name="Freeform 6"/>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9" name="TextBox 9"/>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0" name="TextBox 10"/>
          <p:cNvSpPr txBox="1"/>
          <p:nvPr/>
        </p:nvSpPr>
        <p:spPr>
          <a:xfrm>
            <a:off x="1423357" y="2402267"/>
            <a:ext cx="15441283" cy="5514330"/>
          </a:xfrm>
          <a:prstGeom prst="rect">
            <a:avLst/>
          </a:prstGeom>
        </p:spPr>
        <p:txBody>
          <a:bodyPr lIns="0" tIns="0" rIns="0" bIns="0" rtlCol="0" anchor="t">
            <a:spAutoFit/>
          </a:bodyPr>
          <a:lstStyle/>
          <a:p>
            <a:pPr algn="ctr">
              <a:lnSpc>
                <a:spcPts val="4340"/>
              </a:lnSpc>
            </a:pP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After the </a:t>
            </a:r>
            <a:r>
              <a:rPr lang="en-US" sz="3400" dirty="0">
                <a:solidFill>
                  <a:srgbClr val="B4AF90"/>
                </a:solidFill>
                <a:latin typeface="Tw Cen MT" pitchFamily="34" charset="0"/>
                <a:ea typeface="เอฟซี ฟาสท์เทสท์"/>
                <a:cs typeface="เอฟซี ฟาสท์เทสท์"/>
                <a:sym typeface="เอฟซี ฟาสท์เทสท์"/>
              </a:rPr>
              <a:t>old man</a:t>
            </a: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 and his company leaves, the husband says, “Thanks again---” The </a:t>
            </a:r>
            <a:r>
              <a:rPr lang="en-US" sz="3400" dirty="0">
                <a:solidFill>
                  <a:srgbClr val="DE1313"/>
                </a:solidFill>
                <a:latin typeface="Tw Cen MT" pitchFamily="34" charset="0"/>
                <a:ea typeface="เอฟซี ฟาสท์เทสท์"/>
                <a:cs typeface="เอฟซี ฟาสท์เทสท์"/>
                <a:sym typeface="เอฟซี ฟาสท์เทสท์"/>
              </a:rPr>
              <a:t>protago </a:t>
            </a: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tells, “Get a goddamn job. I can’t save your asses every time.” The husband goes into his home as his wife steps out and tells, “Is </a:t>
            </a:r>
            <a:r>
              <a:rPr lang="en-US" sz="3400" dirty="0">
                <a:solidFill>
                  <a:srgbClr val="F667D7"/>
                </a:solidFill>
                <a:latin typeface="Tw Cen MT" pitchFamily="34" charset="0"/>
                <a:ea typeface="เอฟซี ฟาสท์เทสท์"/>
                <a:cs typeface="เอฟซี ฟาสท์เทสท์"/>
                <a:sym typeface="เอฟซี ฟาสท์เทสท์"/>
              </a:rPr>
              <a:t>Suzy</a:t>
            </a: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 with you?” “Yes, thanks to your everyday quarrel”. “How much do you have with you right now?”</a:t>
            </a:r>
          </a:p>
          <a:p>
            <a:pPr algn="ctr">
              <a:lnSpc>
                <a:spcPts val="4340"/>
              </a:lnSpc>
            </a:pPr>
            <a:endParaRPr lang="en-US" sz="3400" dirty="0">
              <a:solidFill>
                <a:srgbClr val="FFFDD8"/>
              </a:solidFill>
              <a:latin typeface="Tw Cen MT" pitchFamily="34" charset="0"/>
              <a:ea typeface="เอฟซี ฟาสท์เทสท์"/>
              <a:cs typeface="เอฟซี ฟาสท์เทสท์"/>
              <a:sym typeface="เอฟซี ฟาสท์เทสท์"/>
            </a:endParaRPr>
          </a:p>
          <a:p>
            <a:pPr algn="ctr">
              <a:lnSpc>
                <a:spcPts val="4340"/>
              </a:lnSpc>
            </a:pP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The wife becomes hesitant to answer him. As the </a:t>
            </a:r>
            <a:r>
              <a:rPr lang="en-US" sz="3400" dirty="0">
                <a:solidFill>
                  <a:srgbClr val="DE1313"/>
                </a:solidFill>
                <a:latin typeface="Tw Cen MT" pitchFamily="34" charset="0"/>
                <a:ea typeface="เอฟซี ฟาสท์เทสท์"/>
                <a:cs typeface="เอฟซี ฟาสท์เทสท์"/>
                <a:sym typeface="เอฟซี ฟาสท์เทสท์"/>
              </a:rPr>
              <a:t>protago </a:t>
            </a: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speaks with the wife, there was a barking dog coming out of the house. Listening the barks, </a:t>
            </a:r>
            <a:r>
              <a:rPr lang="en-US" sz="3400" dirty="0">
                <a:solidFill>
                  <a:srgbClr val="F667D7"/>
                </a:solidFill>
                <a:latin typeface="Tw Cen MT" pitchFamily="34" charset="0"/>
                <a:ea typeface="เอฟซี ฟาสท์เทสท์"/>
                <a:cs typeface="เอฟซี ฟาสท์เทสท์"/>
                <a:sym typeface="เอฟซี ฟาสท์เทสท์"/>
              </a:rPr>
              <a:t>Suzy </a:t>
            </a:r>
            <a:r>
              <a:rPr lang="en-US" sz="3400" dirty="0">
                <a:solidFill>
                  <a:srgbClr val="FFFDD8"/>
                </a:solidFill>
                <a:latin typeface="Tw Cen MT" pitchFamily="34" charset="0"/>
                <a:ea typeface="เอฟซี ฟาสท์เทสท์"/>
                <a:cs typeface="เอฟซี ฟาสท์เทสท์"/>
                <a:sym typeface="เอฟซี ฟาสท์เทสท์"/>
              </a:rPr>
              <a:t>gets up and comes out saying, “George!”. The little girl goes to the dog and hugs him. </a:t>
            </a:r>
          </a:p>
          <a:p>
            <a:pPr algn="ctr">
              <a:lnSpc>
                <a:spcPts val="4340"/>
              </a:lnSpc>
            </a:pPr>
            <a:endParaRPr lang="en-US" sz="3100" dirty="0">
              <a:solidFill>
                <a:srgbClr val="FFFDD8"/>
              </a:solidFill>
              <a:latin typeface="Nasalization Rg" panose="020B0604020202020204" pitchFamily="34" charset="0"/>
              <a:ea typeface="เอฟซี ฟาสท์เทสท์"/>
              <a:cs typeface="เอฟซี ฟาสท์เทสท์"/>
              <a:sym typeface="เอฟซี ฟาสท์เทสท์"/>
            </a:endParaRPr>
          </a:p>
          <a:p>
            <a:pPr algn="ctr">
              <a:lnSpc>
                <a:spcPts val="4340"/>
              </a:lnSpc>
            </a:pPr>
            <a:r>
              <a:rPr lang="en-US" sz="3100" dirty="0">
                <a:solidFill>
                  <a:srgbClr val="FFFDD8"/>
                </a:solidFill>
                <a:latin typeface="Consolas" pitchFamily="49" charset="0"/>
                <a:ea typeface="เอฟซี ฟาสท์เทสท์"/>
                <a:cs typeface="เอฟซี ฟาสท์เทสท์"/>
                <a:sym typeface="เอฟซี ฟาสท์เทสท์"/>
              </a:rPr>
              <a:t>[Everyone goes to their respective rooms].</a:t>
            </a:r>
          </a:p>
        </p:txBody>
      </p:sp>
    </p:spTree>
  </p:cSld>
  <p:clrMapOvr>
    <a:masterClrMapping/>
  </p:clrMapOvr>
  <mc:AlternateContent xmlns:mc="http://schemas.openxmlformats.org/markup-compatibility/2006" xmlns:p14="http://schemas.microsoft.com/office/powerpoint/2010/main">
    <mc:Choice Requires="p14">
      <p:transition spd="slow" p14:dur="2000">
        <p:push dir="d"/>
      </p:transition>
    </mc:Choice>
    <mc:Fallback xmlns="">
      <p:transition spd="slow">
        <p:push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7" dur="1750"/>
                                        <p:tgtEl>
                                          <p:spTgt spid="10">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randombar(horizontal)">
                                      <p:cBhvr>
                                        <p:cTn id="10" dur="1750"/>
                                        <p:tgtEl>
                                          <p:spTgt spid="10">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Effect transition="in" filter="randombar(horizontal)">
                                      <p:cBhvr>
                                        <p:cTn id="13" dur="175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grpSp>
      <p:sp>
        <p:nvSpPr>
          <p:cNvPr id="6" name="Freeform 6"/>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a:off x="6882817" y="1336915"/>
            <a:ext cx="9611952" cy="6716860"/>
          </a:xfrm>
          <a:custGeom>
            <a:avLst/>
            <a:gdLst/>
            <a:ahLst/>
            <a:cxnLst/>
            <a:rect l="l" t="t" r="r" b="b"/>
            <a:pathLst>
              <a:path w="9611952" h="6716860">
                <a:moveTo>
                  <a:pt x="0" y="0"/>
                </a:moveTo>
                <a:lnTo>
                  <a:pt x="9611951" y="0"/>
                </a:lnTo>
                <a:lnTo>
                  <a:pt x="9611951" y="6716860"/>
                </a:lnTo>
                <a:lnTo>
                  <a:pt x="0" y="6716860"/>
                </a:lnTo>
                <a:lnTo>
                  <a:pt x="0" y="0"/>
                </a:lnTo>
                <a:close/>
              </a:path>
            </a:pathLst>
          </a:custGeom>
          <a:blipFill>
            <a:blip r:embed="rId7"/>
            <a:stretch>
              <a:fillRect l="-9199" r="-15032"/>
            </a:stretch>
          </a:blipFill>
        </p:spPr>
      </p:sp>
      <p:sp>
        <p:nvSpPr>
          <p:cNvPr id="9" name="TextBox 9"/>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0" name="TextBox 10"/>
          <p:cNvSpPr txBox="1"/>
          <p:nvPr/>
        </p:nvSpPr>
        <p:spPr>
          <a:xfrm>
            <a:off x="1519897" y="1486313"/>
            <a:ext cx="4554003" cy="6360716"/>
          </a:xfrm>
          <a:prstGeom prst="rect">
            <a:avLst/>
          </a:prstGeom>
        </p:spPr>
        <p:txBody>
          <a:bodyPr lIns="0" tIns="0" rIns="0" bIns="0" rtlCol="0" anchor="t">
            <a:spAutoFit/>
          </a:bodyPr>
          <a:lstStyle/>
          <a:p>
            <a:pPr algn="just">
              <a:lnSpc>
                <a:spcPts val="3080"/>
              </a:lnSpc>
            </a:pPr>
            <a:endParaRPr lang="en-US" sz="2200" i="1" dirty="0">
              <a:solidFill>
                <a:srgbClr val="FFFDD8"/>
              </a:solidFill>
              <a:latin typeface="Ailerons" panose="00000500000000000000" pitchFamily="50" charset="0"/>
              <a:ea typeface="Aperture"/>
              <a:cs typeface="Aperture"/>
              <a:sym typeface="Aperture"/>
            </a:endParaRPr>
          </a:p>
          <a:p>
            <a:pPr algn="just">
              <a:lnSpc>
                <a:spcPts val="3080"/>
              </a:lnSpc>
            </a:pPr>
            <a:r>
              <a:rPr lang="en-US" sz="2200" i="1" dirty="0">
                <a:solidFill>
                  <a:srgbClr val="FFFDD8"/>
                </a:solidFill>
                <a:latin typeface="Copperplate Gothic Bold" pitchFamily="34" charset="0"/>
                <a:ea typeface="Aperture"/>
                <a:cs typeface="Aperture"/>
                <a:sym typeface="Aperture"/>
              </a:rPr>
              <a:t>(The </a:t>
            </a:r>
            <a:r>
              <a:rPr lang="en-US" sz="2200" i="1" dirty="0">
                <a:solidFill>
                  <a:srgbClr val="2BFF00"/>
                </a:solidFill>
                <a:latin typeface="Copperplate Gothic Bold" pitchFamily="34" charset="0"/>
                <a:ea typeface="Aperture"/>
                <a:cs typeface="Aperture"/>
                <a:sym typeface="Aperture"/>
              </a:rPr>
              <a:t>player </a:t>
            </a:r>
            <a:r>
              <a:rPr lang="en-US" sz="2200" i="1" dirty="0">
                <a:solidFill>
                  <a:srgbClr val="FFFDD8"/>
                </a:solidFill>
                <a:latin typeface="Copperplate Gothic Bold" pitchFamily="34" charset="0"/>
                <a:ea typeface="Aperture"/>
                <a:cs typeface="Aperture"/>
                <a:sym typeface="Aperture"/>
              </a:rPr>
              <a:t>gets control)</a:t>
            </a:r>
          </a:p>
          <a:p>
            <a:pPr algn="just">
              <a:lnSpc>
                <a:spcPts val="3080"/>
              </a:lnSpc>
            </a:pPr>
            <a:endParaRPr lang="en-US" sz="2200" i="1" dirty="0">
              <a:solidFill>
                <a:srgbClr val="FFFDD8"/>
              </a:solidFill>
              <a:latin typeface="Ailerons" panose="00000500000000000000" pitchFamily="50" charset="0"/>
              <a:ea typeface="Aperture"/>
              <a:cs typeface="Aperture"/>
              <a:sym typeface="Aperture"/>
            </a:endParaRPr>
          </a:p>
          <a:p>
            <a:pPr algn="just">
              <a:lnSpc>
                <a:spcPts val="3080"/>
              </a:lnSpc>
            </a:pPr>
            <a:r>
              <a:rPr lang="en-US" sz="2800" dirty="0">
                <a:solidFill>
                  <a:srgbClr val="FFFDD8"/>
                </a:solidFill>
                <a:latin typeface="Goudy Old Style" pitchFamily="18" charset="0"/>
                <a:ea typeface="เอฟซี ฟาสท์เทสท์"/>
                <a:cs typeface="เอฟซี ฟาสท์เทสท์"/>
                <a:sym typeface="เอฟซี ฟาสท์เทสท์"/>
              </a:rPr>
              <a:t>The next day, the </a:t>
            </a:r>
            <a:r>
              <a:rPr lang="en-US" sz="2800" dirty="0">
                <a:solidFill>
                  <a:srgbClr val="DE1313"/>
                </a:solidFill>
                <a:latin typeface="Goudy Old Style" pitchFamily="18" charset="0"/>
                <a:ea typeface="เอฟซี ฟาสท์เทสท์"/>
                <a:cs typeface="เอฟซี ฟาสท์เทสท์"/>
                <a:sym typeface="เอฟซี ฟาสท์เทสท์"/>
              </a:rPr>
              <a:t>protago </a:t>
            </a:r>
            <a:r>
              <a:rPr lang="en-US" sz="2800" dirty="0">
                <a:solidFill>
                  <a:srgbClr val="FFFDD8"/>
                </a:solidFill>
                <a:latin typeface="Goudy Old Style" pitchFamily="18" charset="0"/>
                <a:ea typeface="เอฟซี ฟาสท์เทสท์"/>
                <a:cs typeface="เอฟซี ฟาสท์เทสท์"/>
                <a:sym typeface="เอฟซี ฟาสท์เทสท์"/>
              </a:rPr>
              <a:t>gets a voicemail from “Office”, saying, “Come to the office.”. </a:t>
            </a:r>
          </a:p>
          <a:p>
            <a:pPr algn="just">
              <a:lnSpc>
                <a:spcPts val="3080"/>
              </a:lnSpc>
            </a:pPr>
            <a:r>
              <a:rPr lang="en-US" sz="2800" dirty="0">
                <a:solidFill>
                  <a:srgbClr val="FFFDD8"/>
                </a:solidFill>
                <a:latin typeface="Goudy Old Style" pitchFamily="18" charset="0"/>
                <a:ea typeface="เอฟซี ฟาสท์เทสท์"/>
                <a:cs typeface="เอฟซี ฟาสท์เทสท์"/>
                <a:sym typeface="เอฟซี ฟาสท์เทสท์"/>
              </a:rPr>
              <a:t>The </a:t>
            </a:r>
            <a:r>
              <a:rPr lang="en-US" sz="2800" dirty="0">
                <a:solidFill>
                  <a:srgbClr val="DE1313"/>
                </a:solidFill>
                <a:latin typeface="Goudy Old Style" pitchFamily="18" charset="0"/>
                <a:ea typeface="เอฟซี ฟาสท์เทสท์"/>
                <a:cs typeface="เอฟซี ฟาสท์เทสท์"/>
                <a:sym typeface="เอฟซี ฟาสท์เทสท์"/>
              </a:rPr>
              <a:t>protago </a:t>
            </a:r>
            <a:r>
              <a:rPr lang="en-US" sz="2800" dirty="0">
                <a:solidFill>
                  <a:srgbClr val="FFFDD8"/>
                </a:solidFill>
                <a:latin typeface="Goudy Old Style" pitchFamily="18" charset="0"/>
                <a:ea typeface="เอฟซี ฟาสท์เทสท์"/>
                <a:cs typeface="เอฟซี ฟาสท์เทสท์"/>
                <a:sym typeface="เอฟซี ฟาสท์เทสท์"/>
              </a:rPr>
              <a:t>has two things to do:</a:t>
            </a:r>
          </a:p>
          <a:p>
            <a:pPr algn="just">
              <a:lnSpc>
                <a:spcPts val="3080"/>
              </a:lnSpc>
            </a:pPr>
            <a:endParaRPr lang="en-US" sz="2800" dirty="0">
              <a:solidFill>
                <a:srgbClr val="FFFDD8"/>
              </a:solidFill>
              <a:latin typeface="Goudy Old Style" pitchFamily="18" charset="0"/>
              <a:ea typeface="เอฟซี ฟาสท์เทสท์"/>
              <a:cs typeface="เอฟซี ฟาสท์เทสท์"/>
              <a:sym typeface="เอฟซี ฟาสท์เทสท์"/>
            </a:endParaRPr>
          </a:p>
          <a:p>
            <a:pPr algn="just">
              <a:lnSpc>
                <a:spcPts val="3080"/>
              </a:lnSpc>
            </a:pPr>
            <a:r>
              <a:rPr lang="en-US" sz="2800" dirty="0">
                <a:solidFill>
                  <a:srgbClr val="FFFDD8"/>
                </a:solidFill>
                <a:latin typeface="Goudy Old Style" pitchFamily="18" charset="0"/>
                <a:ea typeface="เอฟซี ฟาสท์เทสท์"/>
                <a:cs typeface="เอฟซี ฟาสท์เทสท์"/>
                <a:sym typeface="เอฟซี ฟาสท์เทสท์"/>
              </a:rPr>
              <a:t>1) Either he can go for a bath here at his guest house/at his workplace.</a:t>
            </a:r>
          </a:p>
          <a:p>
            <a:pPr algn="just">
              <a:lnSpc>
                <a:spcPts val="3080"/>
              </a:lnSpc>
            </a:pPr>
            <a:r>
              <a:rPr lang="en-US" sz="2800" dirty="0">
                <a:solidFill>
                  <a:srgbClr val="FFFDD8"/>
                </a:solidFill>
                <a:latin typeface="Goudy Old Style" pitchFamily="18" charset="0"/>
                <a:ea typeface="เอฟซี ฟาสท์เทสท์"/>
                <a:cs typeface="เอฟซี ฟาสท์เทสท์"/>
                <a:sym typeface="เอฟซี ฟาสท์เทสท์"/>
              </a:rPr>
              <a:t>2) He can have some food at home/ Go hungry while he goes to his office. </a:t>
            </a:r>
          </a:p>
          <a:p>
            <a:pPr algn="just">
              <a:lnSpc>
                <a:spcPts val="3080"/>
              </a:lnSpc>
            </a:pPr>
            <a:endParaRPr lang="en-US" sz="2800"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Tree>
  </p:cSld>
  <p:clrMapOvr>
    <a:masterClrMapping/>
  </p:clrMapOvr>
  <mc:AlternateContent xmlns:mc="http://schemas.openxmlformats.org/markup-compatibility/2006" xmlns:p14="http://schemas.microsoft.com/office/powerpoint/2010/main">
    <mc:Choice Requires="p14">
      <p:transition spd="slow" p14:dur="175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1250"/>
                                        <p:tgtEl>
                                          <p:spTgt spid="1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3" end="3"/>
                                            </p:txEl>
                                          </p:spTgt>
                                        </p:tgtEl>
                                        <p:attrNameLst>
                                          <p:attrName>style.visibility</p:attrName>
                                        </p:attrNameLst>
                                      </p:cBhvr>
                                      <p:to>
                                        <p:strVal val="visible"/>
                                      </p:to>
                                    </p:set>
                                    <p:animEffect transition="in" filter="fade">
                                      <p:cBhvr>
                                        <p:cTn id="10" dur="1250"/>
                                        <p:tgtEl>
                                          <p:spTgt spid="10">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Effect transition="in" filter="fade">
                                      <p:cBhvr>
                                        <p:cTn id="13" dur="1250"/>
                                        <p:tgtEl>
                                          <p:spTgt spid="10">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6" end="6"/>
                                            </p:txEl>
                                          </p:spTgt>
                                        </p:tgtEl>
                                        <p:attrNameLst>
                                          <p:attrName>style.visibility</p:attrName>
                                        </p:attrNameLst>
                                      </p:cBhvr>
                                      <p:to>
                                        <p:strVal val="visible"/>
                                      </p:to>
                                    </p:set>
                                    <p:animEffect transition="in" filter="fade">
                                      <p:cBhvr>
                                        <p:cTn id="16" dur="1250"/>
                                        <p:tgtEl>
                                          <p:spTgt spid="10">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7" end="7"/>
                                            </p:txEl>
                                          </p:spTgt>
                                        </p:tgtEl>
                                        <p:attrNameLst>
                                          <p:attrName>style.visibility</p:attrName>
                                        </p:attrNameLst>
                                      </p:cBhvr>
                                      <p:to>
                                        <p:strVal val="visible"/>
                                      </p:to>
                                    </p:set>
                                    <p:animEffect transition="in" filter="fade">
                                      <p:cBhvr>
                                        <p:cTn id="19" dur="1250"/>
                                        <p:tgtEl>
                                          <p:spTgt spid="10">
                                            <p:txEl>
                                              <p:pRg st="7" end="7"/>
                                            </p:txEl>
                                          </p:spTgt>
                                        </p:tgtEl>
                                      </p:cBhvr>
                                    </p:animEffect>
                                  </p:childTnLst>
                                </p:cTn>
                              </p:par>
                              <p:par>
                                <p:cTn id="20" presetID="42" presetClass="entr" presetSubtype="0" fill="hold" nodeType="withEffect">
                                  <p:stCondLst>
                                    <p:cond delay="2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750"/>
                                        <p:tgtEl>
                                          <p:spTgt spid="8"/>
                                        </p:tgtEl>
                                      </p:cBhvr>
                                    </p:animEffect>
                                    <p:anim calcmode="lin" valueType="num">
                                      <p:cBhvr>
                                        <p:cTn id="23" dur="1750" fill="hold"/>
                                        <p:tgtEl>
                                          <p:spTgt spid="8"/>
                                        </p:tgtEl>
                                        <p:attrNameLst>
                                          <p:attrName>ppt_x</p:attrName>
                                        </p:attrNameLst>
                                      </p:cBhvr>
                                      <p:tavLst>
                                        <p:tav tm="0">
                                          <p:val>
                                            <p:strVal val="#ppt_x"/>
                                          </p:val>
                                        </p:tav>
                                        <p:tav tm="100000">
                                          <p:val>
                                            <p:strVal val="#ppt_x"/>
                                          </p:val>
                                        </p:tav>
                                      </p:tavLst>
                                    </p:anim>
                                    <p:anim calcmode="lin" valueType="num">
                                      <p:cBhvr>
                                        <p:cTn id="24" dur="1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grpSp>
      <p:sp>
        <p:nvSpPr>
          <p:cNvPr id="6" name="Freeform 6"/>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9" name="TextBox 9"/>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0" name="TextBox 10"/>
          <p:cNvSpPr txBox="1"/>
          <p:nvPr/>
        </p:nvSpPr>
        <p:spPr>
          <a:xfrm>
            <a:off x="1503051" y="1851328"/>
            <a:ext cx="15309608" cy="5415137"/>
          </a:xfrm>
          <a:prstGeom prst="rect">
            <a:avLst/>
          </a:prstGeom>
        </p:spPr>
        <p:txBody>
          <a:bodyPr lIns="0" tIns="0" rIns="0" bIns="0" rtlCol="0" anchor="t">
            <a:spAutoFit/>
          </a:bodyPr>
          <a:lstStyle/>
          <a:p>
            <a:pPr algn="just">
              <a:lnSpc>
                <a:spcPts val="4829"/>
              </a:lnSpc>
            </a:pPr>
            <a:endParaRPr dirty="0"/>
          </a:p>
          <a:p>
            <a:pPr algn="just">
              <a:lnSpc>
                <a:spcPts val="4829"/>
              </a:lnSpc>
            </a:pPr>
            <a:r>
              <a:rPr lang="en-US" sz="4100" dirty="0">
                <a:solidFill>
                  <a:srgbClr val="FFFDD8"/>
                </a:solidFill>
                <a:latin typeface="Goudy Old Style" pitchFamily="18" charset="0"/>
                <a:ea typeface="เอฟซี ฟาสท์เทสท์"/>
                <a:cs typeface="เอฟซี ฟาสท์เทสท์"/>
                <a:sym typeface="เอฟซี ฟาสท์เทสท์"/>
              </a:rPr>
              <a:t>If the </a:t>
            </a:r>
            <a:r>
              <a:rPr lang="en-US" sz="4100" dirty="0">
                <a:solidFill>
                  <a:srgbClr val="2BFF00"/>
                </a:solidFill>
                <a:latin typeface="Goudy Old Style" pitchFamily="18" charset="0"/>
                <a:ea typeface="เอฟซี ฟาสท์เทสท์"/>
                <a:cs typeface="เอฟซี ฟาสท์เทสท์"/>
                <a:sym typeface="เอฟซี ฟาสท์เทสท์"/>
              </a:rPr>
              <a:t>player </a:t>
            </a:r>
            <a:r>
              <a:rPr lang="en-US" sz="4100" dirty="0">
                <a:solidFill>
                  <a:srgbClr val="FFFDD8"/>
                </a:solidFill>
                <a:latin typeface="Goudy Old Style" pitchFamily="18" charset="0"/>
                <a:ea typeface="เอฟซี ฟาสท์เทสท์"/>
                <a:cs typeface="เอฟซี ฟาสท์เทสท์"/>
                <a:sym typeface="เอฟซี ฟาสท์เทสท์"/>
              </a:rPr>
              <a:t>doesn’t choose to have a bath, the </a:t>
            </a:r>
            <a:r>
              <a:rPr lang="en-US" sz="4100" dirty="0">
                <a:solidFill>
                  <a:srgbClr val="DE1313"/>
                </a:solidFill>
                <a:latin typeface="Goudy Old Style" pitchFamily="18" charset="0"/>
                <a:ea typeface="เอฟซี ฟาสท์เทสท์"/>
                <a:cs typeface="เอฟซี ฟาสท์เทสท์"/>
                <a:sym typeface="เอฟซี ฟาสท์เทสท์"/>
              </a:rPr>
              <a:t>protago </a:t>
            </a:r>
            <a:r>
              <a:rPr lang="en-US" sz="4100" dirty="0">
                <a:solidFill>
                  <a:srgbClr val="FFFDD8"/>
                </a:solidFill>
                <a:latin typeface="Goudy Old Style" pitchFamily="18" charset="0"/>
                <a:ea typeface="เอฟซี ฟาสท์เทสท์"/>
                <a:cs typeface="เอฟซี ฟาสท์เทสท์"/>
                <a:sym typeface="เอฟซี ฟาสท์เทสท์"/>
              </a:rPr>
              <a:t>gets down to his car, opens the door, sits and thinks for a while,  meanwhile a person talks in the radio about “What is Life? Why are we here? Just to suffer everyday....’. After some time, he starts the car, travels through the city and goes to his office. As he gets into the office, he checks the smell and finds out that he stinks. So, he goes to the changing room, freshens up, gets changed and starts to work. </a:t>
            </a:r>
          </a:p>
          <a:p>
            <a:pPr algn="just">
              <a:lnSpc>
                <a:spcPts val="3569"/>
              </a:lnSpc>
            </a:pPr>
            <a:endParaRPr lang="en-US" sz="4100" dirty="0">
              <a:solidFill>
                <a:srgbClr val="FFFDD8"/>
              </a:solidFill>
              <a:latin typeface="Goudy Old Style" pitchFamily="18" charset="0"/>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15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wheel(1)">
                                      <p:cBhvr>
                                        <p:cTn id="7" dur="1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498" r="-1134" b="-197874"/>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6"/>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grpSp>
        <p:nvGrpSpPr>
          <p:cNvPr id="8" name="Group 8"/>
          <p:cNvGrpSpPr/>
          <p:nvPr/>
        </p:nvGrpSpPr>
        <p:grpSpPr>
          <a:xfrm>
            <a:off x="3414820" y="3867150"/>
            <a:ext cx="11458360" cy="3965878"/>
            <a:chOff x="0" y="0"/>
            <a:chExt cx="15277813" cy="5287838"/>
          </a:xfrm>
        </p:grpSpPr>
        <p:grpSp>
          <p:nvGrpSpPr>
            <p:cNvPr id="9" name="Group 9"/>
            <p:cNvGrpSpPr/>
            <p:nvPr/>
          </p:nvGrpSpPr>
          <p:grpSpPr>
            <a:xfrm>
              <a:off x="0" y="0"/>
              <a:ext cx="15277813" cy="5287838"/>
              <a:chOff x="0" y="0"/>
              <a:chExt cx="8739281" cy="3024772"/>
            </a:xfrm>
          </p:grpSpPr>
          <p:sp>
            <p:nvSpPr>
              <p:cNvPr id="10" name="Freeform 10"/>
              <p:cNvSpPr/>
              <p:nvPr/>
            </p:nvSpPr>
            <p:spPr>
              <a:xfrm>
                <a:off x="0" y="0"/>
                <a:ext cx="8739281" cy="3024772"/>
              </a:xfrm>
              <a:custGeom>
                <a:avLst/>
                <a:gdLst/>
                <a:ahLst/>
                <a:cxnLst/>
                <a:rect l="l" t="t" r="r" b="b"/>
                <a:pathLst>
                  <a:path w="8739281" h="3024772">
                    <a:moveTo>
                      <a:pt x="8739281" y="0"/>
                    </a:moveTo>
                    <a:lnTo>
                      <a:pt x="8739281" y="1049718"/>
                    </a:lnTo>
                    <a:cubicBezTo>
                      <a:pt x="8135713" y="1653286"/>
                      <a:pt x="7797322" y="1991677"/>
                      <a:pt x="7193754" y="2595245"/>
                    </a:cubicBezTo>
                    <a:lnTo>
                      <a:pt x="6286441" y="2595245"/>
                    </a:lnTo>
                    <a:lnTo>
                      <a:pt x="5817468" y="3024772"/>
                    </a:lnTo>
                    <a:lnTo>
                      <a:pt x="1415148" y="3024772"/>
                    </a:lnTo>
                    <a:lnTo>
                      <a:pt x="946175" y="2595245"/>
                    </a:lnTo>
                    <a:lnTo>
                      <a:pt x="0" y="2595245"/>
                    </a:lnTo>
                    <a:lnTo>
                      <a:pt x="0" y="812559"/>
                    </a:lnTo>
                    <a:lnTo>
                      <a:pt x="812559" y="0"/>
                    </a:lnTo>
                    <a:lnTo>
                      <a:pt x="8739281" y="0"/>
                    </a:lnTo>
                    <a:close/>
                  </a:path>
                </a:pathLst>
              </a:custGeom>
              <a:solidFill>
                <a:srgbClr val="FFFDD8">
                  <a:alpha val="15686"/>
                </a:srgbClr>
              </a:solidFill>
            </p:spPr>
          </p:sp>
        </p:grpSp>
        <p:sp>
          <p:nvSpPr>
            <p:cNvPr id="11" name="Freeform 11"/>
            <p:cNvSpPr/>
            <p:nvPr/>
          </p:nvSpPr>
          <p:spPr>
            <a:xfrm>
              <a:off x="0" y="303826"/>
              <a:ext cx="15277813" cy="4020023"/>
            </a:xfrm>
            <a:custGeom>
              <a:avLst/>
              <a:gdLst/>
              <a:ahLst/>
              <a:cxnLst/>
              <a:rect l="l" t="t" r="r" b="b"/>
              <a:pathLst>
                <a:path w="15277813" h="4020023">
                  <a:moveTo>
                    <a:pt x="0" y="0"/>
                  </a:moveTo>
                  <a:lnTo>
                    <a:pt x="15277813" y="0"/>
                  </a:lnTo>
                  <a:lnTo>
                    <a:pt x="15277813" y="4020022"/>
                  </a:lnTo>
                  <a:lnTo>
                    <a:pt x="0" y="4020022"/>
                  </a:lnTo>
                  <a:lnTo>
                    <a:pt x="0" y="0"/>
                  </a:lnTo>
                  <a:close/>
                </a:path>
              </a:pathLst>
            </a:custGeom>
            <a:blipFill>
              <a:blip r:embed="rId8">
                <a:extLst>
                  <a:ext uri="{96DAC541-7B7A-43D3-8B79-37D633B846F1}">
                    <asvg:svgBlip xmlns:asvg="http://schemas.microsoft.com/office/drawing/2016/SVG/main" xmlns="" r:embed="rId9"/>
                  </a:ext>
                </a:extLst>
              </a:blip>
              <a:stretch>
                <a:fillRect b="-113774"/>
              </a:stretch>
            </a:blipFill>
          </p:spPr>
        </p:sp>
        <p:sp>
          <p:nvSpPr>
            <p:cNvPr id="12" name="Freeform 12"/>
            <p:cNvSpPr/>
            <p:nvPr/>
          </p:nvSpPr>
          <p:spPr>
            <a:xfrm>
              <a:off x="0" y="4084248"/>
              <a:ext cx="15277813" cy="840774"/>
            </a:xfrm>
            <a:custGeom>
              <a:avLst/>
              <a:gdLst/>
              <a:ahLst/>
              <a:cxnLst/>
              <a:rect l="l" t="t" r="r" b="b"/>
              <a:pathLst>
                <a:path w="15277813" h="840774">
                  <a:moveTo>
                    <a:pt x="0" y="0"/>
                  </a:moveTo>
                  <a:lnTo>
                    <a:pt x="15277813" y="0"/>
                  </a:lnTo>
                  <a:lnTo>
                    <a:pt x="15277813" y="840774"/>
                  </a:lnTo>
                  <a:lnTo>
                    <a:pt x="0" y="840774"/>
                  </a:lnTo>
                  <a:lnTo>
                    <a:pt x="0" y="0"/>
                  </a:lnTo>
                  <a:close/>
                </a:path>
              </a:pathLst>
            </a:custGeom>
            <a:blipFill>
              <a:blip r:embed="rId8">
                <a:extLst>
                  <a:ext uri="{96DAC541-7B7A-43D3-8B79-37D633B846F1}">
                    <asvg:svgBlip xmlns:asvg="http://schemas.microsoft.com/office/drawing/2016/SVG/main" xmlns="" r:embed="rId9"/>
                  </a:ext>
                </a:extLst>
              </a:blip>
              <a:stretch>
                <a:fillRect t="-922125"/>
              </a:stretch>
            </a:blipFill>
          </p:spPr>
        </p:sp>
      </p:grpSp>
      <p:sp>
        <p:nvSpPr>
          <p:cNvPr id="13" name="Freeform 13"/>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4" name="Freeform 14"/>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5" name="TextBox 15"/>
          <p:cNvSpPr txBox="1"/>
          <p:nvPr/>
        </p:nvSpPr>
        <p:spPr>
          <a:xfrm>
            <a:off x="2102180" y="981075"/>
            <a:ext cx="3225967"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6" name="TextBox 16"/>
          <p:cNvSpPr txBox="1"/>
          <p:nvPr/>
        </p:nvSpPr>
        <p:spPr>
          <a:xfrm>
            <a:off x="13014642" y="981075"/>
            <a:ext cx="3196908"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7" name="TextBox 17"/>
          <p:cNvSpPr txBox="1"/>
          <p:nvPr/>
        </p:nvSpPr>
        <p:spPr>
          <a:xfrm>
            <a:off x="3414820" y="1695962"/>
            <a:ext cx="11117977" cy="1218282"/>
          </a:xfrm>
          <a:prstGeom prst="rect">
            <a:avLst/>
          </a:prstGeom>
        </p:spPr>
        <p:txBody>
          <a:bodyPr lIns="0" tIns="0" rIns="0" bIns="0" rtlCol="0" anchor="t">
            <a:spAutoFit/>
          </a:bodyPr>
          <a:lstStyle/>
          <a:p>
            <a:pPr marL="0" lvl="0" indent="0" algn="ctr">
              <a:lnSpc>
                <a:spcPts val="9520"/>
              </a:lnSpc>
              <a:spcBef>
                <a:spcPct val="0"/>
              </a:spcBef>
            </a:pPr>
            <a:r>
              <a:rPr lang="en-US" sz="6800" spc="319" dirty="0">
                <a:solidFill>
                  <a:srgbClr val="CB0101"/>
                </a:solidFill>
                <a:latin typeface="Copperplate Gothic Bold" pitchFamily="34" charset="0"/>
                <a:ea typeface="เอฟซี ฟาสท์เทสท์"/>
                <a:cs typeface="เอฟซี ฟาสท์เทสท์"/>
                <a:sym typeface="เอฟซี ฟาสท์เทสท์"/>
              </a:rPr>
              <a:t>WHY CD PROJEKT?</a:t>
            </a:r>
          </a:p>
        </p:txBody>
      </p:sp>
      <p:sp>
        <p:nvSpPr>
          <p:cNvPr id="18" name="TextBox 18"/>
          <p:cNvSpPr txBox="1"/>
          <p:nvPr/>
        </p:nvSpPr>
        <p:spPr>
          <a:xfrm>
            <a:off x="3713777" y="4741912"/>
            <a:ext cx="11458360" cy="1846659"/>
          </a:xfrm>
          <a:prstGeom prst="rect">
            <a:avLst/>
          </a:prstGeom>
        </p:spPr>
        <p:txBody>
          <a:bodyPr lIns="0" tIns="0" rIns="0" bIns="0" rtlCol="0" anchor="t">
            <a:spAutoFit/>
          </a:bodyPr>
          <a:lstStyle/>
          <a:p>
            <a:pPr marL="734059" lvl="1" indent="-367030" algn="l">
              <a:lnSpc>
                <a:spcPts val="4759"/>
              </a:lnSpc>
              <a:buFont typeface="Arial"/>
              <a:buChar char="•"/>
            </a:pPr>
            <a:r>
              <a:rPr lang="en-US" sz="4000" dirty="0">
                <a:solidFill>
                  <a:srgbClr val="B9B8A6"/>
                </a:solidFill>
                <a:latin typeface="Matura MT Script Capitals" pitchFamily="66" charset="0"/>
                <a:ea typeface="เอฟซี ฟาสท์เทสท์"/>
                <a:cs typeface="เอฟซี ฟาสท์เทสท์"/>
                <a:sym typeface="เอฟซี ฟาสท์เทสท์"/>
              </a:rPr>
              <a:t>Specialty in Creativity</a:t>
            </a:r>
          </a:p>
          <a:p>
            <a:pPr marL="734059" lvl="1" indent="-367030" algn="l">
              <a:lnSpc>
                <a:spcPts val="4759"/>
              </a:lnSpc>
              <a:buFont typeface="Arial"/>
              <a:buChar char="•"/>
            </a:pPr>
            <a:r>
              <a:rPr lang="en-US" sz="4000" dirty="0">
                <a:solidFill>
                  <a:srgbClr val="B9B8A6"/>
                </a:solidFill>
                <a:latin typeface="Matura MT Script Capitals" pitchFamily="66" charset="0"/>
                <a:ea typeface="เอฟซี ฟาสท์เทสท์"/>
                <a:cs typeface="เอฟซี ฟาสท์เทสท์"/>
                <a:sym typeface="เอฟซี ฟาสท์เทสท์"/>
              </a:rPr>
              <a:t>Immersiveness into fiction </a:t>
            </a:r>
          </a:p>
          <a:p>
            <a:pPr marL="734059" lvl="1" indent="-367030" algn="l">
              <a:lnSpc>
                <a:spcPts val="4759"/>
              </a:lnSpc>
              <a:buFont typeface="Arial"/>
              <a:buChar char="•"/>
            </a:pPr>
            <a:r>
              <a:rPr lang="en-US" sz="4000" dirty="0">
                <a:solidFill>
                  <a:srgbClr val="B9B8A6"/>
                </a:solidFill>
                <a:latin typeface="Matura MT Script Capitals" pitchFamily="66" charset="0"/>
                <a:ea typeface="เอฟซี ฟาสท์เทสท์"/>
                <a:cs typeface="เอฟซี ฟาสท์เทสท์"/>
                <a:sym typeface="เอฟซี ฟาสท์เทสท์"/>
              </a:rPr>
              <a:t>Closest resemblance to reality</a:t>
            </a:r>
          </a:p>
        </p:txBody>
      </p:sp>
    </p:spTree>
    <p:extLst>
      <p:ext uri="{BB962C8B-B14F-4D97-AF65-F5344CB8AC3E}">
        <p14:creationId xmlns:p14="http://schemas.microsoft.com/office/powerpoint/2010/main" val="3805595460"/>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383" b="-60354"/>
            </a:stretch>
          </a:blipFill>
        </p:spPr>
      </p:sp>
      <p:sp>
        <p:nvSpPr>
          <p:cNvPr id="3" name="Freeform 3"/>
          <p:cNvSpPr/>
          <p:nvPr/>
        </p:nvSpPr>
        <p:spPr>
          <a:xfrm rot="-10800000">
            <a:off x="-3440710"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473723" y="1444083"/>
            <a:ext cx="15340555" cy="6985502"/>
          </a:xfrm>
          <a:prstGeom prst="rect">
            <a:avLst/>
          </a:prstGeom>
        </p:spPr>
        <p:txBody>
          <a:bodyPr lIns="0" tIns="0" rIns="0" bIns="0" rtlCol="0" anchor="t">
            <a:spAutoFit/>
          </a:bodyPr>
          <a:lstStyle/>
          <a:p>
            <a:pPr algn="ctr">
              <a:lnSpc>
                <a:spcPts val="3432"/>
              </a:lnSpc>
            </a:pPr>
            <a:r>
              <a:rPr lang="en-US" sz="3600" dirty="0">
                <a:solidFill>
                  <a:srgbClr val="FFFDD8"/>
                </a:solidFill>
                <a:latin typeface="Goudy Old Style" pitchFamily="18" charset="0"/>
                <a:ea typeface="เอฟซี ฟาสท์เทสท์"/>
                <a:cs typeface="เอฟซี ฟาสท์เทสท์"/>
                <a:sym typeface="เอฟซี ฟาสท์เทสท์"/>
              </a:rPr>
              <a:t>While mid-way to the office, if the </a:t>
            </a:r>
            <a:r>
              <a:rPr lang="en-US" sz="3600" dirty="0">
                <a:solidFill>
                  <a:srgbClr val="2BFF00"/>
                </a:solidFill>
                <a:latin typeface="Goudy Old Style" pitchFamily="18" charset="0"/>
                <a:ea typeface="เอฟซี ฟาสท์เทสท์"/>
                <a:cs typeface="เอฟซี ฟาสท์เทสท์"/>
                <a:sym typeface="เอฟซี ฟาสท์เทสท์"/>
              </a:rPr>
              <a:t>player </a:t>
            </a:r>
            <a:r>
              <a:rPr lang="en-US" sz="3600" dirty="0">
                <a:solidFill>
                  <a:srgbClr val="FFFDD8"/>
                </a:solidFill>
                <a:latin typeface="Goudy Old Style" pitchFamily="18" charset="0"/>
                <a:ea typeface="เอฟซี ฟาสท์เทสท์"/>
                <a:cs typeface="เอฟซี ฟาสท์เทสท์"/>
                <a:sym typeface="เอฟซี ฟาสท์เทสท์"/>
              </a:rPr>
              <a:t>doesn’t eat anything, he feels his stomach growling. So, he decides to stop near a drive-thru and orders a meal for himself. As he orders the meal, some time goes to waste. When he gets the meal, he puts the pedal to the metal as the clock ticks.  </a:t>
            </a:r>
          </a:p>
          <a:p>
            <a:pPr algn="ctr">
              <a:lnSpc>
                <a:spcPts val="3432"/>
              </a:lnSpc>
            </a:pPr>
            <a:endParaRPr lang="en-US" sz="3600" dirty="0">
              <a:solidFill>
                <a:srgbClr val="FFFDD8"/>
              </a:solidFill>
              <a:latin typeface="Goudy Old Style" pitchFamily="18" charset="0"/>
              <a:ea typeface="เอฟซี ฟาสท์เทสท์"/>
              <a:cs typeface="เอฟซี ฟาสท์เทสท์"/>
              <a:sym typeface="เอฟซี ฟาสท์เทสท์"/>
            </a:endParaRPr>
          </a:p>
          <a:p>
            <a:pPr algn="ctr">
              <a:lnSpc>
                <a:spcPts val="3432"/>
              </a:lnSpc>
            </a:pPr>
            <a:r>
              <a:rPr lang="en-US" sz="3600" dirty="0">
                <a:solidFill>
                  <a:srgbClr val="FFFDD8"/>
                </a:solidFill>
                <a:latin typeface="Goudy Old Style" pitchFamily="18" charset="0"/>
                <a:ea typeface="เอฟซี ฟาสท์เทสท์"/>
                <a:cs typeface="เอฟซี ฟาสท์เทสท์"/>
                <a:sym typeface="เอฟซี ฟาสท์เทสท์"/>
              </a:rPr>
              <a:t>The </a:t>
            </a:r>
            <a:r>
              <a:rPr lang="en-US" sz="3600" dirty="0">
                <a:solidFill>
                  <a:srgbClr val="2BFF00"/>
                </a:solidFill>
                <a:latin typeface="Goudy Old Style" pitchFamily="18" charset="0"/>
                <a:ea typeface="เอฟซี ฟาสท์เทสท์"/>
                <a:cs typeface="เอฟซี ฟาสท์เทสท์"/>
                <a:sym typeface="เอฟซี ฟาสท์เทสท์"/>
              </a:rPr>
              <a:t>player </a:t>
            </a:r>
            <a:r>
              <a:rPr lang="en-US" sz="3600" dirty="0">
                <a:solidFill>
                  <a:srgbClr val="FFFDD8"/>
                </a:solidFill>
                <a:latin typeface="Goudy Old Style" pitchFamily="18" charset="0"/>
                <a:ea typeface="เอฟซี ฟาสท์เทสท์"/>
                <a:cs typeface="เอฟซี ฟาสท์เทสท์"/>
                <a:sym typeface="เอฟซี ฟาสท์เทสท์"/>
              </a:rPr>
              <a:t>can; while going towards to his office can do side quests if he chooses.</a:t>
            </a:r>
          </a:p>
          <a:p>
            <a:pPr algn="ctr">
              <a:lnSpc>
                <a:spcPts val="3432"/>
              </a:lnSpc>
            </a:pPr>
            <a:endParaRPr lang="en-US" sz="3600" dirty="0">
              <a:solidFill>
                <a:srgbClr val="FFFDD8"/>
              </a:solidFill>
              <a:latin typeface="Goudy Old Style" pitchFamily="18" charset="0"/>
              <a:ea typeface="เอฟซี ฟาสท์เทสท์"/>
              <a:cs typeface="เอฟซี ฟาสท์เทสท์"/>
              <a:sym typeface="เอฟซี ฟาสท์เทสท์"/>
            </a:endParaRPr>
          </a:p>
          <a:p>
            <a:pPr algn="ctr">
              <a:lnSpc>
                <a:spcPts val="3432"/>
              </a:lnSpc>
            </a:pPr>
            <a:r>
              <a:rPr lang="en-US" sz="3600" dirty="0">
                <a:solidFill>
                  <a:srgbClr val="FFFDD8"/>
                </a:solidFill>
                <a:latin typeface="Goudy Old Style" pitchFamily="18" charset="0"/>
                <a:ea typeface="เอฟซี ฟาสท์เทสท์"/>
                <a:cs typeface="เอฟซี ฟาสท์เทสท์"/>
                <a:sym typeface="เอฟซี ฟาสท์เทสท์"/>
              </a:rPr>
              <a:t>1) If the </a:t>
            </a:r>
            <a:r>
              <a:rPr lang="en-US" sz="3600" dirty="0">
                <a:solidFill>
                  <a:srgbClr val="2BFF00"/>
                </a:solidFill>
                <a:latin typeface="Goudy Old Style" pitchFamily="18" charset="0"/>
                <a:ea typeface="เอฟซี ฟาสท์เทสท์"/>
                <a:cs typeface="เอฟซี ฟาสท์เทสท์"/>
                <a:sym typeface="เอฟซี ฟาสท์เทสท์"/>
              </a:rPr>
              <a:t>player </a:t>
            </a:r>
            <a:r>
              <a:rPr lang="en-US" sz="3600" dirty="0">
                <a:solidFill>
                  <a:srgbClr val="FFFDD8"/>
                </a:solidFill>
                <a:latin typeface="Goudy Old Style" pitchFamily="18" charset="0"/>
                <a:ea typeface="เอฟซี ฟาสท์เทสท์"/>
                <a:cs typeface="เอฟซี ฟาสท์เทสท์"/>
                <a:sym typeface="เอฟซี ฟาสท์เทสท์"/>
              </a:rPr>
              <a:t>arrives to the office in given time the manager yells at him for not lifting his calls</a:t>
            </a:r>
          </a:p>
          <a:p>
            <a:pPr algn="ctr">
              <a:lnSpc>
                <a:spcPts val="3432"/>
              </a:lnSpc>
            </a:pPr>
            <a:r>
              <a:rPr lang="en-US" sz="3600" dirty="0">
                <a:solidFill>
                  <a:srgbClr val="FFFDD8"/>
                </a:solidFill>
                <a:latin typeface="Goudy Old Style" pitchFamily="18" charset="0"/>
                <a:ea typeface="เอฟซี ฟาสท์เทสท์"/>
                <a:cs typeface="เอฟซี ฟาสท์เทสท์"/>
                <a:sym typeface="เอฟซี ฟาสท์เทสท์"/>
              </a:rPr>
              <a:t>2) If the </a:t>
            </a:r>
            <a:r>
              <a:rPr lang="en-US" sz="3600" dirty="0">
                <a:solidFill>
                  <a:srgbClr val="2BFF00"/>
                </a:solidFill>
                <a:latin typeface="Goudy Old Style" pitchFamily="18" charset="0"/>
                <a:ea typeface="เอฟซี ฟาสท์เทสท์"/>
                <a:cs typeface="เอฟซี ฟาสท์เทสท์"/>
                <a:sym typeface="เอฟซี ฟาสท์เทสท์"/>
              </a:rPr>
              <a:t>player </a:t>
            </a:r>
            <a:r>
              <a:rPr lang="en-US" sz="3600" dirty="0">
                <a:solidFill>
                  <a:srgbClr val="FFFDD8"/>
                </a:solidFill>
                <a:latin typeface="Goudy Old Style" pitchFamily="18" charset="0"/>
                <a:ea typeface="เอฟซี ฟาสท์เทสท์"/>
                <a:cs typeface="เอฟซี ฟาสท์เทสท์"/>
                <a:sym typeface="เอฟซี ฟาสท์เทสท์"/>
              </a:rPr>
              <a:t>arrives late to the office the manager yells at the </a:t>
            </a:r>
            <a:r>
              <a:rPr lang="en-US" sz="3600" dirty="0">
                <a:solidFill>
                  <a:srgbClr val="2BFF00"/>
                </a:solidFill>
                <a:latin typeface="Goudy Old Style" pitchFamily="18" charset="0"/>
                <a:ea typeface="เอฟซี ฟาสท์เทสท์"/>
                <a:cs typeface="เอฟซี ฟาสท์เทสท์"/>
                <a:sym typeface="เอฟซี ฟาสท์เทสท์"/>
              </a:rPr>
              <a:t>player </a:t>
            </a:r>
            <a:r>
              <a:rPr lang="en-US" sz="3600" dirty="0">
                <a:solidFill>
                  <a:srgbClr val="FFFDD8"/>
                </a:solidFill>
                <a:latin typeface="Goudy Old Style" pitchFamily="18" charset="0"/>
                <a:ea typeface="เอฟซี ฟาสท์เทสท์"/>
                <a:cs typeface="เอฟซี ฟาสท์เทสท์"/>
                <a:sym typeface="เอฟซี ฟาสท์เทสท์"/>
              </a:rPr>
              <a:t>for coming late to the office.</a:t>
            </a:r>
          </a:p>
          <a:p>
            <a:pPr algn="ctr">
              <a:lnSpc>
                <a:spcPts val="3432"/>
              </a:lnSpc>
            </a:pPr>
            <a:endParaRPr lang="en-US" sz="3600" dirty="0">
              <a:solidFill>
                <a:srgbClr val="FFFDD8"/>
              </a:solidFill>
              <a:latin typeface="Goudy Old Style" pitchFamily="18" charset="0"/>
              <a:ea typeface="เอฟซี ฟาสท์เทสท์"/>
              <a:cs typeface="เอฟซี ฟาสท์เทสท์"/>
              <a:sym typeface="เอฟซี ฟาสท์เทสท์"/>
            </a:endParaRPr>
          </a:p>
          <a:p>
            <a:pPr algn="ctr">
              <a:lnSpc>
                <a:spcPts val="3432"/>
              </a:lnSpc>
            </a:pPr>
            <a:endParaRPr lang="en-US" sz="3600" dirty="0">
              <a:solidFill>
                <a:srgbClr val="FFFDD8"/>
              </a:solidFill>
              <a:latin typeface="Goudy Old Style" pitchFamily="18" charset="0"/>
              <a:ea typeface="เอฟซี ฟาสท์เทสท์"/>
              <a:cs typeface="เอฟซี ฟาสท์เทสท์"/>
              <a:sym typeface="เอฟซี ฟาสท์เทสท์"/>
            </a:endParaRPr>
          </a:p>
          <a:p>
            <a:pPr algn="ctr">
              <a:lnSpc>
                <a:spcPts val="3432"/>
              </a:lnSpc>
            </a:pPr>
            <a:r>
              <a:rPr lang="en-US" sz="3600" dirty="0">
                <a:solidFill>
                  <a:srgbClr val="FFFDD8"/>
                </a:solidFill>
                <a:latin typeface="Goudy Old Style" pitchFamily="18" charset="0"/>
                <a:ea typeface="เอฟซี ฟาสท์เทสท์"/>
                <a:cs typeface="เอฟซี ฟาสท์เทสท์"/>
                <a:sym typeface="เอฟซี ฟาสท์เทสท์"/>
              </a:rPr>
              <a:t>The </a:t>
            </a:r>
            <a:r>
              <a:rPr lang="en-US" sz="3600" dirty="0">
                <a:solidFill>
                  <a:srgbClr val="2BFF00"/>
                </a:solidFill>
                <a:latin typeface="Goudy Old Style" pitchFamily="18" charset="0"/>
                <a:ea typeface="เอฟซี ฟาสท์เทสท์"/>
                <a:cs typeface="เอฟซี ฟาสท์เทสท์"/>
                <a:sym typeface="เอฟซี ฟาสท์เทสท์"/>
              </a:rPr>
              <a:t>player </a:t>
            </a:r>
            <a:r>
              <a:rPr lang="en-US" sz="3600" dirty="0">
                <a:solidFill>
                  <a:srgbClr val="FFFDD8"/>
                </a:solidFill>
                <a:latin typeface="Goudy Old Style" pitchFamily="18" charset="0"/>
                <a:ea typeface="เอฟซี ฟาสท์เทสท์"/>
                <a:cs typeface="เอฟซี ฟาสท์เทสท์"/>
                <a:sym typeface="เอฟซี ฟาสท์เทสท์"/>
              </a:rPr>
              <a:t>tries to calm down the situation by telling that he’s late/not answering the calls as he was trying to get in there </a:t>
            </a:r>
            <a:r>
              <a:rPr lang="en-US" sz="2800" i="1" dirty="0">
                <a:solidFill>
                  <a:srgbClr val="FFFDD8"/>
                </a:solidFill>
                <a:latin typeface="Elianto" pitchFamily="2" charset="0"/>
                <a:ea typeface="เอฟซี ฟาสท์เทสท์"/>
                <a:cs typeface="เอฟซี ฟาสท์เทสท์"/>
                <a:sym typeface="เอฟซี ฟาสท์เทสท์"/>
              </a:rPr>
              <a:t>(his office</a:t>
            </a:r>
            <a:r>
              <a:rPr lang="en-US" sz="3600" i="1" dirty="0">
                <a:solidFill>
                  <a:srgbClr val="FFFDD8"/>
                </a:solidFill>
                <a:latin typeface="Goudy Old Style" pitchFamily="18" charset="0"/>
                <a:ea typeface="เอฟซี ฟาสท์เทสท์"/>
                <a:cs typeface="เอฟซี ฟาสท์เทสท์"/>
                <a:sym typeface="เอฟซี ฟาสท์เทสท์"/>
              </a:rPr>
              <a:t>) </a:t>
            </a:r>
            <a:r>
              <a:rPr lang="en-US" sz="3600" dirty="0">
                <a:solidFill>
                  <a:srgbClr val="FFFDD8"/>
                </a:solidFill>
                <a:latin typeface="Goudy Old Style" pitchFamily="18" charset="0"/>
                <a:ea typeface="เอฟซี ฟาสท์เทสท์"/>
                <a:cs typeface="เอฟซี ฟาสท์เทสท์"/>
                <a:sym typeface="เอฟซี ฟาสท์เทสท์"/>
              </a:rPr>
              <a:t>on-time. </a:t>
            </a:r>
          </a:p>
          <a:p>
            <a:pPr algn="ctr">
              <a:lnSpc>
                <a:spcPts val="3432"/>
              </a:lnSpc>
            </a:pPr>
            <a:endParaRPr lang="en-US" sz="3600" dirty="0">
              <a:solidFill>
                <a:srgbClr val="FFFDD8"/>
              </a:solidFill>
              <a:latin typeface="Goudy Old Style" pitchFamily="18" charset="0"/>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1500">
        <p:randomBar/>
      </p:transition>
    </mc:Choice>
    <mc:Fallback xmlns="">
      <p:transition spd="slow">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circle(in)">
                                      <p:cBhvr>
                                        <p:cTn id="7" dur="2000"/>
                                        <p:tgtEl>
                                          <p:spTgt spid="12">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circle(in)">
                                      <p:cBhvr>
                                        <p:cTn id="10" dur="2000"/>
                                        <p:tgtEl>
                                          <p:spTgt spid="12">
                                            <p:txEl>
                                              <p:pRg st="2" end="2"/>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Effect transition="in" filter="circle(in)">
                                      <p:cBhvr>
                                        <p:cTn id="13" dur="2000"/>
                                        <p:tgtEl>
                                          <p:spTgt spid="12">
                                            <p:txEl>
                                              <p:pRg st="4" end="4"/>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12">
                                            <p:txEl>
                                              <p:pRg st="5" end="5"/>
                                            </p:txEl>
                                          </p:spTgt>
                                        </p:tgtEl>
                                        <p:attrNameLst>
                                          <p:attrName>style.visibility</p:attrName>
                                        </p:attrNameLst>
                                      </p:cBhvr>
                                      <p:to>
                                        <p:strVal val="visible"/>
                                      </p:to>
                                    </p:set>
                                    <p:animEffect transition="in" filter="circle(in)">
                                      <p:cBhvr>
                                        <p:cTn id="16" dur="2000"/>
                                        <p:tgtEl>
                                          <p:spTgt spid="12">
                                            <p:txEl>
                                              <p:pRg st="5" end="5"/>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12">
                                            <p:txEl>
                                              <p:pRg st="8" end="8"/>
                                            </p:txEl>
                                          </p:spTgt>
                                        </p:tgtEl>
                                        <p:attrNameLst>
                                          <p:attrName>style.visibility</p:attrName>
                                        </p:attrNameLst>
                                      </p:cBhvr>
                                      <p:to>
                                        <p:strVal val="visible"/>
                                      </p:to>
                                    </p:set>
                                    <p:animEffect transition="in" filter="circle(in)">
                                      <p:cBhvr>
                                        <p:cTn id="19" dur="20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514396" y="1730776"/>
            <a:ext cx="15290687" cy="7181453"/>
          </a:xfrm>
          <a:prstGeom prst="rect">
            <a:avLst/>
          </a:prstGeom>
        </p:spPr>
        <p:txBody>
          <a:bodyPr lIns="0" tIns="0" rIns="0" bIns="0" rtlCol="0" anchor="t">
            <a:spAutoFit/>
          </a:bodyPr>
          <a:lstStyle/>
          <a:p>
            <a:pPr algn="ctr">
              <a:lnSpc>
                <a:spcPts val="3501"/>
              </a:lnSpc>
            </a:pPr>
            <a:r>
              <a:rPr lang="en-US" sz="2800" dirty="0">
                <a:solidFill>
                  <a:srgbClr val="FFFDD8"/>
                </a:solidFill>
                <a:latin typeface="Book Antiqua" pitchFamily="18" charset="0"/>
                <a:ea typeface="เอฟซี ฟาสท์เทสท์"/>
                <a:cs typeface="เอฟซี ฟาสท์เทสท์"/>
                <a:sym typeface="เอฟซี ฟาสท์เทสท์"/>
              </a:rPr>
              <a:t>The boss yells with anger, “Trying. These junkies are either trying to waste my valuable time </a:t>
            </a:r>
            <a:r>
              <a:rPr lang="en-US" sz="2800" i="1" dirty="0">
                <a:solidFill>
                  <a:srgbClr val="FFFDD8"/>
                </a:solidFill>
                <a:latin typeface="Book Antiqua" pitchFamily="18" charset="0"/>
                <a:ea typeface="เอฟซี ฟาสท์เทสท์"/>
                <a:cs typeface="เอฟซี ฟาสท์เทสท์"/>
                <a:sym typeface="เอฟซี ฟาสท์เทสท์"/>
              </a:rPr>
              <a:t>(or) </a:t>
            </a:r>
            <a:r>
              <a:rPr lang="en-US" sz="2800" dirty="0">
                <a:solidFill>
                  <a:srgbClr val="FFFDD8"/>
                </a:solidFill>
                <a:latin typeface="Book Antiqua" pitchFamily="18" charset="0"/>
                <a:ea typeface="เอฟซี ฟาสท์เทสท์"/>
                <a:cs typeface="เอฟซี ฟาสท์เทสท์"/>
                <a:sym typeface="เอฟซี ฟาสท์เทสท์"/>
              </a:rPr>
              <a:t>waste time through trying!”, as he is pointing towards the humanoid which serves the people in the office. The bot turns towards the boss saying, “Here’s the best coffee to the best person!”, and hands a hot cup of coffee to him. </a:t>
            </a:r>
          </a:p>
          <a:p>
            <a:pPr algn="ctr">
              <a:lnSpc>
                <a:spcPts val="3501"/>
              </a:lnSpc>
            </a:pPr>
            <a:endParaRPr lang="en-US" sz="2800" dirty="0">
              <a:solidFill>
                <a:srgbClr val="FFFDD8"/>
              </a:solidFill>
              <a:latin typeface="Book Antiqua" pitchFamily="18" charset="0"/>
              <a:ea typeface="เอฟซี ฟาสท์เทสท์"/>
              <a:cs typeface="เอฟซี ฟาสท์เทสท์"/>
              <a:sym typeface="เอฟซี ฟาสท์เทสท์"/>
            </a:endParaRPr>
          </a:p>
          <a:p>
            <a:pPr algn="ctr">
              <a:lnSpc>
                <a:spcPts val="3501"/>
              </a:lnSpc>
            </a:pPr>
            <a:r>
              <a:rPr lang="en-US" sz="2800" dirty="0">
                <a:solidFill>
                  <a:srgbClr val="FFFDD8"/>
                </a:solidFill>
                <a:latin typeface="Book Antiqua" pitchFamily="18" charset="0"/>
                <a:ea typeface="เอฟซี ฟาสท์เทสท์"/>
                <a:cs typeface="เอฟซี ฟาสท์เทสท์"/>
                <a:sym typeface="เอฟซี ฟาสท์เทสท์"/>
              </a:rPr>
              <a:t>The </a:t>
            </a:r>
            <a:r>
              <a:rPr lang="en-US" sz="2800" dirty="0">
                <a:solidFill>
                  <a:srgbClr val="2BFF00"/>
                </a:solidFill>
                <a:latin typeface="Book Antiqua" pitchFamily="18" charset="0"/>
                <a:ea typeface="เอฟซี ฟาสท์เทสท์"/>
                <a:cs typeface="เอฟซี ฟาสท์เทสท์"/>
                <a:sym typeface="เอฟซี ฟาสท์เทสท์"/>
              </a:rPr>
              <a:t>player </a:t>
            </a:r>
            <a:r>
              <a:rPr lang="en-US" sz="2800" dirty="0">
                <a:solidFill>
                  <a:srgbClr val="FFFDD8"/>
                </a:solidFill>
                <a:latin typeface="Book Antiqua" pitchFamily="18" charset="0"/>
                <a:ea typeface="เอฟซี ฟาสท์เทสท์"/>
                <a:cs typeface="เอฟซี ฟาสท์เทสท์"/>
                <a:sym typeface="เอฟซี ฟาสท์เทสท์"/>
              </a:rPr>
              <a:t>has a choice whether he can take the cup and place it on the table in his vicinity as the boss is getting pissed as hell. Meanwhile, as the </a:t>
            </a:r>
            <a:r>
              <a:rPr lang="en-US" sz="2800" dirty="0">
                <a:solidFill>
                  <a:srgbClr val="DE1313"/>
                </a:solidFill>
                <a:latin typeface="Book Antiqua" pitchFamily="18" charset="0"/>
                <a:ea typeface="เอฟซี ฟาสท์เทสท์"/>
                <a:cs typeface="เอฟซี ฟาสท์เทสท์"/>
                <a:sym typeface="เอฟซี ฟาสท์เทสท์"/>
              </a:rPr>
              <a:t>protago </a:t>
            </a:r>
            <a:r>
              <a:rPr lang="en-US" sz="2800" dirty="0">
                <a:solidFill>
                  <a:srgbClr val="FFFDD8"/>
                </a:solidFill>
                <a:latin typeface="Book Antiqua" pitchFamily="18" charset="0"/>
                <a:ea typeface="เอฟซี ฟาสท์เทสท์"/>
                <a:cs typeface="เอฟซี ฟาสท์เทสท์"/>
                <a:sym typeface="เอฟซี ฟาสท์เทสท์"/>
              </a:rPr>
              <a:t>looks for a moment to slip away from the office, A call starts ringing from the customer helpline. So, he swears to the manager that he’s gonna be “getting there on time.”, maybe, for the fare…</a:t>
            </a:r>
          </a:p>
          <a:p>
            <a:pPr algn="ctr">
              <a:lnSpc>
                <a:spcPts val="3501"/>
              </a:lnSpc>
            </a:pPr>
            <a:endParaRPr lang="en-US" sz="2800" dirty="0">
              <a:solidFill>
                <a:srgbClr val="FFFDD8"/>
              </a:solidFill>
              <a:latin typeface="Book Antiqua" pitchFamily="18" charset="0"/>
              <a:ea typeface="เอฟซี ฟาสท์เทสท์"/>
              <a:cs typeface="เอฟซี ฟาสท์เทสท์"/>
              <a:sym typeface="เอฟซี ฟาสท์เทสท์"/>
            </a:endParaRPr>
          </a:p>
          <a:p>
            <a:pPr algn="ctr">
              <a:lnSpc>
                <a:spcPts val="3501"/>
              </a:lnSpc>
            </a:pPr>
            <a:r>
              <a:rPr lang="en-US" sz="2800" dirty="0">
                <a:solidFill>
                  <a:srgbClr val="FFFDD8"/>
                </a:solidFill>
                <a:latin typeface="Book Antiqua" pitchFamily="18" charset="0"/>
                <a:ea typeface="เอฟซี ฟาสท์เทสท์"/>
                <a:cs typeface="เอฟซี ฟาสท์เทสท์"/>
                <a:sym typeface="เอฟซี ฟาสท์เทสท์"/>
              </a:rPr>
              <a:t>As he is slipping out of the office, </a:t>
            </a:r>
            <a:r>
              <a:rPr lang="en-US" sz="2800" dirty="0">
                <a:solidFill>
                  <a:srgbClr val="BD0C96"/>
                </a:solidFill>
                <a:latin typeface="Book Antiqua" pitchFamily="18" charset="0"/>
                <a:ea typeface="เอฟซี ฟาสท์เทสท์"/>
                <a:cs typeface="เอฟซี ฟาสท์เทสท์"/>
                <a:sym typeface="เอฟซี ฟาสท์เทสท์"/>
              </a:rPr>
              <a:t>Sophie</a:t>
            </a:r>
            <a:r>
              <a:rPr lang="en-US" sz="2800" dirty="0">
                <a:solidFill>
                  <a:srgbClr val="FFFDD8"/>
                </a:solidFill>
                <a:latin typeface="Book Antiqua" pitchFamily="18" charset="0"/>
                <a:ea typeface="เอฟซี ฟาสท์เทสท์"/>
                <a:cs typeface="เอฟซี ฟาสท์เทสท์"/>
                <a:sym typeface="เอฟซี ฟาสท์เทสท์"/>
              </a:rPr>
              <a:t>, who’s one of the co-workers, halts him and asks, “Hey, </a:t>
            </a:r>
            <a:r>
              <a:rPr lang="en-US" sz="2800" dirty="0">
                <a:solidFill>
                  <a:srgbClr val="DE1313"/>
                </a:solidFill>
                <a:latin typeface="Book Antiqua" pitchFamily="18" charset="0"/>
                <a:ea typeface="เอฟซี ฟาสท์เทสท์"/>
                <a:cs typeface="เอฟซี ฟาสท์เทสท์"/>
                <a:sym typeface="เอฟซี ฟาสท์เทสท์"/>
              </a:rPr>
              <a:t>Mike</a:t>
            </a:r>
            <a:r>
              <a:rPr lang="en-US" sz="2800" dirty="0">
                <a:solidFill>
                  <a:srgbClr val="FFFDD8"/>
                </a:solidFill>
                <a:latin typeface="Book Antiqua" pitchFamily="18" charset="0"/>
                <a:ea typeface="เอฟซี ฟาสท์เทสท์"/>
                <a:cs typeface="เอฟซี ฟาสท์เทสท์"/>
                <a:sym typeface="เอฟซี ฟาสท์เทสท์"/>
              </a:rPr>
              <a:t>. Got a moment?”. The </a:t>
            </a:r>
            <a:r>
              <a:rPr lang="en-US" sz="2800" dirty="0">
                <a:solidFill>
                  <a:srgbClr val="DE1313"/>
                </a:solidFill>
                <a:latin typeface="Book Antiqua" pitchFamily="18" charset="0"/>
                <a:ea typeface="เอฟซี ฟาสท์เทสท์"/>
                <a:cs typeface="เอฟซี ฟาสท์เทสท์"/>
                <a:sym typeface="เอฟซี ฟาสท์เทสท์"/>
              </a:rPr>
              <a:t>protago </a:t>
            </a:r>
            <a:r>
              <a:rPr lang="en-US" sz="2800" dirty="0">
                <a:solidFill>
                  <a:srgbClr val="FFFDD8"/>
                </a:solidFill>
                <a:latin typeface="Book Antiqua" pitchFamily="18" charset="0"/>
                <a:ea typeface="เอฟซี ฟาสท์เทสท์"/>
                <a:cs typeface="เอฟซี ฟาสท์เทสท์"/>
                <a:sym typeface="เอฟซี ฟาสท์เทสท์"/>
              </a:rPr>
              <a:t>stands sideways and asks her, “What is it?” She asks him, “I’ve been calling by all means all night. Why don’t you answer? Even </a:t>
            </a:r>
            <a:r>
              <a:rPr lang="en-US" sz="2800" dirty="0">
                <a:solidFill>
                  <a:srgbClr val="ED8700"/>
                </a:solidFill>
                <a:latin typeface="Book Antiqua" pitchFamily="18" charset="0"/>
                <a:ea typeface="เอฟซี ฟาสท์เทสท์"/>
                <a:cs typeface="เอฟซี ฟาสท์เทสท์"/>
                <a:sym typeface="เอฟซี ฟาสท์เทสท์"/>
              </a:rPr>
              <a:t>Vasily</a:t>
            </a:r>
            <a:r>
              <a:rPr lang="en-US" sz="2800" dirty="0">
                <a:solidFill>
                  <a:srgbClr val="FFFDD8"/>
                </a:solidFill>
                <a:latin typeface="Book Antiqua" pitchFamily="18" charset="0"/>
                <a:ea typeface="เอฟซี ฟาสท์เทสท์"/>
                <a:cs typeface="เอฟซี ฟาสท์เทสท์"/>
                <a:sym typeface="เอฟซี ฟาสท์เทสท์"/>
              </a:rPr>
              <a:t> too. What’s wrong?” </a:t>
            </a:r>
          </a:p>
          <a:p>
            <a:pPr algn="ctr">
              <a:lnSpc>
                <a:spcPts val="3501"/>
              </a:lnSpc>
            </a:pPr>
            <a:endParaRPr lang="en-US" sz="2501" dirty="0">
              <a:solidFill>
                <a:srgbClr val="FFFDD8"/>
              </a:solidFill>
              <a:latin typeface="เอฟซี ฟาสท์เทสท์"/>
              <a:ea typeface="เอฟซี ฟาสท์เทสท์"/>
              <a:cs typeface="เอฟซี ฟาสท์เทสท์"/>
              <a:sym typeface="เอฟซี ฟาสท์เทสท์"/>
            </a:endParaRPr>
          </a:p>
          <a:p>
            <a:pPr algn="ctr">
              <a:lnSpc>
                <a:spcPts val="3501"/>
              </a:lnSpc>
            </a:pPr>
            <a:endParaRPr lang="en-US" sz="2501"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250">
        <p:wheel spokes="1"/>
      </p:transition>
    </mc:Choice>
    <mc:Fallback xmlns="">
      <p:transition spd="slow">
        <p:wheel spokes="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30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8" dur="3000" fill="hold"/>
                                        <p:tgtEl>
                                          <p:spTgt spid="12">
                                            <p:txEl>
                                              <p:pRg st="0" end="0"/>
                                            </p:txEl>
                                          </p:spTgt>
                                        </p:tgtEl>
                                        <p:attrNameLst>
                                          <p:attrName>ppt_h</p:attrName>
                                        </p:attrNameLst>
                                      </p:cBhvr>
                                      <p:tavLst>
                                        <p:tav tm="0">
                                          <p:val>
                                            <p:fltVal val="0"/>
                                          </p:val>
                                        </p:tav>
                                        <p:tav tm="100000">
                                          <p:val>
                                            <p:strVal val="#ppt_h"/>
                                          </p:val>
                                        </p:tav>
                                      </p:tavLst>
                                    </p:anim>
                                    <p:anim calcmode="lin" valueType="num">
                                      <p:cBhvr>
                                        <p:cTn id="9" dur="3000" fill="hold"/>
                                        <p:tgtEl>
                                          <p:spTgt spid="12">
                                            <p:txEl>
                                              <p:pRg st="0" end="0"/>
                                            </p:txEl>
                                          </p:spTgt>
                                        </p:tgtEl>
                                        <p:attrNameLst>
                                          <p:attrName>style.rotation</p:attrName>
                                        </p:attrNameLst>
                                      </p:cBhvr>
                                      <p:tavLst>
                                        <p:tav tm="0">
                                          <p:val>
                                            <p:fltVal val="90"/>
                                          </p:val>
                                        </p:tav>
                                        <p:tav tm="100000">
                                          <p:val>
                                            <p:fltVal val="0"/>
                                          </p:val>
                                        </p:tav>
                                      </p:tavLst>
                                    </p:anim>
                                    <p:animEffect transition="in" filter="fade">
                                      <p:cBhvr>
                                        <p:cTn id="10" dur="3000"/>
                                        <p:tgtEl>
                                          <p:spTgt spid="12">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p:cTn id="13" dur="3000" fill="hold"/>
                                        <p:tgtEl>
                                          <p:spTgt spid="12">
                                            <p:txEl>
                                              <p:pRg st="2" end="2"/>
                                            </p:txEl>
                                          </p:spTgt>
                                        </p:tgtEl>
                                        <p:attrNameLst>
                                          <p:attrName>ppt_w</p:attrName>
                                        </p:attrNameLst>
                                      </p:cBhvr>
                                      <p:tavLst>
                                        <p:tav tm="0">
                                          <p:val>
                                            <p:fltVal val="0"/>
                                          </p:val>
                                        </p:tav>
                                        <p:tav tm="100000">
                                          <p:val>
                                            <p:strVal val="#ppt_w"/>
                                          </p:val>
                                        </p:tav>
                                      </p:tavLst>
                                    </p:anim>
                                    <p:anim calcmode="lin" valueType="num">
                                      <p:cBhvr>
                                        <p:cTn id="14" dur="3000" fill="hold"/>
                                        <p:tgtEl>
                                          <p:spTgt spid="12">
                                            <p:txEl>
                                              <p:pRg st="2" end="2"/>
                                            </p:txEl>
                                          </p:spTgt>
                                        </p:tgtEl>
                                        <p:attrNameLst>
                                          <p:attrName>ppt_h</p:attrName>
                                        </p:attrNameLst>
                                      </p:cBhvr>
                                      <p:tavLst>
                                        <p:tav tm="0">
                                          <p:val>
                                            <p:fltVal val="0"/>
                                          </p:val>
                                        </p:tav>
                                        <p:tav tm="100000">
                                          <p:val>
                                            <p:strVal val="#ppt_h"/>
                                          </p:val>
                                        </p:tav>
                                      </p:tavLst>
                                    </p:anim>
                                    <p:anim calcmode="lin" valueType="num">
                                      <p:cBhvr>
                                        <p:cTn id="15" dur="3000" fill="hold"/>
                                        <p:tgtEl>
                                          <p:spTgt spid="12">
                                            <p:txEl>
                                              <p:pRg st="2" end="2"/>
                                            </p:txEl>
                                          </p:spTgt>
                                        </p:tgtEl>
                                        <p:attrNameLst>
                                          <p:attrName>style.rotation</p:attrName>
                                        </p:attrNameLst>
                                      </p:cBhvr>
                                      <p:tavLst>
                                        <p:tav tm="0">
                                          <p:val>
                                            <p:fltVal val="90"/>
                                          </p:val>
                                        </p:tav>
                                        <p:tav tm="100000">
                                          <p:val>
                                            <p:fltVal val="0"/>
                                          </p:val>
                                        </p:tav>
                                      </p:tavLst>
                                    </p:anim>
                                    <p:animEffect transition="in" filter="fade">
                                      <p:cBhvr>
                                        <p:cTn id="16" dur="3000"/>
                                        <p:tgtEl>
                                          <p:spTgt spid="12">
                                            <p:txEl>
                                              <p:pRg st="2" end="2"/>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p:cTn id="19" dur="3000" fill="hold"/>
                                        <p:tgtEl>
                                          <p:spTgt spid="12">
                                            <p:txEl>
                                              <p:pRg st="4" end="4"/>
                                            </p:txEl>
                                          </p:spTgt>
                                        </p:tgtEl>
                                        <p:attrNameLst>
                                          <p:attrName>ppt_w</p:attrName>
                                        </p:attrNameLst>
                                      </p:cBhvr>
                                      <p:tavLst>
                                        <p:tav tm="0">
                                          <p:val>
                                            <p:fltVal val="0"/>
                                          </p:val>
                                        </p:tav>
                                        <p:tav tm="100000">
                                          <p:val>
                                            <p:strVal val="#ppt_w"/>
                                          </p:val>
                                        </p:tav>
                                      </p:tavLst>
                                    </p:anim>
                                    <p:anim calcmode="lin" valueType="num">
                                      <p:cBhvr>
                                        <p:cTn id="20" dur="3000" fill="hold"/>
                                        <p:tgtEl>
                                          <p:spTgt spid="12">
                                            <p:txEl>
                                              <p:pRg st="4" end="4"/>
                                            </p:txEl>
                                          </p:spTgt>
                                        </p:tgtEl>
                                        <p:attrNameLst>
                                          <p:attrName>ppt_h</p:attrName>
                                        </p:attrNameLst>
                                      </p:cBhvr>
                                      <p:tavLst>
                                        <p:tav tm="0">
                                          <p:val>
                                            <p:fltVal val="0"/>
                                          </p:val>
                                        </p:tav>
                                        <p:tav tm="100000">
                                          <p:val>
                                            <p:strVal val="#ppt_h"/>
                                          </p:val>
                                        </p:tav>
                                      </p:tavLst>
                                    </p:anim>
                                    <p:anim calcmode="lin" valueType="num">
                                      <p:cBhvr>
                                        <p:cTn id="21" dur="3000" fill="hold"/>
                                        <p:tgtEl>
                                          <p:spTgt spid="12">
                                            <p:txEl>
                                              <p:pRg st="4" end="4"/>
                                            </p:txEl>
                                          </p:spTgt>
                                        </p:tgtEl>
                                        <p:attrNameLst>
                                          <p:attrName>style.rotation</p:attrName>
                                        </p:attrNameLst>
                                      </p:cBhvr>
                                      <p:tavLst>
                                        <p:tav tm="0">
                                          <p:val>
                                            <p:fltVal val="90"/>
                                          </p:val>
                                        </p:tav>
                                        <p:tav tm="100000">
                                          <p:val>
                                            <p:fltVal val="0"/>
                                          </p:val>
                                        </p:tav>
                                      </p:tavLst>
                                    </p:anim>
                                    <p:animEffect transition="in" filter="fade">
                                      <p:cBhvr>
                                        <p:cTn id="22" dur="30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l="-6924" r="-6924"/>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5">
                <a:alphaModFix amt="39000"/>
              </a:blip>
              <a:stretch>
                <a:fillRect t="-15426" b="-15426"/>
              </a:stretch>
            </a:blipFill>
          </p:spPr>
        </p:sp>
        <p:sp>
          <p:nvSpPr>
            <p:cNvPr id="6" name="Freeform 6"/>
            <p:cNvSpPr/>
            <p:nvPr/>
          </p:nvSpPr>
          <p:spPr>
            <a:xfrm rot="5400000">
              <a:off x="9034713" y="2990363"/>
              <a:ext cx="13716000" cy="7735275"/>
            </a:xfrm>
            <a:custGeom>
              <a:avLst/>
              <a:gdLst/>
              <a:ahLst/>
              <a:cxnLst/>
              <a:rect l="l" t="t" r="r" b="b"/>
              <a:pathLst>
                <a:path w="13716000" h="7735275">
                  <a:moveTo>
                    <a:pt x="0" y="0"/>
                  </a:moveTo>
                  <a:lnTo>
                    <a:pt x="13716000" y="0"/>
                  </a:lnTo>
                  <a:lnTo>
                    <a:pt x="13716000" y="7735274"/>
                  </a:lnTo>
                  <a:lnTo>
                    <a:pt x="0" y="773527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rot="5400000" flipV="1">
              <a:off x="1633287" y="2990363"/>
              <a:ext cx="13716000" cy="7735275"/>
            </a:xfrm>
            <a:custGeom>
              <a:avLst/>
              <a:gdLst/>
              <a:ahLst/>
              <a:cxnLst/>
              <a:rect l="l" t="t" r="r" b="b"/>
              <a:pathLst>
                <a:path w="13716000" h="7735275">
                  <a:moveTo>
                    <a:pt x="0" y="7735274"/>
                  </a:moveTo>
                  <a:lnTo>
                    <a:pt x="13716000" y="7735274"/>
                  </a:lnTo>
                  <a:lnTo>
                    <a:pt x="13716000" y="0"/>
                  </a:lnTo>
                  <a:lnTo>
                    <a:pt x="0" y="0"/>
                  </a:lnTo>
                  <a:lnTo>
                    <a:pt x="0" y="7735274"/>
                  </a:lnTo>
                  <a:close/>
                </a:path>
              </a:pathLst>
            </a:custGeom>
            <a:blipFill>
              <a:blip r:embed="rId6">
                <a:extLst>
                  <a:ext uri="{96DAC541-7B7A-43D3-8B79-37D633B846F1}">
                    <asvg:svgBlip xmlns:asvg="http://schemas.microsoft.com/office/drawing/2016/SVG/main" xmlns="" r:embed="rId7"/>
                  </a:ext>
                </a:extLst>
              </a:blip>
              <a:stretch>
                <a:fillRect/>
              </a:stretch>
            </a:blipFill>
          </p:spPr>
        </p:sp>
      </p:grpSp>
      <p:sp>
        <p:nvSpPr>
          <p:cNvPr id="8" name="Freeform 8"/>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TextBox 9"/>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0" name="TextBox 10"/>
          <p:cNvSpPr txBox="1"/>
          <p:nvPr/>
        </p:nvSpPr>
        <p:spPr>
          <a:xfrm>
            <a:off x="1600200" y="1467023"/>
            <a:ext cx="8428551" cy="7309693"/>
          </a:xfrm>
          <a:prstGeom prst="rect">
            <a:avLst/>
          </a:prstGeom>
        </p:spPr>
        <p:txBody>
          <a:bodyPr lIns="0" tIns="0" rIns="0" bIns="0" rtlCol="0" anchor="t">
            <a:spAutoFit/>
          </a:bodyPr>
          <a:lstStyle/>
          <a:p>
            <a:pPr algn="ctr">
              <a:lnSpc>
                <a:spcPts val="3780"/>
              </a:lnSpc>
            </a:pPr>
            <a:r>
              <a:rPr lang="en-US" sz="2700" dirty="0">
                <a:solidFill>
                  <a:srgbClr val="FFFDD8"/>
                </a:solidFill>
                <a:latin typeface="Copperplate Gothic Light" pitchFamily="34" charset="0"/>
                <a:ea typeface="เอฟซี ฟาสท์เทสท์"/>
                <a:cs typeface="เอฟซี ฟาสท์เทสท์"/>
                <a:sym typeface="เอฟซี ฟาสท์เทสท์"/>
              </a:rPr>
              <a:t>He tries to dodge the question by saying, “Well, we had a rough day and we’re exhausted. So, we hit the sack and couldn’t check your calls.” He adds, “I need the address for the fare.” Then </a:t>
            </a:r>
            <a:r>
              <a:rPr lang="en-US" sz="2700" dirty="0">
                <a:solidFill>
                  <a:srgbClr val="BD0C96"/>
                </a:solidFill>
                <a:latin typeface="Copperplate Gothic Light" pitchFamily="34" charset="0"/>
                <a:ea typeface="เอฟซี ฟาสท์เทสท์"/>
                <a:cs typeface="เอฟซี ฟาสท์เทสท์"/>
                <a:sym typeface="เอฟซี ฟาสท์เทสท์"/>
              </a:rPr>
              <a:t>Sophie </a:t>
            </a:r>
            <a:r>
              <a:rPr lang="en-US" sz="2700" dirty="0">
                <a:solidFill>
                  <a:srgbClr val="FFFDD8"/>
                </a:solidFill>
                <a:latin typeface="Copperplate Gothic Light" pitchFamily="34" charset="0"/>
                <a:ea typeface="เอฟซี ฟาสท์เทสท์"/>
                <a:cs typeface="เอฟซี ฟาสท์เทสท์"/>
                <a:sym typeface="เอฟซี ฟาสท์เทสท์"/>
              </a:rPr>
              <a:t>gives the address and player gets the control. </a:t>
            </a:r>
          </a:p>
          <a:p>
            <a:pPr algn="ctr">
              <a:lnSpc>
                <a:spcPts val="3780"/>
              </a:lnSpc>
            </a:pPr>
            <a:endParaRPr lang="en-US" sz="2700" dirty="0">
              <a:solidFill>
                <a:srgbClr val="FFFDD8"/>
              </a:solidFill>
              <a:latin typeface="Copperplate Gothic Light" pitchFamily="34" charset="0"/>
              <a:ea typeface="เอฟซี ฟาสท์เทสท์"/>
              <a:cs typeface="เอฟซี ฟาสท์เทสท์"/>
              <a:sym typeface="เอฟซี ฟาสท์เทสท์"/>
            </a:endParaRPr>
          </a:p>
          <a:p>
            <a:pPr algn="ctr">
              <a:lnSpc>
                <a:spcPts val="3780"/>
              </a:lnSpc>
            </a:pPr>
            <a:r>
              <a:rPr lang="en-US" sz="2700" dirty="0">
                <a:solidFill>
                  <a:srgbClr val="FFFDD8"/>
                </a:solidFill>
                <a:latin typeface="Copperplate Gothic Light" pitchFamily="34" charset="0"/>
                <a:ea typeface="เอฟซี ฟาสท์เทสท์"/>
                <a:cs typeface="เอฟซี ฟาสท์เทสท์"/>
                <a:sym typeface="เอฟซี ฟาสท์เทสท์"/>
              </a:rPr>
              <a:t>Here, the </a:t>
            </a:r>
            <a:r>
              <a:rPr lang="en-US" sz="2700" dirty="0">
                <a:solidFill>
                  <a:srgbClr val="2BFF00"/>
                </a:solidFill>
                <a:latin typeface="Copperplate Gothic Light" pitchFamily="34" charset="0"/>
                <a:ea typeface="เอฟซี ฟาสท์เทสท์"/>
                <a:cs typeface="เอฟซี ฟาสท์เทสท์"/>
                <a:sym typeface="เอฟซี ฟาสท์เทสท์"/>
              </a:rPr>
              <a:t>player </a:t>
            </a:r>
            <a:r>
              <a:rPr lang="en-US" sz="2700" dirty="0">
                <a:solidFill>
                  <a:srgbClr val="FFFDD8"/>
                </a:solidFill>
                <a:latin typeface="Copperplate Gothic Light" pitchFamily="34" charset="0"/>
                <a:ea typeface="เอฟซี ฟาสท์เทสท์"/>
                <a:cs typeface="เอฟซี ฟาสท์เทสท์"/>
                <a:sym typeface="เอฟซี ฟาสท์เทสท์"/>
              </a:rPr>
              <a:t>has a choice: </a:t>
            </a:r>
          </a:p>
          <a:p>
            <a:pPr algn="ctr">
              <a:lnSpc>
                <a:spcPts val="3780"/>
              </a:lnSpc>
            </a:pPr>
            <a:r>
              <a:rPr lang="en-US" sz="2700" dirty="0">
                <a:solidFill>
                  <a:srgbClr val="FFFDD8"/>
                </a:solidFill>
                <a:latin typeface="Copperplate Gothic Light" pitchFamily="34" charset="0"/>
                <a:ea typeface="เอฟซี ฟาสท์เทสท์"/>
                <a:cs typeface="เอฟซี ฟาสท์เทสท์"/>
                <a:sym typeface="เอฟซี ฟาสท์เทสท์"/>
              </a:rPr>
              <a:t>1) Either he can reach the destination on time </a:t>
            </a:r>
            <a:r>
              <a:rPr lang="en-US" sz="2700" i="1" dirty="0">
                <a:solidFill>
                  <a:srgbClr val="FFFDD8"/>
                </a:solidFill>
                <a:latin typeface="Copperplate Gothic Light" pitchFamily="34" charset="0"/>
                <a:ea typeface="เอฟซี ฟาสท์เทสท์"/>
                <a:cs typeface="เอฟซี ฟาสท์เทสท์"/>
                <a:sym typeface="เอฟซี ฟาสท์เทสท์"/>
              </a:rPr>
              <a:t>(or)</a:t>
            </a:r>
          </a:p>
          <a:p>
            <a:pPr algn="ctr">
              <a:lnSpc>
                <a:spcPts val="3780"/>
              </a:lnSpc>
            </a:pPr>
            <a:r>
              <a:rPr lang="en-US" sz="2700" dirty="0">
                <a:solidFill>
                  <a:srgbClr val="FFFDD8"/>
                </a:solidFill>
                <a:latin typeface="Copperplate Gothic Light" pitchFamily="34" charset="0"/>
                <a:ea typeface="เอฟซี ฟาสท์เทสท์"/>
                <a:cs typeface="เอฟซี ฟาสท์เทสท์"/>
                <a:sym typeface="เอฟซี ฟาสท์เทสท์"/>
              </a:rPr>
              <a:t>2) Make the customer wait until he’s fed up of waiting and cancels the ride</a:t>
            </a:r>
            <a:r>
              <a:rPr lang="en-US" sz="2700" i="1" dirty="0" smtClean="0">
                <a:solidFill>
                  <a:srgbClr val="FFFDD8"/>
                </a:solidFill>
                <a:latin typeface="Agency FB" pitchFamily="34" charset="0"/>
                <a:ea typeface="เอฟซี ฟาสท์เทสท์"/>
                <a:cs typeface="เอฟซี ฟาสท์เทสท์"/>
                <a:sym typeface="เอฟซี ฟาสท์เทสท์"/>
              </a:rPr>
              <a:t>.</a:t>
            </a:r>
          </a:p>
          <a:p>
            <a:pPr algn="ctr">
              <a:lnSpc>
                <a:spcPts val="3780"/>
              </a:lnSpc>
            </a:pPr>
            <a:endParaRPr lang="en-US" sz="2700" i="1" dirty="0">
              <a:solidFill>
                <a:srgbClr val="FFFDD8"/>
              </a:solidFill>
              <a:latin typeface="Agency FB" pitchFamily="34" charset="0"/>
              <a:ea typeface="เอฟซี ฟาสท์เทสท์"/>
              <a:cs typeface="เอฟซี ฟาสท์เทสท์"/>
              <a:sym typeface="เอฟซี ฟาสท์เทสท์"/>
            </a:endParaRPr>
          </a:p>
          <a:p>
            <a:pPr algn="ctr">
              <a:lnSpc>
                <a:spcPts val="3780"/>
              </a:lnSpc>
            </a:pPr>
            <a:r>
              <a:rPr lang="en-US" sz="2700" i="1" dirty="0" smtClean="0">
                <a:solidFill>
                  <a:srgbClr val="FFFDD8"/>
                </a:solidFill>
                <a:latin typeface="Agency FB" pitchFamily="34" charset="0"/>
                <a:ea typeface="เอฟซี ฟาสท์เทสท์"/>
                <a:cs typeface="เอฟซี ฟาสท์เทสท์"/>
                <a:sym typeface="เอฟซี ฟาสท์เทสท์"/>
              </a:rPr>
              <a:t>(</a:t>
            </a:r>
            <a:r>
              <a:rPr lang="en-US" sz="3600" i="1" dirty="0" smtClean="0">
                <a:solidFill>
                  <a:srgbClr val="FFFDD8"/>
                </a:solidFill>
                <a:latin typeface="Agency FB" pitchFamily="34" charset="0"/>
                <a:ea typeface="เอฟซี ฟาสท์เทสท์"/>
                <a:cs typeface="เอฟซี ฟาสท์เทสท์"/>
                <a:sym typeface="เอฟซี ฟาสท์เทสท์"/>
              </a:rPr>
              <a:t>failing the mission</a:t>
            </a:r>
            <a:r>
              <a:rPr lang="en-US" sz="3600" i="1" dirty="0">
                <a:solidFill>
                  <a:srgbClr val="FFFDD8"/>
                </a:solidFill>
                <a:latin typeface="Agency FB" pitchFamily="34" charset="0"/>
                <a:ea typeface="เอฟซี ฟาสท์เทสท์"/>
                <a:cs typeface="เอฟซี ฟาสท์เทสท์"/>
                <a:sym typeface="เอฟซี ฟาสท์เทสท์"/>
              </a:rPr>
              <a:t>.)</a:t>
            </a:r>
          </a:p>
          <a:p>
            <a:pPr algn="ctr">
              <a:lnSpc>
                <a:spcPts val="3780"/>
              </a:lnSpc>
            </a:pPr>
            <a:endParaRPr lang="en-US" sz="2700"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35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20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2000" fill="hold"/>
                                        <p:tgtEl>
                                          <p:spTgt spid="10">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anim calcmode="lin" valueType="num">
                                      <p:cBhvr additive="base">
                                        <p:cTn id="11" dur="20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2" dur="2000" fill="hold"/>
                                        <p:tgtEl>
                                          <p:spTgt spid="10">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anim calcmode="lin" valueType="num">
                                      <p:cBhvr additive="base">
                                        <p:cTn id="15" dur="2000" fill="hold"/>
                                        <p:tgtEl>
                                          <p:spTgt spid="10">
                                            <p:txEl>
                                              <p:pRg st="3" end="3"/>
                                            </p:txEl>
                                          </p:spTgt>
                                        </p:tgtEl>
                                        <p:attrNameLst>
                                          <p:attrName>ppt_x</p:attrName>
                                        </p:attrNameLst>
                                      </p:cBhvr>
                                      <p:tavLst>
                                        <p:tav tm="0">
                                          <p:val>
                                            <p:strVal val="0-#ppt_w/2"/>
                                          </p:val>
                                        </p:tav>
                                        <p:tav tm="100000">
                                          <p:val>
                                            <p:strVal val="#ppt_x"/>
                                          </p:val>
                                        </p:tav>
                                      </p:tavLst>
                                    </p:anim>
                                    <p:anim calcmode="lin" valueType="num">
                                      <p:cBhvr additive="base">
                                        <p:cTn id="16" dur="2000" fill="hold"/>
                                        <p:tgtEl>
                                          <p:spTgt spid="10">
                                            <p:txEl>
                                              <p:pRg st="3" end="3"/>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20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2000" fill="hold"/>
                                        <p:tgtEl>
                                          <p:spTgt spid="10">
                                            <p:txEl>
                                              <p:pRg st="4" end="4"/>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anim calcmode="lin" valueType="num">
                                      <p:cBhvr additive="base">
                                        <p:cTn id="23" dur="20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4" dur="20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5">
              <a:alphaModFix amt="35000"/>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27636" y="0"/>
            <a:ext cx="18343273" cy="10287000"/>
            <a:chOff x="0" y="0"/>
            <a:chExt cx="24457697" cy="13716000"/>
          </a:xfrm>
        </p:grpSpPr>
        <p:sp>
          <p:nvSpPr>
            <p:cNvPr id="6" name="Freeform 6"/>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7">
                <a:alphaModFix amt="19999"/>
              </a:blip>
              <a:stretch>
                <a:fillRect t="-59452"/>
              </a:stretch>
            </a:blipFill>
          </p:spPr>
        </p:sp>
        <p:sp>
          <p:nvSpPr>
            <p:cNvPr id="7" name="Freeform 7"/>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7">
                <a:alphaModFix amt="19999"/>
              </a:blip>
              <a:stretch>
                <a:fillRect b="-59867"/>
              </a:stretch>
            </a:blipFill>
          </p:spPr>
        </p:sp>
      </p:gr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454495" y="2144775"/>
            <a:ext cx="15355217" cy="6702925"/>
          </a:xfrm>
          <a:prstGeom prst="rect">
            <a:avLst/>
          </a:prstGeom>
        </p:spPr>
        <p:txBody>
          <a:bodyPr lIns="0" tIns="0" rIns="0" bIns="0" rtlCol="0" anchor="t">
            <a:spAutoFit/>
          </a:bodyPr>
          <a:lstStyle/>
          <a:p>
            <a:pPr algn="ctr">
              <a:lnSpc>
                <a:spcPts val="3502"/>
              </a:lnSpc>
            </a:pPr>
            <a:r>
              <a:rPr lang="en-US" sz="2800" dirty="0">
                <a:solidFill>
                  <a:srgbClr val="FFFDD8"/>
                </a:solidFill>
                <a:latin typeface="Copperplate Gothic Light" pitchFamily="34" charset="0"/>
                <a:ea typeface="เอฟซี ฟาสท์เทสท์"/>
                <a:cs typeface="เอฟซี ฟาสท์เทสท์"/>
                <a:sym typeface="เอฟซี ฟาสท์เทสท์"/>
              </a:rPr>
              <a:t>To confirm whether he reached the destination, The </a:t>
            </a:r>
            <a:r>
              <a:rPr lang="en-US" sz="2800" dirty="0">
                <a:solidFill>
                  <a:srgbClr val="DE1313"/>
                </a:solidFill>
                <a:latin typeface="Copperplate Gothic Light" pitchFamily="34" charset="0"/>
                <a:ea typeface="เอฟซี ฟาสท์เทสท์"/>
                <a:cs typeface="เอฟซี ฟาสท์เทสท์"/>
                <a:sym typeface="เอฟซี ฟาสท์เทสท์"/>
              </a:rPr>
              <a:t>protago </a:t>
            </a:r>
            <a:r>
              <a:rPr lang="en-US" sz="2800" dirty="0">
                <a:solidFill>
                  <a:srgbClr val="FFFDD8"/>
                </a:solidFill>
                <a:latin typeface="Copperplate Gothic Light" pitchFamily="34" charset="0"/>
                <a:ea typeface="เอฟซี ฟาสท์เทสท์"/>
                <a:cs typeface="เอฟซี ฟาสท์เทสท์"/>
                <a:sym typeface="เอฟซี ฟาสท์เทสท์"/>
              </a:rPr>
              <a:t>honks which catches the client’s attention and makes it easy to find him. The customer turns out to be a newly-wed desk clerk who’s having a rough sail with his wife. </a:t>
            </a:r>
          </a:p>
          <a:p>
            <a:pPr algn="ctr">
              <a:lnSpc>
                <a:spcPts val="3502"/>
              </a:lnSpc>
            </a:pPr>
            <a:endParaRPr lang="en-US" sz="2800" dirty="0">
              <a:solidFill>
                <a:srgbClr val="FFFDD8"/>
              </a:solidFill>
              <a:latin typeface="Copperplate Gothic Light" pitchFamily="34" charset="0"/>
              <a:ea typeface="เอฟซี ฟาสท์เทสท์"/>
              <a:cs typeface="เอฟซี ฟาสท์เทสท์"/>
              <a:sym typeface="เอฟซี ฟาสท์เทสท์"/>
            </a:endParaRPr>
          </a:p>
          <a:p>
            <a:pPr algn="ctr">
              <a:lnSpc>
                <a:spcPts val="3502"/>
              </a:lnSpc>
            </a:pPr>
            <a:r>
              <a:rPr lang="en-US" sz="2800" dirty="0">
                <a:solidFill>
                  <a:srgbClr val="FFFDD8"/>
                </a:solidFill>
                <a:latin typeface="Copperplate Gothic Light" pitchFamily="34" charset="0"/>
                <a:ea typeface="เอฟซี ฟาสท์เทสท์"/>
                <a:cs typeface="เอฟซี ฟาสท์เทสท์"/>
                <a:sym typeface="เอฟซี ฟาสท์เทสท์"/>
              </a:rPr>
              <a:t>The </a:t>
            </a:r>
            <a:r>
              <a:rPr lang="en-US" sz="2800" dirty="0">
                <a:solidFill>
                  <a:srgbClr val="2BFF00"/>
                </a:solidFill>
                <a:latin typeface="Copperplate Gothic Light" pitchFamily="34" charset="0"/>
                <a:ea typeface="เอฟซี ฟาสท์เทสท์"/>
                <a:cs typeface="เอฟซี ฟาสท์เทสท์"/>
                <a:sym typeface="เอฟซี ฟาสท์เทสท์"/>
              </a:rPr>
              <a:t>player </a:t>
            </a:r>
            <a:r>
              <a:rPr lang="en-US" sz="2800" dirty="0">
                <a:solidFill>
                  <a:srgbClr val="FFFDD8"/>
                </a:solidFill>
                <a:latin typeface="Copperplate Gothic Light" pitchFamily="34" charset="0"/>
                <a:ea typeface="เอฟซี ฟาสท์เทสท์"/>
                <a:cs typeface="เอฟซี ฟาสท์เทสท์"/>
                <a:sym typeface="เอฟซี ฟาสท์เทสท์"/>
              </a:rPr>
              <a:t>needs to make sure he drives the car with utmost safety by doing anything it takes. Meanwhile, in the backseat, the furious clerk talks to his wife over the phone, “What the fuck is wrong with you?! Why did you do it?”, while the </a:t>
            </a:r>
            <a:r>
              <a:rPr lang="en-US" sz="2800" dirty="0">
                <a:solidFill>
                  <a:srgbClr val="DE1313"/>
                </a:solidFill>
                <a:latin typeface="Copperplate Gothic Light" pitchFamily="34" charset="0"/>
                <a:ea typeface="เอฟซี ฟาสท์เทสท์"/>
                <a:cs typeface="เอฟซี ฟาสท์เทสท์"/>
                <a:sym typeface="เอฟซี ฟาสท์เทสท์"/>
              </a:rPr>
              <a:t>protago </a:t>
            </a:r>
            <a:r>
              <a:rPr lang="en-US" sz="2800" dirty="0">
                <a:solidFill>
                  <a:srgbClr val="FFFDD8"/>
                </a:solidFill>
                <a:latin typeface="Copperplate Gothic Light" pitchFamily="34" charset="0"/>
                <a:ea typeface="เอฟซี ฟาสท์เทสท์"/>
                <a:cs typeface="เอฟซี ฟาสท์เทสท์"/>
                <a:sym typeface="เอฟซี ฟาสท์เทสท์"/>
              </a:rPr>
              <a:t>feels confused as of on what he should focus on: driving or listening. </a:t>
            </a:r>
          </a:p>
          <a:p>
            <a:pPr algn="ctr">
              <a:lnSpc>
                <a:spcPts val="3502"/>
              </a:lnSpc>
            </a:pPr>
            <a:endParaRPr lang="en-US" sz="2800" dirty="0">
              <a:solidFill>
                <a:srgbClr val="FFFDD8"/>
              </a:solidFill>
              <a:latin typeface="Copperplate Gothic Light" pitchFamily="34" charset="0"/>
              <a:ea typeface="เอฟซี ฟาสท์เทสท์"/>
              <a:cs typeface="เอฟซี ฟาสท์เทสท์"/>
              <a:sym typeface="เอฟซี ฟาสท์เทสท์"/>
            </a:endParaRPr>
          </a:p>
          <a:p>
            <a:pPr algn="ctr">
              <a:lnSpc>
                <a:spcPts val="3502"/>
              </a:lnSpc>
            </a:pPr>
            <a:r>
              <a:rPr lang="en-US" sz="2800" dirty="0">
                <a:solidFill>
                  <a:srgbClr val="FFFDD8"/>
                </a:solidFill>
                <a:latin typeface="Copperplate Gothic Light" pitchFamily="34" charset="0"/>
                <a:ea typeface="เอฟซี ฟาสท์เทสท์"/>
                <a:cs typeface="เอฟซี ฟาสท์เทสท์"/>
                <a:sym typeface="เอฟซี ฟาสท์เทสท์"/>
              </a:rPr>
              <a:t>While he’s talking over the phone, the </a:t>
            </a:r>
            <a:r>
              <a:rPr lang="en-US" sz="2800" dirty="0">
                <a:solidFill>
                  <a:srgbClr val="DE1313"/>
                </a:solidFill>
                <a:latin typeface="Copperplate Gothic Light" pitchFamily="34" charset="0"/>
                <a:ea typeface="เอฟซี ฟาสท์เทสท์"/>
                <a:cs typeface="เอฟซี ฟาสท์เทสท์"/>
                <a:sym typeface="เอฟซี ฟาสท์เทสท์"/>
              </a:rPr>
              <a:t>protago </a:t>
            </a:r>
            <a:r>
              <a:rPr lang="en-US" sz="2800" dirty="0">
                <a:solidFill>
                  <a:srgbClr val="FFFDD8"/>
                </a:solidFill>
                <a:latin typeface="Copperplate Gothic Light" pitchFamily="34" charset="0"/>
                <a:ea typeface="เอฟซี ฟาสท์เทสท์"/>
                <a:cs typeface="เอฟซี ฟาสท์เทสท์"/>
                <a:sym typeface="เอฟซี ฟาสท์เทสท์"/>
              </a:rPr>
              <a:t>asks the clerk, “Where shall we go now, sir?”. He complains, “What shall I do with a wife like her?”. As the </a:t>
            </a:r>
            <a:r>
              <a:rPr lang="en-US" sz="2800" dirty="0">
                <a:solidFill>
                  <a:srgbClr val="DE1313"/>
                </a:solidFill>
                <a:latin typeface="Copperplate Gothic Light" pitchFamily="34" charset="0"/>
                <a:ea typeface="เอฟซี ฟาสท์เทสท์"/>
                <a:cs typeface="เอฟซี ฟาสท์เทสท์"/>
                <a:sym typeface="เอฟซี ฟาสท์เทสท์"/>
              </a:rPr>
              <a:t>protago </a:t>
            </a:r>
            <a:r>
              <a:rPr lang="en-US" sz="2800" dirty="0">
                <a:solidFill>
                  <a:srgbClr val="FFFDD8"/>
                </a:solidFill>
                <a:latin typeface="Copperplate Gothic Light" pitchFamily="34" charset="0"/>
                <a:ea typeface="เอฟซี ฟาสท์เทสท์"/>
                <a:cs typeface="เอฟซี ฟาสท์เทสท์"/>
                <a:sym typeface="เอฟซี ฟาสท์เทสท์"/>
              </a:rPr>
              <a:t>answers, “Maybe love her to the fullest. Sir?”, the clerk turns to the phone and talks to his wife. </a:t>
            </a:r>
          </a:p>
          <a:p>
            <a:pPr algn="ctr">
              <a:lnSpc>
                <a:spcPts val="3502"/>
              </a:lnSpc>
            </a:pPr>
            <a:endParaRPr lang="en-US" sz="2800" dirty="0">
              <a:solidFill>
                <a:srgbClr val="FFFDD8"/>
              </a:solidFill>
              <a:latin typeface="Copperplate Gothic Light" pitchFamily="34" charset="0"/>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30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250"/>
                                        <p:tgtEl>
                                          <p:spTgt spid="12">
                                            <p:txEl>
                                              <p:pRg st="0" end="0"/>
                                            </p:txEl>
                                          </p:spTgt>
                                        </p:tgtEl>
                                      </p:cBhvr>
                                    </p:animEffect>
                                    <p:anim calcmode="lin" valueType="num">
                                      <p:cBhvr>
                                        <p:cTn id="8" dur="225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2250" fill="hold"/>
                                        <p:tgtEl>
                                          <p:spTgt spid="12">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2250"/>
                                        <p:tgtEl>
                                          <p:spTgt spid="12">
                                            <p:txEl>
                                              <p:pRg st="2" end="2"/>
                                            </p:txEl>
                                          </p:spTgt>
                                        </p:tgtEl>
                                      </p:cBhvr>
                                    </p:animEffect>
                                    <p:anim calcmode="lin" valueType="num">
                                      <p:cBhvr>
                                        <p:cTn id="13" dur="225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14" dur="2250" fill="hold"/>
                                        <p:tgtEl>
                                          <p:spTgt spid="12">
                                            <p:txEl>
                                              <p:pRg st="2" end="2"/>
                                            </p:txEl>
                                          </p:spTgt>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fade">
                                      <p:cBhvr>
                                        <p:cTn id="17" dur="2250"/>
                                        <p:tgtEl>
                                          <p:spTgt spid="12">
                                            <p:txEl>
                                              <p:pRg st="4" end="4"/>
                                            </p:txEl>
                                          </p:spTgt>
                                        </p:tgtEl>
                                      </p:cBhvr>
                                    </p:animEffect>
                                    <p:anim calcmode="lin" valueType="num">
                                      <p:cBhvr>
                                        <p:cTn id="18" dur="225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19" dur="2250" fill="hold"/>
                                        <p:tgtEl>
                                          <p:spTgt spid="1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grpSp>
      <p:sp>
        <p:nvSpPr>
          <p:cNvPr id="6" name="Freeform 6"/>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9" name="TextBox 9"/>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0" name="TextBox 10"/>
          <p:cNvSpPr txBox="1"/>
          <p:nvPr/>
        </p:nvSpPr>
        <p:spPr>
          <a:xfrm>
            <a:off x="1489196" y="1207134"/>
            <a:ext cx="15309608" cy="7386638"/>
          </a:xfrm>
          <a:prstGeom prst="rect">
            <a:avLst/>
          </a:prstGeom>
        </p:spPr>
        <p:txBody>
          <a:bodyPr lIns="0" tIns="0" rIns="0" bIns="0" rtlCol="0" anchor="t">
            <a:spAutoFit/>
          </a:bodyPr>
          <a:lstStyle/>
          <a:p>
            <a:pPr algn="just">
              <a:lnSpc>
                <a:spcPts val="3569"/>
              </a:lnSpc>
            </a:pPr>
            <a:r>
              <a:rPr lang="en-US" sz="2550" dirty="0">
                <a:solidFill>
                  <a:srgbClr val="FFFDD8"/>
                </a:solidFill>
                <a:latin typeface="Copperplate Gothic Light" pitchFamily="34" charset="0"/>
                <a:ea typeface="Aperture"/>
                <a:cs typeface="Aperture"/>
                <a:sym typeface="Aperture"/>
              </a:rPr>
              <a:t>The </a:t>
            </a:r>
            <a:r>
              <a:rPr lang="en-US" sz="2550" dirty="0">
                <a:solidFill>
                  <a:srgbClr val="2BFF00"/>
                </a:solidFill>
                <a:latin typeface="Copperplate Gothic Light" pitchFamily="34" charset="0"/>
                <a:ea typeface="Aperture"/>
                <a:cs typeface="Aperture"/>
                <a:sym typeface="Aperture"/>
              </a:rPr>
              <a:t>player</a:t>
            </a:r>
            <a:r>
              <a:rPr lang="en-US" sz="2550" dirty="0">
                <a:solidFill>
                  <a:srgbClr val="FFFDD8"/>
                </a:solidFill>
                <a:latin typeface="Copperplate Gothic Light" pitchFamily="34" charset="0"/>
                <a:ea typeface="Aperture"/>
                <a:cs typeface="Aperture"/>
                <a:sym typeface="Aperture"/>
              </a:rPr>
              <a:t> gets the control now and can:</a:t>
            </a:r>
          </a:p>
          <a:p>
            <a:pPr algn="just">
              <a:lnSpc>
                <a:spcPts val="3569"/>
              </a:lnSpc>
            </a:pPr>
            <a:r>
              <a:rPr lang="en-US" sz="2550" dirty="0">
                <a:solidFill>
                  <a:srgbClr val="FFFDD8"/>
                </a:solidFill>
                <a:latin typeface="Copperplate Gothic Light" pitchFamily="34" charset="0"/>
                <a:ea typeface="Aperture"/>
                <a:cs typeface="Aperture"/>
                <a:sym typeface="Aperture"/>
              </a:rPr>
              <a:t>1) Drop the client at his destination on time </a:t>
            </a:r>
            <a:r>
              <a:rPr lang="en-US" sz="2550" i="1" dirty="0">
                <a:solidFill>
                  <a:srgbClr val="FFFDD8"/>
                </a:solidFill>
                <a:latin typeface="Copperplate Gothic Light" pitchFamily="34" charset="0"/>
                <a:ea typeface="Aperture"/>
                <a:cs typeface="Aperture"/>
                <a:sym typeface="Aperture"/>
              </a:rPr>
              <a:t>(or) </a:t>
            </a:r>
          </a:p>
          <a:p>
            <a:pPr algn="just">
              <a:lnSpc>
                <a:spcPts val="3569"/>
              </a:lnSpc>
            </a:pPr>
            <a:r>
              <a:rPr lang="en-US" sz="2550" dirty="0">
                <a:solidFill>
                  <a:srgbClr val="FFFDD8"/>
                </a:solidFill>
                <a:latin typeface="Copperplate Gothic Light" pitchFamily="34" charset="0"/>
                <a:ea typeface="Aperture"/>
                <a:cs typeface="Aperture"/>
                <a:sym typeface="Aperture"/>
              </a:rPr>
              <a:t>2) Drop him late. </a:t>
            </a:r>
          </a:p>
          <a:p>
            <a:pPr algn="just">
              <a:lnSpc>
                <a:spcPts val="3569"/>
              </a:lnSpc>
            </a:pPr>
            <a:endParaRPr lang="en-US" sz="2550" dirty="0">
              <a:solidFill>
                <a:srgbClr val="FFFDD8"/>
              </a:solidFill>
              <a:latin typeface="Copperplate Gothic Light" pitchFamily="34" charset="0"/>
              <a:ea typeface="Aperture"/>
              <a:cs typeface="Aperture"/>
              <a:sym typeface="Aperture"/>
            </a:endParaRPr>
          </a:p>
          <a:p>
            <a:pPr algn="just">
              <a:lnSpc>
                <a:spcPts val="3569"/>
              </a:lnSpc>
            </a:pPr>
            <a:r>
              <a:rPr lang="en-US" sz="2550" dirty="0">
                <a:solidFill>
                  <a:srgbClr val="FFFDD8"/>
                </a:solidFill>
                <a:latin typeface="Copperplate Gothic Light" pitchFamily="34" charset="0"/>
                <a:ea typeface="เอฟซี ฟาสท์เทสท์"/>
                <a:cs typeface="เอฟซี ฟาสท์เทสท์"/>
                <a:sym typeface="เอฟซี ฟาสท์เทสท์"/>
              </a:rPr>
              <a:t>If the </a:t>
            </a:r>
            <a:r>
              <a:rPr lang="en-US" sz="2550" dirty="0">
                <a:solidFill>
                  <a:srgbClr val="2BFF00"/>
                </a:solidFill>
                <a:latin typeface="Copperplate Gothic Light" pitchFamily="34" charset="0"/>
                <a:ea typeface="เอฟซี ฟาสท์เทสท์"/>
                <a:cs typeface="เอฟซี ฟาสท์เทสท์"/>
                <a:sym typeface="เอฟซี ฟาสท์เทสท์"/>
              </a:rPr>
              <a:t>player </a:t>
            </a:r>
            <a:r>
              <a:rPr lang="en-US" sz="2550" dirty="0">
                <a:solidFill>
                  <a:srgbClr val="FFFDD8"/>
                </a:solidFill>
                <a:latin typeface="Copperplate Gothic Light" pitchFamily="34" charset="0"/>
                <a:ea typeface="เอฟซี ฟาสท์เทสท์"/>
                <a:cs typeface="เอฟซี ฟาสท์เทสท์"/>
                <a:sym typeface="เอฟซี ฟาสท์เทสท์"/>
              </a:rPr>
              <a:t>drops him on time, he’ll get the required amount of money for the fare. If that doesn’t happen, he gets paid less for taking him late to the destination. So, based on this, the </a:t>
            </a:r>
            <a:r>
              <a:rPr lang="en-US" sz="2550" dirty="0">
                <a:solidFill>
                  <a:srgbClr val="2BFF00"/>
                </a:solidFill>
                <a:latin typeface="Copperplate Gothic Light" pitchFamily="34" charset="0"/>
                <a:ea typeface="เอฟซี ฟาสท์เทสท์"/>
                <a:cs typeface="เอฟซี ฟาสท์เทสท์"/>
                <a:sym typeface="เอฟซี ฟาสท์เทสท์"/>
              </a:rPr>
              <a:t>player </a:t>
            </a:r>
            <a:r>
              <a:rPr lang="en-US" sz="2550" dirty="0">
                <a:solidFill>
                  <a:srgbClr val="FFFDD8"/>
                </a:solidFill>
                <a:latin typeface="Copperplate Gothic Light" pitchFamily="34" charset="0"/>
                <a:ea typeface="เอฟซี ฟาสท์เทสท์"/>
                <a:cs typeface="เอฟซี ฟาสท์เทสท์"/>
                <a:sym typeface="เอฟซี ฟาสท์เทสท์"/>
              </a:rPr>
              <a:t>either gets a good or a bad rating on “CUSTOMER SATISFACTION” tab. </a:t>
            </a:r>
          </a:p>
          <a:p>
            <a:pPr algn="just">
              <a:lnSpc>
                <a:spcPts val="3569"/>
              </a:lnSpc>
            </a:pPr>
            <a:endParaRPr lang="en-US" sz="2550" dirty="0">
              <a:solidFill>
                <a:srgbClr val="FFFDD8"/>
              </a:solidFill>
              <a:latin typeface="Copperplate Gothic Light" pitchFamily="34" charset="0"/>
              <a:ea typeface="เอฟซี ฟาสท์เทสท์"/>
              <a:cs typeface="เอฟซี ฟาสท์เทสท์"/>
              <a:sym typeface="เอฟซี ฟาสท์เทสท์"/>
            </a:endParaRPr>
          </a:p>
          <a:p>
            <a:pPr algn="just">
              <a:lnSpc>
                <a:spcPts val="3569"/>
              </a:lnSpc>
            </a:pPr>
            <a:r>
              <a:rPr lang="en-US" sz="2550" dirty="0">
                <a:solidFill>
                  <a:srgbClr val="FFFDD8"/>
                </a:solidFill>
                <a:latin typeface="Copperplate Gothic Light" pitchFamily="34" charset="0"/>
                <a:ea typeface="เอฟซี ฟาสท์เทสท์"/>
                <a:cs typeface="เอฟซี ฟาสท์เทสท์"/>
                <a:sym typeface="เอฟซี ฟาสท์เทสท์"/>
              </a:rPr>
              <a:t>After the </a:t>
            </a:r>
            <a:r>
              <a:rPr lang="en-US" sz="2550" dirty="0">
                <a:solidFill>
                  <a:srgbClr val="2BFF00"/>
                </a:solidFill>
                <a:latin typeface="Copperplate Gothic Light" pitchFamily="34" charset="0"/>
                <a:ea typeface="เอฟซี ฟาสท์เทสท์"/>
                <a:cs typeface="เอฟซี ฟาสท์เทสท์"/>
                <a:sym typeface="เอฟซี ฟาสท์เทสท์"/>
              </a:rPr>
              <a:t>player </a:t>
            </a:r>
            <a:r>
              <a:rPr lang="en-US" sz="2550" dirty="0">
                <a:solidFill>
                  <a:srgbClr val="FFFDD8"/>
                </a:solidFill>
                <a:latin typeface="Copperplate Gothic Light" pitchFamily="34" charset="0"/>
                <a:ea typeface="เอฟซี ฟาสท์เทสท์"/>
                <a:cs typeface="เอฟซี ฟาสท์เทสท์"/>
                <a:sym typeface="เอฟซี ฟาสท์เทสท์"/>
              </a:rPr>
              <a:t>drops off the clerk at the destination, he gets another call from </a:t>
            </a:r>
            <a:r>
              <a:rPr lang="en-US" sz="2550" dirty="0">
                <a:solidFill>
                  <a:srgbClr val="BD0C96"/>
                </a:solidFill>
                <a:latin typeface="Copperplate Gothic Light" pitchFamily="34" charset="0"/>
                <a:ea typeface="เอฟซี ฟาสท์เทสท์"/>
                <a:cs typeface="เอฟซี ฟาสท์เทสท์"/>
                <a:sym typeface="เอฟซี ฟาสท์เทสท์"/>
              </a:rPr>
              <a:t>Sophie</a:t>
            </a:r>
            <a:r>
              <a:rPr lang="en-US" sz="2550" dirty="0">
                <a:solidFill>
                  <a:srgbClr val="FFFDD8"/>
                </a:solidFill>
                <a:latin typeface="Copperplate Gothic Light" pitchFamily="34" charset="0"/>
                <a:ea typeface="เอฟซี ฟาสท์เทสท์"/>
                <a:cs typeface="เอฟซี ฟาสท์เทสท์"/>
                <a:sym typeface="เอฟซี ฟาสท์เทสท์"/>
              </a:rPr>
              <a:t> about the next errand. This time it is a corpo woman who requires his services. As the </a:t>
            </a:r>
            <a:r>
              <a:rPr lang="en-US" sz="2550" dirty="0">
                <a:solidFill>
                  <a:srgbClr val="2BFF00"/>
                </a:solidFill>
                <a:latin typeface="Copperplate Gothic Light" pitchFamily="34" charset="0"/>
                <a:ea typeface="เอฟซี ฟาสท์เทสท์"/>
                <a:cs typeface="เอฟซี ฟาสท์เทสท์"/>
                <a:sym typeface="เอฟซี ฟาสท์เทสท์"/>
              </a:rPr>
              <a:t>player </a:t>
            </a:r>
            <a:r>
              <a:rPr lang="en-US" sz="2550" dirty="0">
                <a:solidFill>
                  <a:srgbClr val="FFFDD8"/>
                </a:solidFill>
                <a:latin typeface="Copperplate Gothic Light" pitchFamily="34" charset="0"/>
                <a:ea typeface="เอฟซี ฟาสท์เทสท์"/>
                <a:cs typeface="เอฟซี ฟาสท์เทสท์"/>
                <a:sym typeface="เอฟซี ฟาสท์เทสท์"/>
              </a:rPr>
              <a:t>reaches the destination, A beautiful woman, dressed in a business suit like a true professional, asks the protago to drive her to her office, pronto without harming “the people”.</a:t>
            </a:r>
          </a:p>
          <a:p>
            <a:pPr algn="just">
              <a:lnSpc>
                <a:spcPts val="3569"/>
              </a:lnSpc>
            </a:pPr>
            <a:r>
              <a:rPr lang="en-US" sz="3200" i="1" dirty="0">
                <a:solidFill>
                  <a:srgbClr val="FFFDD8"/>
                </a:solidFill>
                <a:latin typeface="Ailerons" panose="00000500000000000000" pitchFamily="50" charset="0"/>
                <a:ea typeface="เอฟซี ฟาสท์เทสท์"/>
                <a:cs typeface="เอฟซี ฟาสท์เทสท์"/>
                <a:sym typeface="เอฟซี ฟาสท์เทสท์"/>
              </a:rPr>
              <a:t>(</a:t>
            </a:r>
            <a:r>
              <a:rPr lang="en-US" sz="3200" i="1" dirty="0">
                <a:solidFill>
                  <a:srgbClr val="FFFDD8"/>
                </a:solidFill>
                <a:latin typeface="Agency FB" pitchFamily="34" charset="0"/>
                <a:ea typeface="เอฟซี ฟาสท์เทสท์"/>
                <a:cs typeface="เอฟซี ฟาสท์เทสท์"/>
                <a:sym typeface="เอฟซี ฟาสท์เทสท์"/>
              </a:rPr>
              <a:t>To not hit the pedestrians and drive properly.)</a:t>
            </a:r>
          </a:p>
          <a:p>
            <a:pPr algn="just">
              <a:lnSpc>
                <a:spcPts val="3569"/>
              </a:lnSpc>
            </a:pPr>
            <a:endParaRPr lang="en-US" sz="2550"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000">
        <p:wipe dir="d"/>
      </p:transition>
    </mc:Choice>
    <mc:Fallback xmlns="">
      <p:transition spd="slow">
        <p:wipe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2250"/>
                                        <p:tgtEl>
                                          <p:spTgt spid="10">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barn(inVertical)">
                                      <p:cBhvr>
                                        <p:cTn id="10" dur="2250"/>
                                        <p:tgtEl>
                                          <p:spTgt spid="10">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barn(inVertical)">
                                      <p:cBhvr>
                                        <p:cTn id="13" dur="2250"/>
                                        <p:tgtEl>
                                          <p:spTgt spid="10">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0">
                                            <p:txEl>
                                              <p:pRg st="4" end="4"/>
                                            </p:txEl>
                                          </p:spTgt>
                                        </p:tgtEl>
                                        <p:attrNameLst>
                                          <p:attrName>style.visibility</p:attrName>
                                        </p:attrNameLst>
                                      </p:cBhvr>
                                      <p:to>
                                        <p:strVal val="visible"/>
                                      </p:to>
                                    </p:set>
                                    <p:animEffect transition="in" filter="barn(inVertical)">
                                      <p:cBhvr>
                                        <p:cTn id="16" dur="2250"/>
                                        <p:tgtEl>
                                          <p:spTgt spid="10">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Effect transition="in" filter="barn(inVertical)">
                                      <p:cBhvr>
                                        <p:cTn id="19" dur="2250"/>
                                        <p:tgtEl>
                                          <p:spTgt spid="10">
                                            <p:txEl>
                                              <p:pRg st="6" end="6"/>
                                            </p:txEl>
                                          </p:spTgt>
                                        </p:tgtEl>
                                      </p:cBhvr>
                                    </p:animEffect>
                                  </p:childTnLst>
                                </p:cTn>
                              </p:par>
                              <p:par>
                                <p:cTn id="20" presetID="10" presetClass="entr" presetSubtype="0" fill="hold" nodeType="withEffect">
                                  <p:stCondLst>
                                    <p:cond delay="3000"/>
                                  </p:stCondLst>
                                  <p:childTnLst>
                                    <p:set>
                                      <p:cBhvr>
                                        <p:cTn id="21" dur="1" fill="hold">
                                          <p:stCondLst>
                                            <p:cond delay="0"/>
                                          </p:stCondLst>
                                        </p:cTn>
                                        <p:tgtEl>
                                          <p:spTgt spid="10">
                                            <p:txEl>
                                              <p:pRg st="7" end="7"/>
                                            </p:txEl>
                                          </p:spTgt>
                                        </p:tgtEl>
                                        <p:attrNameLst>
                                          <p:attrName>style.visibility</p:attrName>
                                        </p:attrNameLst>
                                      </p:cBhvr>
                                      <p:to>
                                        <p:strVal val="visible"/>
                                      </p:to>
                                    </p:set>
                                    <p:animEffect transition="in" filter="fade">
                                      <p:cBhvr>
                                        <p:cTn id="22" dur="225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383" b="-60354"/>
            </a:stretch>
          </a:blipFill>
        </p:spPr>
      </p:sp>
      <p:sp>
        <p:nvSpPr>
          <p:cNvPr id="3" name="Freeform 3"/>
          <p:cNvSpPr/>
          <p:nvPr/>
        </p:nvSpPr>
        <p:spPr>
          <a:xfrm rot="-10800000">
            <a:off x="-3440710"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DE1313"/>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469641" y="1824749"/>
            <a:ext cx="15348716" cy="6888361"/>
          </a:xfrm>
          <a:prstGeom prst="rect">
            <a:avLst/>
          </a:prstGeom>
        </p:spPr>
        <p:txBody>
          <a:bodyPr lIns="0" tIns="0" rIns="0" bIns="0" rtlCol="0" anchor="t">
            <a:spAutoFit/>
          </a:bodyPr>
          <a:lstStyle/>
          <a:p>
            <a:pPr algn="ctr">
              <a:lnSpc>
                <a:spcPts val="3568"/>
              </a:lnSpc>
            </a:pPr>
            <a:r>
              <a:rPr lang="en-US" sz="2700" dirty="0">
                <a:solidFill>
                  <a:srgbClr val="FFFDD8"/>
                </a:solidFill>
                <a:latin typeface="Copperplate Gothic Light" pitchFamily="34" charset="0"/>
                <a:ea typeface="เอฟซี ฟาสท์เทสท์"/>
                <a:cs typeface="เอฟซี ฟาสท์เทสท์"/>
                <a:sym typeface="เอฟซี ฟาสท์เทสท์"/>
              </a:rPr>
              <a:t>The </a:t>
            </a:r>
            <a:r>
              <a:rPr lang="en-US" sz="2700" dirty="0">
                <a:solidFill>
                  <a:srgbClr val="2BFF00"/>
                </a:solidFill>
                <a:latin typeface="Copperplate Gothic Light" pitchFamily="34" charset="0"/>
                <a:ea typeface="เอฟซี ฟาสท์เทสท์"/>
                <a:cs typeface="เอฟซี ฟาสท์เทสท์"/>
                <a:sym typeface="เอฟซี ฟาสท์เทสท์"/>
              </a:rPr>
              <a:t>player </a:t>
            </a:r>
            <a:r>
              <a:rPr lang="en-US" sz="2700" dirty="0">
                <a:solidFill>
                  <a:srgbClr val="FFFDD8"/>
                </a:solidFill>
                <a:latin typeface="Copperplate Gothic Light" pitchFamily="34" charset="0"/>
                <a:ea typeface="เอฟซี ฟาสท์เทสท์"/>
                <a:cs typeface="เอฟซี ฟาสท์เทสท์"/>
                <a:sym typeface="เอฟซี ฟาสท์เทสท์"/>
              </a:rPr>
              <a:t>gets a choice here whether he can ask the client about the kind of work she does and tries to flirt, asking, “What do you do, ma’am?”, however, she dodges the bullet in a professional manner, “That’s on a need-to-know basis. And from where you stand, that’s none of your business. Now fucking drive!”. As the </a:t>
            </a:r>
            <a:r>
              <a:rPr lang="en-US" sz="2700" dirty="0">
                <a:solidFill>
                  <a:srgbClr val="DE1313"/>
                </a:solidFill>
                <a:latin typeface="Copperplate Gothic Light" pitchFamily="34" charset="0"/>
                <a:ea typeface="เอฟซี ฟาสท์เทสท์"/>
                <a:cs typeface="เอฟซี ฟาสท์เทสท์"/>
                <a:sym typeface="เอฟซี ฟาสท์เทสท์"/>
              </a:rPr>
              <a:t>protago </a:t>
            </a:r>
            <a:r>
              <a:rPr lang="en-US" sz="2700" dirty="0">
                <a:solidFill>
                  <a:srgbClr val="FFFDD8"/>
                </a:solidFill>
                <a:latin typeface="Copperplate Gothic Light" pitchFamily="34" charset="0"/>
                <a:ea typeface="เอฟซี ฟาสท์เทสท์"/>
                <a:cs typeface="เอฟซี ฟาสท์เทสท์"/>
                <a:sym typeface="เอฟซี ฟาสท์เทสท์"/>
              </a:rPr>
              <a:t>feels rude about her reply, he plays music on the radio to distract himself from those words. </a:t>
            </a:r>
          </a:p>
          <a:p>
            <a:pPr algn="ctr">
              <a:lnSpc>
                <a:spcPts val="3568"/>
              </a:lnSpc>
            </a:pPr>
            <a:endParaRPr lang="en-US" sz="2700" dirty="0">
              <a:solidFill>
                <a:srgbClr val="FFFDD8"/>
              </a:solidFill>
              <a:latin typeface="Copperplate Gothic Light" pitchFamily="34" charset="0"/>
              <a:ea typeface="เอฟซี ฟาสท์เทสท์"/>
              <a:cs typeface="เอฟซี ฟาสท์เทสท์"/>
              <a:sym typeface="เอฟซี ฟาสท์เทสท์"/>
            </a:endParaRPr>
          </a:p>
          <a:p>
            <a:pPr algn="ctr">
              <a:lnSpc>
                <a:spcPts val="3568"/>
              </a:lnSpc>
            </a:pPr>
            <a:r>
              <a:rPr lang="en-US" sz="2700" dirty="0">
                <a:solidFill>
                  <a:srgbClr val="FFFDD8"/>
                </a:solidFill>
                <a:latin typeface="Copperplate Gothic Light" pitchFamily="34" charset="0"/>
                <a:ea typeface="เอฟซี ฟาสท์เทสท์"/>
                <a:cs typeface="เอฟซี ฟาสท์เทสท์"/>
                <a:sym typeface="เอฟซี ฟาสท์เทสท์"/>
              </a:rPr>
              <a:t>After they reach the destination, the woman gets out of the car, drops 5 creds for the errand with a “bonus” for his curiosity about their lifestyle that he never can achieve. As she leaves, the </a:t>
            </a:r>
            <a:r>
              <a:rPr lang="en-US" sz="2700" dirty="0">
                <a:solidFill>
                  <a:srgbClr val="2BFF00"/>
                </a:solidFill>
                <a:latin typeface="Copperplate Gothic Light" pitchFamily="34" charset="0"/>
                <a:ea typeface="เอฟซี ฟาสท์เทสท์"/>
                <a:cs typeface="เอฟซี ฟาสท์เทสท์"/>
                <a:sym typeface="เอฟซี ฟาสท์เทสท์"/>
              </a:rPr>
              <a:t>player </a:t>
            </a:r>
            <a:r>
              <a:rPr lang="en-US" sz="2700" dirty="0">
                <a:solidFill>
                  <a:srgbClr val="FFFDD8"/>
                </a:solidFill>
                <a:latin typeface="Copperplate Gothic Light" pitchFamily="34" charset="0"/>
                <a:ea typeface="เอฟซี ฟาสท์เทสท์"/>
                <a:cs typeface="เอฟซี ฟาสท์เทสท์"/>
                <a:sym typeface="เอฟซี ฟาสท์เทสท์"/>
              </a:rPr>
              <a:t>glances at the humongous skyscrapers, standing as tall as the horizon, and wonders, “Name your lifestyle, but everything comes at a price.” The </a:t>
            </a:r>
            <a:r>
              <a:rPr lang="en-US" sz="2700" dirty="0">
                <a:solidFill>
                  <a:srgbClr val="2BFF00"/>
                </a:solidFill>
                <a:latin typeface="Copperplate Gothic Light" pitchFamily="34" charset="0"/>
                <a:ea typeface="เอฟซี ฟาสท์เทสท์"/>
                <a:cs typeface="เอฟซี ฟาสท์เทสท์"/>
                <a:sym typeface="เอฟซี ฟาสท์เทสท์"/>
              </a:rPr>
              <a:t>player </a:t>
            </a:r>
            <a:r>
              <a:rPr lang="en-US" sz="2700" dirty="0">
                <a:solidFill>
                  <a:srgbClr val="FFFDD8"/>
                </a:solidFill>
                <a:latin typeface="Copperplate Gothic Light" pitchFamily="34" charset="0"/>
                <a:ea typeface="เอฟซี ฟาสท์เทสท์"/>
                <a:cs typeface="เอฟซี ฟาสท์เทสท์"/>
                <a:sym typeface="เอฟซี ฟาสท์เทสท์"/>
              </a:rPr>
              <a:t>gets to roam around and explore new places as he has no errands to run for. While exploring the city, the </a:t>
            </a:r>
            <a:r>
              <a:rPr lang="en-US" sz="2700" dirty="0">
                <a:solidFill>
                  <a:srgbClr val="2BFF00"/>
                </a:solidFill>
                <a:latin typeface="Copperplate Gothic Light" pitchFamily="34" charset="0"/>
                <a:ea typeface="เอฟซี ฟาสท์เทสท์"/>
                <a:cs typeface="เอฟซี ฟาสท์เทสท์"/>
                <a:sym typeface="เอฟซี ฟาสท์เทสท์"/>
              </a:rPr>
              <a:t>player </a:t>
            </a:r>
            <a:r>
              <a:rPr lang="en-US" sz="2700" dirty="0">
                <a:solidFill>
                  <a:srgbClr val="FFFDD8"/>
                </a:solidFill>
                <a:latin typeface="Copperplate Gothic Light" pitchFamily="34" charset="0"/>
                <a:ea typeface="เอฟซี ฟาสท์เทสท์"/>
                <a:cs typeface="เอฟซี ฟาสท์เทสท์"/>
                <a:sym typeface="เอฟซี ฟาสท์เทสท์"/>
              </a:rPr>
              <a:t>can go for a few side quests to make a name for himself in the city. </a:t>
            </a:r>
          </a:p>
          <a:p>
            <a:pPr algn="ctr">
              <a:lnSpc>
                <a:spcPts val="3568"/>
              </a:lnSpc>
            </a:pPr>
            <a:endParaRPr lang="en-US" sz="2700"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500">
        <p:cover dir="ld"/>
      </p:transition>
    </mc:Choice>
    <mc:Fallback xmlns="">
      <p:transition spd="slow">
        <p:cover dir="l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randombar(vertical)">
                                      <p:cBhvr>
                                        <p:cTn id="7" dur="2250"/>
                                        <p:tgtEl>
                                          <p:spTgt spid="12">
                                            <p:txEl>
                                              <p:pRg st="0" end="0"/>
                                            </p:txEl>
                                          </p:spTgt>
                                        </p:tgtEl>
                                      </p:cBhvr>
                                    </p:animEffect>
                                  </p:childTnLst>
                                </p:cTn>
                              </p:par>
                              <p:par>
                                <p:cTn id="8" presetID="14" presetClass="entr" presetSubtype="5"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randombar(vertical)">
                                      <p:cBhvr>
                                        <p:cTn id="10" dur="225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486760" y="1878117"/>
            <a:ext cx="15290687" cy="6732612"/>
          </a:xfrm>
          <a:prstGeom prst="rect">
            <a:avLst/>
          </a:prstGeom>
        </p:spPr>
        <p:txBody>
          <a:bodyPr lIns="0" tIns="0" rIns="0" bIns="0" rtlCol="0" anchor="t">
            <a:spAutoFit/>
          </a:bodyPr>
          <a:lstStyle/>
          <a:p>
            <a:pPr algn="ctr">
              <a:lnSpc>
                <a:spcPts val="3501"/>
              </a:lnSpc>
            </a:pPr>
            <a:r>
              <a:rPr lang="en-US" sz="3000" dirty="0">
                <a:solidFill>
                  <a:srgbClr val="FFFDD8"/>
                </a:solidFill>
                <a:latin typeface="Rockwell" pitchFamily="18" charset="0"/>
                <a:ea typeface="เอฟซี ฟาสท์เทสท์"/>
                <a:cs typeface="เอฟซี ฟาสท์เทสท์"/>
                <a:sym typeface="เอฟซี ฟาสท์เทสท์"/>
              </a:rPr>
              <a:t>Some time later, the </a:t>
            </a:r>
            <a:r>
              <a:rPr lang="en-US" sz="3000" dirty="0">
                <a:solidFill>
                  <a:srgbClr val="DE1313"/>
                </a:solidFill>
                <a:latin typeface="Rockwell" pitchFamily="18" charset="0"/>
                <a:ea typeface="เอฟซี ฟาสท์เทสท์"/>
                <a:cs typeface="เอฟซี ฟาสท์เทสท์"/>
                <a:sym typeface="เอฟซี ฟาสท์เทสท์"/>
              </a:rPr>
              <a:t>protago </a:t>
            </a:r>
            <a:r>
              <a:rPr lang="en-US" sz="3000" dirty="0">
                <a:solidFill>
                  <a:srgbClr val="FFFDD8"/>
                </a:solidFill>
                <a:latin typeface="Rockwell" pitchFamily="18" charset="0"/>
                <a:ea typeface="เอฟซี ฟาสท์เทสท์"/>
                <a:cs typeface="เอฟซี ฟาสท์เทสท์"/>
                <a:sym typeface="เอฟซี ฟาสท์เทสท์"/>
              </a:rPr>
              <a:t>gets a call from </a:t>
            </a:r>
            <a:r>
              <a:rPr lang="en-US" sz="3000" dirty="0">
                <a:solidFill>
                  <a:srgbClr val="ED8700"/>
                </a:solidFill>
                <a:latin typeface="Rockwell" pitchFamily="18" charset="0"/>
                <a:ea typeface="เอฟซี ฟาสท์เทสท์"/>
                <a:cs typeface="เอฟซี ฟาสท์เทสท์"/>
                <a:sym typeface="เอฟซี ฟาสท์เทสท์"/>
              </a:rPr>
              <a:t>Vasily</a:t>
            </a:r>
            <a:r>
              <a:rPr lang="en-US" sz="3000" dirty="0">
                <a:solidFill>
                  <a:srgbClr val="FFFDD8"/>
                </a:solidFill>
                <a:latin typeface="Rockwell" pitchFamily="18" charset="0"/>
                <a:ea typeface="เอฟซี ฟาสท์เทสท์"/>
                <a:cs typeface="เอฟซี ฟาสท์เทสท์"/>
                <a:sym typeface="เอฟซี ฟาสท์เทสท์"/>
              </a:rPr>
              <a:t>. “Hey, Mike. I need you.” The </a:t>
            </a:r>
            <a:r>
              <a:rPr lang="en-US" sz="3000" dirty="0">
                <a:solidFill>
                  <a:srgbClr val="DE1313"/>
                </a:solidFill>
                <a:latin typeface="Rockwell" pitchFamily="18" charset="0"/>
                <a:ea typeface="เอฟซี ฟาสท์เทสท์"/>
                <a:cs typeface="เอฟซี ฟาสท์เทสท์"/>
                <a:sym typeface="เอฟซี ฟาสท์เทสท์"/>
              </a:rPr>
              <a:t>protago </a:t>
            </a:r>
            <a:r>
              <a:rPr lang="en-US" sz="3000" dirty="0">
                <a:solidFill>
                  <a:srgbClr val="FFFDD8"/>
                </a:solidFill>
                <a:latin typeface="Rockwell" pitchFamily="18" charset="0"/>
                <a:ea typeface="เอฟซี ฟาสท์เทสท์"/>
                <a:cs typeface="เอฟซี ฟาสท์เทสท์"/>
                <a:sym typeface="เอฟซี ฟาสท์เทสท์"/>
              </a:rPr>
              <a:t>asks, “Something wrong?”. </a:t>
            </a:r>
            <a:r>
              <a:rPr lang="en-US" sz="3000" dirty="0">
                <a:solidFill>
                  <a:srgbClr val="ED8700"/>
                </a:solidFill>
                <a:latin typeface="Rockwell" pitchFamily="18" charset="0"/>
                <a:ea typeface="เอฟซี ฟาสท์เทสท์"/>
                <a:cs typeface="เอฟซี ฟาสท์เทสท์"/>
                <a:sym typeface="เอฟซี ฟาสท์เทสท์"/>
              </a:rPr>
              <a:t>Vasily</a:t>
            </a:r>
            <a:r>
              <a:rPr lang="en-US" sz="3000" dirty="0">
                <a:solidFill>
                  <a:srgbClr val="FFFDD8"/>
                </a:solidFill>
                <a:latin typeface="Rockwell" pitchFamily="18" charset="0"/>
                <a:ea typeface="เอฟซี ฟาสท์เทสท์"/>
                <a:cs typeface="เอฟซี ฟาสท์เทสท์"/>
                <a:sym typeface="เอฟซี ฟาสท์เทสท์"/>
              </a:rPr>
              <a:t> speaks in a whispering tone, “Just come to this place. ASAP.” </a:t>
            </a:r>
          </a:p>
          <a:p>
            <a:pPr algn="ctr">
              <a:lnSpc>
                <a:spcPts val="3501"/>
              </a:lnSpc>
            </a:pPr>
            <a:endParaRPr lang="en-US" sz="3000" dirty="0">
              <a:solidFill>
                <a:srgbClr val="FFFDD8"/>
              </a:solidFill>
              <a:latin typeface="Rockwell" pitchFamily="18" charset="0"/>
              <a:ea typeface="เอฟซี ฟาสท์เทสท์"/>
              <a:cs typeface="เอฟซี ฟาสท์เทสท์"/>
              <a:sym typeface="เอฟซี ฟาสท์เทสท์"/>
            </a:endParaRPr>
          </a:p>
          <a:p>
            <a:pPr algn="ctr">
              <a:lnSpc>
                <a:spcPts val="3501"/>
              </a:lnSpc>
            </a:pPr>
            <a:r>
              <a:rPr lang="en-US" sz="3000" dirty="0">
                <a:solidFill>
                  <a:srgbClr val="FFFDD8"/>
                </a:solidFill>
                <a:latin typeface="Rockwell" pitchFamily="18" charset="0"/>
                <a:ea typeface="เอฟซี ฟาสท์เทสท์"/>
                <a:cs typeface="เอฟซี ฟาสท์เทสท์"/>
                <a:sym typeface="เอฟซี ฟาสท์เทสท์"/>
              </a:rPr>
              <a:t>The </a:t>
            </a:r>
            <a:r>
              <a:rPr lang="en-US" sz="3000" dirty="0">
                <a:solidFill>
                  <a:srgbClr val="DE1313"/>
                </a:solidFill>
                <a:latin typeface="Rockwell" pitchFamily="18" charset="0"/>
                <a:ea typeface="เอฟซี ฟาสท์เทสท์"/>
                <a:cs typeface="เอฟซี ฟาสท์เทสท์"/>
                <a:sym typeface="เอฟซี ฟาสท์เทสท์"/>
              </a:rPr>
              <a:t>protago </a:t>
            </a:r>
            <a:r>
              <a:rPr lang="en-US" sz="3000" dirty="0">
                <a:solidFill>
                  <a:srgbClr val="FFFDD8"/>
                </a:solidFill>
                <a:latin typeface="Rockwell" pitchFamily="18" charset="0"/>
                <a:ea typeface="เอฟซี ฟาสท์เทสท์"/>
                <a:cs typeface="เอฟซี ฟาสท์เทสท์"/>
                <a:sym typeface="เอฟซี ฟาสท์เทสท์"/>
              </a:rPr>
              <a:t>checks the location and was stunned for a moment. He asks him, “The fuck, </a:t>
            </a:r>
            <a:r>
              <a:rPr lang="en-US" sz="3000" dirty="0">
                <a:solidFill>
                  <a:srgbClr val="ED8700"/>
                </a:solidFill>
                <a:latin typeface="Rockwell" pitchFamily="18" charset="0"/>
                <a:ea typeface="เอฟซี ฟาสท์เทสท์"/>
                <a:cs typeface="เอฟซี ฟาสท์เทสท์"/>
                <a:sym typeface="เอฟซี ฟาสท์เทสท์"/>
              </a:rPr>
              <a:t>Vasily</a:t>
            </a:r>
            <a:r>
              <a:rPr lang="en-US" sz="3000" dirty="0">
                <a:solidFill>
                  <a:srgbClr val="FFFDD8"/>
                </a:solidFill>
                <a:latin typeface="Rockwell" pitchFamily="18" charset="0"/>
                <a:ea typeface="เอฟซี ฟาสท์เทสท์"/>
                <a:cs typeface="เอฟซี ฟาสท์เทสท์"/>
                <a:sym typeface="เอฟซี ฟาสท์เทสท์"/>
              </a:rPr>
              <a:t>? That area’s </a:t>
            </a:r>
            <a:r>
              <a:rPr lang="en-US" sz="3000" dirty="0" err="1">
                <a:solidFill>
                  <a:srgbClr val="FFFDD8"/>
                </a:solidFill>
                <a:latin typeface="Rockwell" pitchFamily="18" charset="0"/>
                <a:ea typeface="เอฟซี ฟาสท์เทสท์"/>
                <a:cs typeface="เอฟซี ฟาสท์เทสท์"/>
                <a:sym typeface="เอฟซี ฟาสท์เทสท์"/>
              </a:rPr>
              <a:t>off”.Then</a:t>
            </a:r>
            <a:r>
              <a:rPr lang="en-US" sz="3000" dirty="0">
                <a:solidFill>
                  <a:srgbClr val="FFFDD8"/>
                </a:solidFill>
                <a:latin typeface="Rockwell" pitchFamily="18" charset="0"/>
                <a:ea typeface="เอฟซี ฟาสท์เทสท์"/>
                <a:cs typeface="เอฟซี ฟาสท์เทสท์"/>
                <a:sym typeface="เอฟซี ฟาสท์เทสท์"/>
              </a:rPr>
              <a:t> </a:t>
            </a:r>
            <a:r>
              <a:rPr lang="en-US" sz="3000" dirty="0">
                <a:solidFill>
                  <a:srgbClr val="ED8700"/>
                </a:solidFill>
                <a:latin typeface="Rockwell" pitchFamily="18" charset="0"/>
                <a:ea typeface="เอฟซี ฟาสท์เทสท์"/>
                <a:cs typeface="เอฟซี ฟาสท์เทสท์"/>
                <a:sym typeface="เอฟซี ฟาสท์เทสท์"/>
              </a:rPr>
              <a:t>Vasily </a:t>
            </a:r>
            <a:r>
              <a:rPr lang="en-US" sz="3000" dirty="0">
                <a:solidFill>
                  <a:srgbClr val="FFFDD8"/>
                </a:solidFill>
                <a:latin typeface="Rockwell" pitchFamily="18" charset="0"/>
                <a:ea typeface="เอฟซี ฟาสท์เทสท์"/>
                <a:cs typeface="เอฟซี ฟาสท์เทสท์"/>
                <a:sym typeface="เอฟซี ฟาสท์เทสท์"/>
              </a:rPr>
              <a:t>tells, “I know right, don’t I?”. Then the </a:t>
            </a:r>
            <a:r>
              <a:rPr lang="en-US" sz="3000" dirty="0">
                <a:solidFill>
                  <a:srgbClr val="DE1313"/>
                </a:solidFill>
                <a:latin typeface="Rockwell" pitchFamily="18" charset="0"/>
                <a:ea typeface="เอฟซี ฟาสท์เทสท์"/>
                <a:cs typeface="เอฟซี ฟาสท์เทสท์"/>
                <a:sym typeface="เอฟซี ฟาสท์เทสท์"/>
              </a:rPr>
              <a:t>protago </a:t>
            </a:r>
            <a:r>
              <a:rPr lang="en-US" sz="3000" dirty="0">
                <a:solidFill>
                  <a:srgbClr val="FFFDD8"/>
                </a:solidFill>
                <a:latin typeface="Rockwell" pitchFamily="18" charset="0"/>
                <a:ea typeface="เอฟซี ฟาสท์เทสท์"/>
                <a:cs typeface="เอฟซี ฟาสท์เทสท์"/>
                <a:sym typeface="เอฟซี ฟาสท์เทสท์"/>
              </a:rPr>
              <a:t>asks, “what are you </a:t>
            </a:r>
            <a:r>
              <a:rPr lang="en-US" sz="3000" dirty="0" err="1">
                <a:solidFill>
                  <a:srgbClr val="FFFDD8"/>
                </a:solidFill>
                <a:latin typeface="Rockwell" pitchFamily="18" charset="0"/>
                <a:ea typeface="เอฟซี ฟาสท์เทสท์"/>
                <a:cs typeface="เอฟซี ฟาสท์เทสท์"/>
                <a:sym typeface="เอฟซี ฟาสท์เทสท์"/>
              </a:rPr>
              <a:t>upto</a:t>
            </a:r>
            <a:r>
              <a:rPr lang="en-US" sz="3000" dirty="0">
                <a:solidFill>
                  <a:srgbClr val="FFFDD8"/>
                </a:solidFill>
                <a:latin typeface="Rockwell" pitchFamily="18" charset="0"/>
                <a:ea typeface="เอฟซี ฟาสท์เทสท์"/>
                <a:cs typeface="เอฟซี ฟาสท์เทสท์"/>
                <a:sym typeface="เอฟซี ฟาสท์เทสท์"/>
              </a:rPr>
              <a:t>? What’s going on really?”. Then </a:t>
            </a:r>
            <a:r>
              <a:rPr lang="en-US" sz="3000" dirty="0">
                <a:solidFill>
                  <a:srgbClr val="ED8700"/>
                </a:solidFill>
                <a:latin typeface="Rockwell" pitchFamily="18" charset="0"/>
                <a:ea typeface="เอฟซี ฟาสท์เทสท์"/>
                <a:cs typeface="เอฟซี ฟาสท์เทสท์"/>
                <a:sym typeface="เอฟซี ฟาสท์เทสท์"/>
              </a:rPr>
              <a:t>Vasily</a:t>
            </a:r>
            <a:r>
              <a:rPr lang="en-US" sz="3000" dirty="0">
                <a:solidFill>
                  <a:srgbClr val="FFFDD8"/>
                </a:solidFill>
                <a:latin typeface="Rockwell" pitchFamily="18" charset="0"/>
                <a:ea typeface="เอฟซี ฟาสท์เทสท์"/>
                <a:cs typeface="เอฟซี ฟาสท์เทสท์"/>
                <a:sym typeface="เอฟซี ฟาสท์เทสท์"/>
              </a:rPr>
              <a:t> tells him, “There’s some STUFF. We can use to mint some paper for ourselves.” The </a:t>
            </a:r>
            <a:r>
              <a:rPr lang="en-US" sz="3000" dirty="0">
                <a:solidFill>
                  <a:srgbClr val="DE1313"/>
                </a:solidFill>
                <a:latin typeface="Rockwell" pitchFamily="18" charset="0"/>
                <a:ea typeface="เอฟซี ฟาสท์เทสท์"/>
                <a:cs typeface="เอฟซี ฟาสท์เทสท์"/>
                <a:sym typeface="เอฟซี ฟาสท์เทสท์"/>
              </a:rPr>
              <a:t>protago </a:t>
            </a:r>
            <a:r>
              <a:rPr lang="en-US" sz="3000" dirty="0">
                <a:solidFill>
                  <a:srgbClr val="FFFDD8"/>
                </a:solidFill>
                <a:latin typeface="Rockwell" pitchFamily="18" charset="0"/>
                <a:ea typeface="เอฟซี ฟาสท์เทสท์"/>
                <a:cs typeface="เอฟซี ฟาสท์เทสท์"/>
                <a:sym typeface="เอฟซี ฟาสท์เทสท์"/>
              </a:rPr>
              <a:t>asks sarcastically, “Oh yeah, and how you---”</a:t>
            </a:r>
          </a:p>
          <a:p>
            <a:pPr algn="ctr">
              <a:lnSpc>
                <a:spcPts val="3501"/>
              </a:lnSpc>
            </a:pPr>
            <a:endParaRPr lang="en-US" sz="3000" dirty="0">
              <a:solidFill>
                <a:srgbClr val="FFFDD8"/>
              </a:solidFill>
              <a:latin typeface="Rockwell" pitchFamily="18" charset="0"/>
              <a:ea typeface="เอฟซี ฟาสท์เทสท์"/>
              <a:cs typeface="เอฟซี ฟาสท์เทสท์"/>
              <a:sym typeface="เอฟซี ฟาสท์เทสท์"/>
            </a:endParaRPr>
          </a:p>
          <a:p>
            <a:pPr algn="ctr">
              <a:lnSpc>
                <a:spcPts val="3501"/>
              </a:lnSpc>
            </a:pPr>
            <a:r>
              <a:rPr lang="en-US" sz="3000" dirty="0">
                <a:solidFill>
                  <a:srgbClr val="FFFDD8"/>
                </a:solidFill>
                <a:latin typeface="Rockwell" pitchFamily="18" charset="0"/>
                <a:ea typeface="เอฟซี ฟาสท์เทสท์"/>
                <a:cs typeface="เอฟซี ฟาสท์เทสท์"/>
                <a:sym typeface="เอฟซี ฟาสท์เทสท์"/>
              </a:rPr>
              <a:t>Then </a:t>
            </a:r>
            <a:r>
              <a:rPr lang="en-US" sz="3000" dirty="0">
                <a:solidFill>
                  <a:srgbClr val="ED8700"/>
                </a:solidFill>
                <a:latin typeface="Rockwell" pitchFamily="18" charset="0"/>
                <a:ea typeface="เอฟซี ฟาสท์เทสท์"/>
                <a:cs typeface="เอฟซี ฟาสท์เทสท์"/>
                <a:sym typeface="เอฟซี ฟาสท์เทสท์"/>
              </a:rPr>
              <a:t>Vasily </a:t>
            </a:r>
            <a:r>
              <a:rPr lang="en-US" sz="3000" dirty="0">
                <a:solidFill>
                  <a:srgbClr val="FFFDD8"/>
                </a:solidFill>
                <a:latin typeface="Rockwell" pitchFamily="18" charset="0"/>
                <a:ea typeface="เอฟซี ฟาสท์เทสท์"/>
                <a:cs typeface="เอฟซี ฟาสท์เทสท์"/>
                <a:sym typeface="เอฟซี ฟาสท์เทสท์"/>
              </a:rPr>
              <a:t>interrupts saying, “I know it too. But here’s the CATCH. The entire federals are all over the bombing yesterday, believing that the scavengers are </a:t>
            </a:r>
            <a:r>
              <a:rPr lang="en-US" sz="3000" dirty="0" err="1">
                <a:solidFill>
                  <a:srgbClr val="FFFDD8"/>
                </a:solidFill>
                <a:latin typeface="Rockwell" pitchFamily="18" charset="0"/>
                <a:ea typeface="เอฟซี ฟาสท์เทสท์"/>
                <a:cs typeface="เอฟซี ฟาสท์เทสท์"/>
                <a:sym typeface="เอฟซี ฟาสท์เทสท์"/>
              </a:rPr>
              <a:t>tryna</a:t>
            </a:r>
            <a:r>
              <a:rPr lang="en-US" sz="3000" dirty="0">
                <a:solidFill>
                  <a:srgbClr val="FFFDD8"/>
                </a:solidFill>
                <a:latin typeface="Rockwell" pitchFamily="18" charset="0"/>
                <a:ea typeface="เอฟซี ฟาสท์เทสท์"/>
                <a:cs typeface="เอฟซี ฟาสท์เทสท์"/>
                <a:sym typeface="เอฟซี ฟาสท์เทสท์"/>
              </a:rPr>
              <a:t> make a mess ‘AGAIN’”. The </a:t>
            </a:r>
            <a:r>
              <a:rPr lang="en-US" sz="3000" dirty="0">
                <a:solidFill>
                  <a:srgbClr val="DE1313"/>
                </a:solidFill>
                <a:latin typeface="Rockwell" pitchFamily="18" charset="0"/>
                <a:ea typeface="เอฟซี ฟาสท์เทสท์"/>
                <a:cs typeface="เอฟซี ฟาสท์เทสท์"/>
                <a:sym typeface="เอฟซี ฟาสท์เทสท์"/>
              </a:rPr>
              <a:t>protago </a:t>
            </a:r>
            <a:r>
              <a:rPr lang="en-US" sz="3000" dirty="0">
                <a:solidFill>
                  <a:srgbClr val="FFFDD8"/>
                </a:solidFill>
                <a:latin typeface="Rockwell" pitchFamily="18" charset="0"/>
                <a:ea typeface="เอฟซี ฟาสท์เทสท์"/>
                <a:cs typeface="เอฟซี ฟาสท์เทสท์"/>
                <a:sym typeface="เอฟซี ฟาสท์เทสท์"/>
              </a:rPr>
              <a:t>continues, “Even that’s the case, we require to ‘A WHOLE LOT OF NEED TO KNOW’ basics ‘bout that area.” </a:t>
            </a:r>
          </a:p>
          <a:p>
            <a:pPr algn="ctr">
              <a:lnSpc>
                <a:spcPts val="3501"/>
              </a:lnSpc>
            </a:pPr>
            <a:endParaRPr lang="en-US" sz="3000" dirty="0">
              <a:solidFill>
                <a:srgbClr val="FFFDD8"/>
              </a:solidFill>
              <a:latin typeface="Rockwell" pitchFamily="18" charset="0"/>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circle(in)">
                                      <p:cBhvr>
                                        <p:cTn id="7" dur="2000"/>
                                        <p:tgtEl>
                                          <p:spTgt spid="12">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circle(in)">
                                      <p:cBhvr>
                                        <p:cTn id="10" dur="2000"/>
                                        <p:tgtEl>
                                          <p:spTgt spid="12">
                                            <p:txEl>
                                              <p:pRg st="2" end="2"/>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Effect transition="in" filter="circle(in)">
                                      <p:cBhvr>
                                        <p:cTn id="13" dur="20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488805" y="1642861"/>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5" y="497526"/>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DE1313"/>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DE1313"/>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828800" y="1851347"/>
            <a:ext cx="15235194" cy="6018314"/>
          </a:xfrm>
          <a:prstGeom prst="rect">
            <a:avLst/>
          </a:prstGeom>
        </p:spPr>
        <p:txBody>
          <a:bodyPr lIns="0" tIns="0" rIns="0" bIns="0" rtlCol="0" anchor="t">
            <a:spAutoFit/>
          </a:bodyPr>
          <a:lstStyle/>
          <a:p>
            <a:pPr algn="l">
              <a:lnSpc>
                <a:spcPts val="4339"/>
              </a:lnSpc>
            </a:pPr>
            <a:r>
              <a:rPr lang="en-US" sz="3200" dirty="0">
                <a:solidFill>
                  <a:srgbClr val="FFFDD8"/>
                </a:solidFill>
                <a:latin typeface="Rockwell" pitchFamily="18" charset="0"/>
                <a:ea typeface="เอฟซี ฟาสท์เทสท์"/>
                <a:cs typeface="เอฟซี ฟาสท์เทสท์"/>
                <a:sym typeface="เอฟซี ฟาสท์เทสท์"/>
              </a:rPr>
              <a:t>Then </a:t>
            </a:r>
            <a:r>
              <a:rPr lang="en-US" sz="3200" dirty="0">
                <a:solidFill>
                  <a:srgbClr val="ED8700"/>
                </a:solidFill>
                <a:latin typeface="Rockwell" pitchFamily="18" charset="0"/>
                <a:ea typeface="เอฟซี ฟาสท์เทสท์"/>
                <a:cs typeface="เอฟซี ฟาสท์เทสท์"/>
                <a:sym typeface="เอฟซี ฟาสท์เทสท์"/>
              </a:rPr>
              <a:t>Vasily </a:t>
            </a:r>
            <a:r>
              <a:rPr lang="en-US" sz="3200" dirty="0">
                <a:solidFill>
                  <a:srgbClr val="FFFDD8"/>
                </a:solidFill>
                <a:latin typeface="Rockwell" pitchFamily="18" charset="0"/>
                <a:ea typeface="เอฟซี ฟาสท์เทสท์"/>
                <a:cs typeface="เอฟซี ฟาสท์เทสท์"/>
                <a:sym typeface="เอฟซี ฟาสท์เทสท์"/>
              </a:rPr>
              <a:t>replies, “I know it, and I have it. Listen, </a:t>
            </a:r>
            <a:r>
              <a:rPr lang="en-US" sz="3200" dirty="0">
                <a:solidFill>
                  <a:srgbClr val="DE1313"/>
                </a:solidFill>
                <a:latin typeface="Rockwell" pitchFamily="18" charset="0"/>
                <a:ea typeface="เอฟซี ฟาสท์เทสท์"/>
                <a:cs typeface="เอฟซี ฟาสท์เทสท์"/>
                <a:sym typeface="เอฟซี ฟาสท์เทสท์"/>
              </a:rPr>
              <a:t>Mike</a:t>
            </a:r>
            <a:r>
              <a:rPr lang="en-US" sz="3200" dirty="0">
                <a:solidFill>
                  <a:srgbClr val="FFFDD8"/>
                </a:solidFill>
                <a:latin typeface="Rockwell" pitchFamily="18" charset="0"/>
                <a:ea typeface="เอฟซี ฟาสท์เทสท์"/>
                <a:cs typeface="เอฟซี ฟาสท์เทสท์"/>
                <a:sym typeface="เอฟซี ฟาสท์เทสท์"/>
              </a:rPr>
              <a:t>, This, this is the one. That “</a:t>
            </a:r>
            <a:r>
              <a:rPr lang="en-US" sz="3200" dirty="0">
                <a:solidFill>
                  <a:srgbClr val="FFFFFF"/>
                </a:solidFill>
                <a:latin typeface="Rockwell" pitchFamily="18" charset="0"/>
                <a:ea typeface="เอฟซี ฟาสท์เทสท์"/>
                <a:cs typeface="เอฟซี ฟาสท์เทสท์"/>
                <a:sym typeface="เอฟซี ฟาสท์เทสท์"/>
              </a:rPr>
              <a:t>ONE</a:t>
            </a:r>
            <a:r>
              <a:rPr lang="en-US" sz="3200" dirty="0">
                <a:solidFill>
                  <a:srgbClr val="FFFDD8"/>
                </a:solidFill>
                <a:latin typeface="Rockwell" pitchFamily="18" charset="0"/>
                <a:ea typeface="เอฟซี ฟาสท์เทสท์"/>
                <a:cs typeface="เอฟซี ฟาสท์เทสท์"/>
                <a:sym typeface="เอฟซี ฟาสท์เทสท์"/>
              </a:rPr>
              <a:t>”, we talked about it. So please, for god’s sake, have some faith in me. Just come here. Got everything set up for this gig. So What you say?”. The </a:t>
            </a:r>
            <a:r>
              <a:rPr lang="en-US" sz="3200" dirty="0">
                <a:solidFill>
                  <a:srgbClr val="DE1313"/>
                </a:solidFill>
                <a:latin typeface="Rockwell" pitchFamily="18" charset="0"/>
                <a:ea typeface="เอฟซี ฟาสท์เทสท์"/>
                <a:cs typeface="เอฟซี ฟาสท์เทสท์"/>
                <a:sym typeface="เอฟซี ฟาสท์เทสท์"/>
              </a:rPr>
              <a:t>protago </a:t>
            </a:r>
            <a:r>
              <a:rPr lang="en-US" sz="3200" dirty="0">
                <a:solidFill>
                  <a:srgbClr val="FFFDD8"/>
                </a:solidFill>
                <a:latin typeface="Rockwell" pitchFamily="18" charset="0"/>
                <a:ea typeface="เอฟซี ฟาสท์เทสท์"/>
                <a:cs typeface="เอฟซี ฟาสท์เทสท์"/>
                <a:sym typeface="เอฟซี ฟาสท์เทสท์"/>
              </a:rPr>
              <a:t>sighs, and tells, “We talked about this, but I know you’re gonna do it without me. I’m coming. But just for sightseeing this ‘ONE’ and the ‘PLAN’.”</a:t>
            </a:r>
          </a:p>
          <a:p>
            <a:pPr algn="l">
              <a:lnSpc>
                <a:spcPts val="4339"/>
              </a:lnSpc>
            </a:pPr>
            <a:endParaRPr lang="en-US" sz="3200" dirty="0">
              <a:solidFill>
                <a:srgbClr val="FFFDD8"/>
              </a:solidFill>
              <a:latin typeface="Rockwell" pitchFamily="18" charset="0"/>
              <a:ea typeface="เอฟซี ฟาสท์เทสท์"/>
              <a:cs typeface="เอฟซี ฟาสท์เทสท์"/>
              <a:sym typeface="เอฟซี ฟาสท์เทสท์"/>
            </a:endParaRPr>
          </a:p>
          <a:p>
            <a:pPr algn="l">
              <a:lnSpc>
                <a:spcPts val="4339"/>
              </a:lnSpc>
            </a:pPr>
            <a:r>
              <a:rPr lang="en-US" sz="3200" dirty="0">
                <a:solidFill>
                  <a:srgbClr val="FFFDD8"/>
                </a:solidFill>
                <a:latin typeface="Rockwell" pitchFamily="18" charset="0"/>
                <a:ea typeface="เอฟซี ฟาสท์เทสท์"/>
                <a:cs typeface="เอฟซี ฟาสท์เทสท์"/>
                <a:sym typeface="เอฟซี ฟาสท์เทสท์"/>
              </a:rPr>
              <a:t>The </a:t>
            </a:r>
            <a:r>
              <a:rPr lang="en-US" sz="3200" dirty="0">
                <a:solidFill>
                  <a:srgbClr val="DE1313"/>
                </a:solidFill>
                <a:latin typeface="Rockwell" pitchFamily="18" charset="0"/>
                <a:ea typeface="เอฟซี ฟาสท์เทสท์"/>
                <a:cs typeface="เอฟซี ฟาสท์เทสท์"/>
                <a:sym typeface="เอฟซี ฟาสท์เทสท์"/>
              </a:rPr>
              <a:t>protago </a:t>
            </a:r>
            <a:r>
              <a:rPr lang="en-US" sz="3200" dirty="0">
                <a:solidFill>
                  <a:srgbClr val="FFFDD8"/>
                </a:solidFill>
                <a:latin typeface="Rockwell" pitchFamily="18" charset="0"/>
                <a:ea typeface="เอฟซี ฟาสท์เทสท์"/>
                <a:cs typeface="เอฟซี ฟาสท์เทสท์"/>
                <a:sym typeface="เอฟซี ฟาสท์เทสท์"/>
              </a:rPr>
              <a:t>continues, “Not now. And just to remind you, </a:t>
            </a:r>
            <a:r>
              <a:rPr lang="en-US" sz="3200" dirty="0">
                <a:solidFill>
                  <a:srgbClr val="B632E3"/>
                </a:solidFill>
                <a:latin typeface="Rockwell" pitchFamily="18" charset="0"/>
                <a:ea typeface="เอฟซี ฟาสท์เทสท์"/>
                <a:cs typeface="เอฟซี ฟาสท์เทสท์"/>
                <a:sym typeface="เอฟซี ฟาสท์เทสท์"/>
              </a:rPr>
              <a:t>Sophie </a:t>
            </a:r>
            <a:r>
              <a:rPr lang="en-US" sz="3200" dirty="0">
                <a:solidFill>
                  <a:srgbClr val="FFFDD8"/>
                </a:solidFill>
                <a:latin typeface="Rockwell" pitchFamily="18" charset="0"/>
                <a:ea typeface="เอฟซี ฟาสท์เทสท์"/>
                <a:cs typeface="เอฟซี ฟาสท์เทสท์"/>
                <a:sym typeface="เอฟซี ฟาสท์เทสท์"/>
              </a:rPr>
              <a:t>called and asked me about you not responding to her. What the hell is that?”  </a:t>
            </a:r>
            <a:r>
              <a:rPr lang="en-US" sz="3200" dirty="0">
                <a:solidFill>
                  <a:srgbClr val="ED8700"/>
                </a:solidFill>
                <a:latin typeface="Rockwell" pitchFamily="18" charset="0"/>
                <a:ea typeface="เอฟซี ฟาสท์เทสท์"/>
                <a:cs typeface="เอฟซี ฟาสท์เทสท์"/>
                <a:sym typeface="เอฟซี ฟาสท์เทสท์"/>
              </a:rPr>
              <a:t>Vasily </a:t>
            </a:r>
            <a:r>
              <a:rPr lang="en-US" sz="3200" dirty="0">
                <a:solidFill>
                  <a:srgbClr val="FFFDD8"/>
                </a:solidFill>
                <a:latin typeface="Rockwell" pitchFamily="18" charset="0"/>
                <a:ea typeface="เอฟซี ฟาสท์เทสท์"/>
                <a:cs typeface="เอฟซี ฟาสท์เทสท์"/>
                <a:sym typeface="เอฟซี ฟาสท์เทสท์"/>
              </a:rPr>
              <a:t>gets confused, and stammers, “Oh. That, umm…. I’ll explain. Just come here, OK?”. The </a:t>
            </a:r>
            <a:r>
              <a:rPr lang="en-US" sz="3200" dirty="0">
                <a:solidFill>
                  <a:srgbClr val="DE1313"/>
                </a:solidFill>
                <a:latin typeface="Rockwell" pitchFamily="18" charset="0"/>
                <a:ea typeface="เอฟซี ฟาสท์เทสท์"/>
                <a:cs typeface="เอฟซี ฟาสท์เทสท์"/>
                <a:sym typeface="เอฟซี ฟาสท์เทสท์"/>
              </a:rPr>
              <a:t>protago </a:t>
            </a:r>
            <a:r>
              <a:rPr lang="en-US" sz="3200" dirty="0">
                <a:solidFill>
                  <a:srgbClr val="FFFDD8"/>
                </a:solidFill>
                <a:latin typeface="Rockwell" pitchFamily="18" charset="0"/>
                <a:ea typeface="เอฟซี ฟาสท์เทสท์"/>
                <a:cs typeface="เอฟซี ฟาสท์เทสท์"/>
                <a:sym typeface="เอฟซี ฟาสท์เทสท์"/>
              </a:rPr>
              <a:t>replies, “OK.” </a:t>
            </a:r>
          </a:p>
          <a:p>
            <a:pPr algn="l">
              <a:lnSpc>
                <a:spcPts val="4339"/>
              </a:lnSpc>
            </a:pPr>
            <a:endParaRPr lang="en-US" sz="3099"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2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2500" fill="hold"/>
                                        <p:tgtEl>
                                          <p:spTgt spid="12">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anim calcmode="lin" valueType="num">
                                      <p:cBhvr additive="base">
                                        <p:cTn id="11" dur="25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2" dur="2500" fill="hold"/>
                                        <p:tgtEl>
                                          <p:spTgt spid="12">
                                            <p:txEl>
                                              <p:pRg st="2" end="2"/>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5">
              <a:alphaModFix amt="35000"/>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27636" y="0"/>
            <a:ext cx="18343273" cy="10287000"/>
            <a:chOff x="0" y="0"/>
            <a:chExt cx="24457697" cy="13716000"/>
          </a:xfrm>
        </p:grpSpPr>
        <p:sp>
          <p:nvSpPr>
            <p:cNvPr id="6" name="Freeform 6"/>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7">
                <a:alphaModFix amt="19999"/>
              </a:blip>
              <a:stretch>
                <a:fillRect t="-59452"/>
              </a:stretch>
            </a:blipFill>
          </p:spPr>
        </p:sp>
        <p:sp>
          <p:nvSpPr>
            <p:cNvPr id="7" name="Freeform 7"/>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7">
                <a:alphaModFix amt="19999"/>
              </a:blip>
              <a:stretch>
                <a:fillRect b="-59867"/>
              </a:stretch>
            </a:blipFill>
          </p:spPr>
        </p:sp>
      </p:gr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454495" y="1732590"/>
            <a:ext cx="15355217" cy="6104235"/>
          </a:xfrm>
          <a:prstGeom prst="rect">
            <a:avLst/>
          </a:prstGeom>
        </p:spPr>
        <p:txBody>
          <a:bodyPr lIns="0" tIns="0" rIns="0" bIns="0" rtlCol="0" anchor="t">
            <a:spAutoFit/>
          </a:bodyPr>
          <a:lstStyle/>
          <a:p>
            <a:pPr algn="ctr">
              <a:lnSpc>
                <a:spcPts val="3362"/>
              </a:lnSpc>
            </a:pPr>
            <a:r>
              <a:rPr lang="en-US" sz="2401" dirty="0">
                <a:solidFill>
                  <a:srgbClr val="FFFDD8"/>
                </a:solidFill>
                <a:latin typeface="Copperplate Gothic Bold" pitchFamily="34" charset="0"/>
                <a:ea typeface="เอฟซี ฟาสท์เทสท์"/>
                <a:cs typeface="เอฟซี ฟาสท์เทสท์"/>
                <a:sym typeface="เอฟซี ฟาสท์เทสท์"/>
              </a:rPr>
              <a:t>Now, the </a:t>
            </a:r>
            <a:r>
              <a:rPr lang="en-US" sz="2401" dirty="0">
                <a:solidFill>
                  <a:srgbClr val="2BFF00"/>
                </a:solidFill>
                <a:latin typeface="Copperplate Gothic Bold" pitchFamily="34" charset="0"/>
                <a:ea typeface="เอฟซี ฟาสท์เทสท์"/>
                <a:cs typeface="เอฟซี ฟาสท์เทสท์"/>
                <a:sym typeface="เอฟซี ฟาสท์เทสท์"/>
              </a:rPr>
              <a:t>player </a:t>
            </a:r>
            <a:r>
              <a:rPr lang="en-US" sz="2401" dirty="0">
                <a:solidFill>
                  <a:srgbClr val="FFFDD8"/>
                </a:solidFill>
                <a:latin typeface="Copperplate Gothic Bold" pitchFamily="34" charset="0"/>
                <a:ea typeface="เอฟซี ฟาสท์เทสท์"/>
                <a:cs typeface="เอฟซี ฟาสท์เทสท์"/>
                <a:sym typeface="เอฟซี ฟาสท์เทสท์"/>
              </a:rPr>
              <a:t>can opt to go directly to the location </a:t>
            </a:r>
            <a:r>
              <a:rPr lang="en-US" sz="2401" i="1" dirty="0">
                <a:solidFill>
                  <a:srgbClr val="FFFDD8"/>
                </a:solidFill>
                <a:latin typeface="Copperplate Gothic Bold" pitchFamily="34" charset="0"/>
                <a:ea typeface="เอฟซี ฟาสท์เทสท์"/>
                <a:cs typeface="เอฟซี ฟาสท์เทสท์"/>
                <a:sym typeface="เอฟซี ฟาสท์เทสท์"/>
              </a:rPr>
              <a:t>(or)</a:t>
            </a:r>
            <a:r>
              <a:rPr lang="en-US" sz="2401" dirty="0">
                <a:solidFill>
                  <a:srgbClr val="FFFDD8"/>
                </a:solidFill>
                <a:latin typeface="Copperplate Gothic Bold" pitchFamily="34" charset="0"/>
                <a:ea typeface="เอฟซี ฟาสท์เทสท์"/>
                <a:cs typeface="เอฟซี ฟาสท์เทสท์"/>
                <a:sym typeface="เอฟซี ฟาสท์เทสท์"/>
              </a:rPr>
              <a:t> explore the city. </a:t>
            </a:r>
          </a:p>
          <a:p>
            <a:pPr algn="ctr">
              <a:lnSpc>
                <a:spcPts val="3362"/>
              </a:lnSpc>
            </a:pPr>
            <a:r>
              <a:rPr lang="en-US" sz="2401" dirty="0">
                <a:solidFill>
                  <a:srgbClr val="FFFDD8"/>
                </a:solidFill>
                <a:latin typeface="Copperplate Gothic Bold" pitchFamily="34" charset="0"/>
                <a:ea typeface="เอฟซี ฟาสท์เทสท์"/>
                <a:cs typeface="เอฟซี ฟาสท์เทสท์"/>
                <a:sym typeface="เอฟซี ฟาสท์เทสท์"/>
              </a:rPr>
              <a:t>The quest starts as the </a:t>
            </a:r>
            <a:r>
              <a:rPr lang="en-US" sz="2401" dirty="0">
                <a:solidFill>
                  <a:srgbClr val="2BFF00"/>
                </a:solidFill>
                <a:latin typeface="Copperplate Gothic Bold" pitchFamily="34" charset="0"/>
                <a:ea typeface="เอฟซี ฟาสท์เทสท์"/>
                <a:cs typeface="เอฟซี ฟาสท์เทสท์"/>
                <a:sym typeface="เอฟซี ฟาสท์เทสท์"/>
              </a:rPr>
              <a:t>player </a:t>
            </a:r>
            <a:r>
              <a:rPr lang="en-US" sz="2401" dirty="0">
                <a:solidFill>
                  <a:srgbClr val="FFFDD8"/>
                </a:solidFill>
                <a:latin typeface="Copperplate Gothic Bold" pitchFamily="34" charset="0"/>
                <a:ea typeface="เอฟซี ฟาสท์เทสท์"/>
                <a:cs typeface="เอฟซี ฟาสท์เทสท์"/>
                <a:sym typeface="เอฟซี ฟาสท์เทสท์"/>
              </a:rPr>
              <a:t>gets to the location. </a:t>
            </a:r>
          </a:p>
          <a:p>
            <a:pPr algn="ctr">
              <a:lnSpc>
                <a:spcPts val="3362"/>
              </a:lnSpc>
            </a:pPr>
            <a:endParaRPr lang="en-US" sz="2401" dirty="0">
              <a:solidFill>
                <a:srgbClr val="FFFDD8"/>
              </a:solidFill>
              <a:latin typeface="Nasalization Rg" panose="020B0604020202020204" pitchFamily="34" charset="0"/>
              <a:ea typeface="เอฟซี ฟาสท์เทสท์"/>
              <a:cs typeface="เอฟซี ฟาสท์เทสท์"/>
              <a:sym typeface="เอฟซี ฟาสท์เทสท์"/>
            </a:endParaRPr>
          </a:p>
          <a:p>
            <a:pPr algn="ctr">
              <a:lnSpc>
                <a:spcPts val="3362"/>
              </a:lnSpc>
            </a:pPr>
            <a:r>
              <a:rPr lang="en-US" sz="3600" i="1" dirty="0">
                <a:solidFill>
                  <a:srgbClr val="FFFDD8"/>
                </a:solidFill>
                <a:latin typeface="Agency FB" pitchFamily="34" charset="0"/>
                <a:ea typeface="เอฟซี ฟาสท์เทสท์"/>
                <a:cs typeface="เอฟซี ฟาสท์เทสท์"/>
                <a:sym typeface="เอฟซี ฟาสท์เทสท์"/>
              </a:rPr>
              <a:t>[cutscene starts] </a:t>
            </a:r>
          </a:p>
          <a:p>
            <a:pPr algn="ctr">
              <a:lnSpc>
                <a:spcPts val="3362"/>
              </a:lnSpc>
            </a:pPr>
            <a:endParaRPr lang="en-US" sz="2401" i="1" dirty="0">
              <a:solidFill>
                <a:srgbClr val="FFFDD8"/>
              </a:solidFill>
              <a:latin typeface="Ailerons" panose="00000500000000000000" pitchFamily="50" charset="0"/>
              <a:ea typeface="เอฟซี ฟาสท์เทสท์"/>
              <a:cs typeface="เอฟซี ฟาสท์เทสท์"/>
              <a:sym typeface="เอฟซี ฟาสท์เทสท์"/>
            </a:endParaRPr>
          </a:p>
          <a:p>
            <a:pPr algn="ctr">
              <a:lnSpc>
                <a:spcPts val="3362"/>
              </a:lnSpc>
            </a:pPr>
            <a:r>
              <a:rPr lang="en-US" sz="2800" dirty="0">
                <a:solidFill>
                  <a:srgbClr val="FFFDD8"/>
                </a:solidFill>
                <a:latin typeface="Georgia" pitchFamily="18" charset="0"/>
                <a:ea typeface="เอฟซี ฟาสท์เทสท์"/>
                <a:cs typeface="เอฟซี ฟาสท์เทสท์"/>
                <a:sym typeface="เอฟซี ฟาสท์เทสท์"/>
              </a:rPr>
              <a:t>As the </a:t>
            </a:r>
            <a:r>
              <a:rPr lang="en-US" sz="2800" dirty="0">
                <a:solidFill>
                  <a:srgbClr val="2BFF00"/>
                </a:solidFill>
                <a:latin typeface="Georgia" pitchFamily="18" charset="0"/>
                <a:ea typeface="เอฟซี ฟาสท์เทสท์"/>
                <a:cs typeface="เอฟซี ฟาสท์เทสท์"/>
                <a:sym typeface="เอฟซี ฟาสท์เทสท์"/>
              </a:rPr>
              <a:t>player </a:t>
            </a:r>
            <a:r>
              <a:rPr lang="en-US" sz="2800" dirty="0">
                <a:solidFill>
                  <a:srgbClr val="FFFDD8"/>
                </a:solidFill>
                <a:latin typeface="Georgia" pitchFamily="18" charset="0"/>
                <a:ea typeface="เอฟซี ฟาสท์เทสท์"/>
                <a:cs typeface="เอฟซี ฟาสท์เทสท์"/>
                <a:sym typeface="เอฟซี ฟาสท์เทสท์"/>
              </a:rPr>
              <a:t>reaches the location given by </a:t>
            </a:r>
            <a:r>
              <a:rPr lang="en-US" sz="2800" dirty="0">
                <a:solidFill>
                  <a:srgbClr val="ED8700"/>
                </a:solidFill>
                <a:latin typeface="Georgia" pitchFamily="18" charset="0"/>
                <a:ea typeface="เอฟซี ฟาสท์เทสท์"/>
                <a:cs typeface="เอฟซี ฟาสท์เทสท์"/>
                <a:sym typeface="เอฟซี ฟาสท์เทสท์"/>
              </a:rPr>
              <a:t>Vasily</a:t>
            </a:r>
            <a:r>
              <a:rPr lang="en-US" sz="2800" dirty="0">
                <a:solidFill>
                  <a:srgbClr val="FFFDD8"/>
                </a:solidFill>
                <a:latin typeface="Georgia" pitchFamily="18" charset="0"/>
                <a:ea typeface="เอฟซี ฟาสท์เทสท์"/>
                <a:cs typeface="เอฟซี ฟาสท์เทสท์"/>
                <a:sym typeface="เอฟซี ฟาสท์เทสท์"/>
              </a:rPr>
              <a:t>, the </a:t>
            </a:r>
            <a:r>
              <a:rPr lang="en-US" sz="2800" dirty="0">
                <a:solidFill>
                  <a:srgbClr val="DE1313"/>
                </a:solidFill>
                <a:latin typeface="Georgia" pitchFamily="18" charset="0"/>
                <a:ea typeface="เอฟซี ฟาสท์เทสท์"/>
                <a:cs typeface="เอฟซี ฟาสท์เทสท์"/>
                <a:sym typeface="เอฟซี ฟาสท์เทสท์"/>
              </a:rPr>
              <a:t>protago </a:t>
            </a:r>
            <a:r>
              <a:rPr lang="en-US" sz="2800" dirty="0">
                <a:solidFill>
                  <a:srgbClr val="FFFDD8"/>
                </a:solidFill>
                <a:latin typeface="Georgia" pitchFamily="18" charset="0"/>
                <a:ea typeface="เอฟซี ฟาสท์เทสท์"/>
                <a:cs typeface="เอฟซี ฟาสท์เทสท์"/>
                <a:sym typeface="เอฟซี ฟาสท์เทสท์"/>
              </a:rPr>
              <a:t>waits for a few moments. As he arrives/enters the car, “So glad of you to come.” </a:t>
            </a:r>
            <a:r>
              <a:rPr lang="en-US" sz="2800" dirty="0">
                <a:solidFill>
                  <a:srgbClr val="ED8700"/>
                </a:solidFill>
                <a:latin typeface="Georgia" pitchFamily="18" charset="0"/>
                <a:ea typeface="เอฟซี ฟาสท์เทสท์"/>
                <a:cs typeface="เอฟซี ฟาสท์เทสท์"/>
                <a:sym typeface="เอฟซี ฟาสท์เทสท์"/>
              </a:rPr>
              <a:t>Vasily </a:t>
            </a:r>
            <a:r>
              <a:rPr lang="en-US" sz="2800" dirty="0">
                <a:solidFill>
                  <a:srgbClr val="FFFDD8"/>
                </a:solidFill>
                <a:latin typeface="Georgia" pitchFamily="18" charset="0"/>
                <a:ea typeface="เอฟซี ฟาสท์เทสท์"/>
                <a:cs typeface="เอฟซี ฟาสท์เทสท์"/>
                <a:sym typeface="เอฟซี ฟาสท์เทสท์"/>
              </a:rPr>
              <a:t>is delighted that the </a:t>
            </a:r>
            <a:r>
              <a:rPr lang="en-US" sz="2800" dirty="0">
                <a:solidFill>
                  <a:srgbClr val="DE1313"/>
                </a:solidFill>
                <a:latin typeface="Georgia" pitchFamily="18" charset="0"/>
                <a:ea typeface="เอฟซี ฟาสท์เทสท์"/>
                <a:cs typeface="เอฟซี ฟาสท์เทสท์"/>
                <a:sym typeface="เอฟซี ฟาสท์เทสท์"/>
              </a:rPr>
              <a:t>protago </a:t>
            </a:r>
            <a:r>
              <a:rPr lang="en-US" sz="2800" dirty="0">
                <a:solidFill>
                  <a:srgbClr val="FFFDD8"/>
                </a:solidFill>
                <a:latin typeface="Georgia" pitchFamily="18" charset="0"/>
                <a:ea typeface="เอฟซี ฟาสท์เทสท์"/>
                <a:cs typeface="เอฟซี ฟาสท์เทสท์"/>
                <a:sym typeface="เอฟซี ฟาสท์เทสท์"/>
              </a:rPr>
              <a:t>shows up. The </a:t>
            </a:r>
            <a:r>
              <a:rPr lang="en-US" sz="2800" dirty="0">
                <a:solidFill>
                  <a:srgbClr val="DE1313"/>
                </a:solidFill>
                <a:latin typeface="Georgia" pitchFamily="18" charset="0"/>
                <a:ea typeface="เอฟซี ฟาสท์เทสท์"/>
                <a:cs typeface="เอฟซี ฟาสท์เทสท์"/>
                <a:sym typeface="เอฟซี ฟาสท์เทสท์"/>
              </a:rPr>
              <a:t>protago </a:t>
            </a:r>
            <a:r>
              <a:rPr lang="en-US" sz="2800" dirty="0">
                <a:solidFill>
                  <a:srgbClr val="FFFDD8"/>
                </a:solidFill>
                <a:latin typeface="Georgia" pitchFamily="18" charset="0"/>
                <a:ea typeface="เอฟซี ฟาสท์เทสท์"/>
                <a:cs typeface="เอฟซี ฟาสท์เทสท์"/>
                <a:sym typeface="เอฟซี ฟาสท์เทสท์"/>
              </a:rPr>
              <a:t>says, “Yeah. So, what do we know about the place?” Then </a:t>
            </a:r>
            <a:r>
              <a:rPr lang="en-US" sz="2800" dirty="0">
                <a:solidFill>
                  <a:srgbClr val="ED8700"/>
                </a:solidFill>
                <a:latin typeface="Georgia" pitchFamily="18" charset="0"/>
                <a:ea typeface="เอฟซี ฟาสท์เทสท์"/>
                <a:cs typeface="เอฟซี ฟาสท์เทสท์"/>
                <a:sym typeface="เอฟซี ฟาสท์เทสท์"/>
              </a:rPr>
              <a:t>Vasily </a:t>
            </a:r>
            <a:r>
              <a:rPr lang="en-US" sz="2800" dirty="0">
                <a:solidFill>
                  <a:srgbClr val="FFFDD8"/>
                </a:solidFill>
                <a:latin typeface="Georgia" pitchFamily="18" charset="0"/>
                <a:ea typeface="เอฟซี ฟาสท์เทสท์"/>
                <a:cs typeface="เอฟซี ฟาสท์เทสท์"/>
                <a:sym typeface="เอฟซี ฟาสท์เทสท์"/>
              </a:rPr>
              <a:t>states, “I peeked around the place. Couldn’t find many entry points while the guards are patrolling. Here, use this.”   </a:t>
            </a:r>
          </a:p>
          <a:p>
            <a:pPr algn="ctr">
              <a:lnSpc>
                <a:spcPts val="3362"/>
              </a:lnSpc>
            </a:pPr>
            <a:endParaRPr lang="en-US" sz="2800" dirty="0">
              <a:solidFill>
                <a:srgbClr val="FFFDD8"/>
              </a:solidFill>
              <a:latin typeface="Georgia" pitchFamily="18" charset="0"/>
              <a:ea typeface="เอฟซี ฟาสท์เทสท์"/>
              <a:cs typeface="เอฟซี ฟาสท์เทสท์"/>
              <a:sym typeface="เอฟซี ฟาสท์เทสท์"/>
            </a:endParaRPr>
          </a:p>
          <a:p>
            <a:pPr algn="ctr">
              <a:lnSpc>
                <a:spcPts val="3362"/>
              </a:lnSpc>
            </a:pPr>
            <a:r>
              <a:rPr lang="en-US" sz="2800" dirty="0">
                <a:solidFill>
                  <a:srgbClr val="ED8700"/>
                </a:solidFill>
                <a:latin typeface="Georgia" pitchFamily="18" charset="0"/>
                <a:ea typeface="เอฟซี ฟาสท์เทสท์"/>
                <a:cs typeface="เอฟซี ฟาสท์เทสท์"/>
                <a:sym typeface="เอฟซี ฟาสท์เทสท์"/>
              </a:rPr>
              <a:t>Vasily </a:t>
            </a:r>
            <a:r>
              <a:rPr lang="en-US" sz="2800" dirty="0">
                <a:solidFill>
                  <a:srgbClr val="FFFDD8"/>
                </a:solidFill>
                <a:latin typeface="Georgia" pitchFamily="18" charset="0"/>
                <a:ea typeface="เอฟซี ฟาสท์เทสท์"/>
                <a:cs typeface="เอฟซี ฟาสท์เทสท์"/>
                <a:sym typeface="เอฟซี ฟาสท์เทสท์"/>
              </a:rPr>
              <a:t>gives the </a:t>
            </a:r>
            <a:r>
              <a:rPr lang="en-US" sz="2800" dirty="0">
                <a:solidFill>
                  <a:srgbClr val="DE1313"/>
                </a:solidFill>
                <a:latin typeface="Georgia" pitchFamily="18" charset="0"/>
                <a:ea typeface="เอฟซี ฟาสท์เทสท์"/>
                <a:cs typeface="เอฟซี ฟาสท์เทสท์"/>
                <a:sym typeface="เอฟซี ฟาสท์เทสท์"/>
              </a:rPr>
              <a:t>protago </a:t>
            </a:r>
            <a:r>
              <a:rPr lang="en-US" sz="2800" dirty="0">
                <a:solidFill>
                  <a:srgbClr val="FFFDD8"/>
                </a:solidFill>
                <a:latin typeface="Georgia" pitchFamily="18" charset="0"/>
                <a:ea typeface="เอฟซี ฟาสท์เทสท์"/>
                <a:cs typeface="เอฟซี ฟาสท์เทสท์"/>
                <a:sym typeface="เอฟซี ฟาสท์เทสท์"/>
              </a:rPr>
              <a:t>a pair of black sunglasses. As he puts it on, he hears a familiar voice. “Hey, </a:t>
            </a:r>
            <a:r>
              <a:rPr lang="en-US" sz="2800" dirty="0">
                <a:solidFill>
                  <a:srgbClr val="DE1313"/>
                </a:solidFill>
                <a:latin typeface="Georgia" pitchFamily="18" charset="0"/>
                <a:ea typeface="เอฟซี ฟาสท์เทสท์"/>
                <a:cs typeface="เอฟซี ฟาสท์เทสท์"/>
                <a:sym typeface="เอฟซี ฟาสท์เทสท์"/>
              </a:rPr>
              <a:t>Mike</a:t>
            </a:r>
            <a:r>
              <a:rPr lang="en-US" sz="2800" dirty="0">
                <a:solidFill>
                  <a:srgbClr val="FFFDD8"/>
                </a:solidFill>
                <a:latin typeface="Georgia" pitchFamily="18" charset="0"/>
                <a:ea typeface="เอฟซี ฟาสท์เทสท์"/>
                <a:cs typeface="เอฟซี ฟาสท์เทสท์"/>
                <a:sym typeface="เอฟซี ฟาสท์เทสท์"/>
              </a:rPr>
              <a:t>. How are you?” , “</a:t>
            </a:r>
            <a:r>
              <a:rPr lang="en-US" sz="2800" dirty="0">
                <a:solidFill>
                  <a:srgbClr val="A52A2A"/>
                </a:solidFill>
                <a:latin typeface="Georgia" pitchFamily="18" charset="0"/>
                <a:ea typeface="เอฟซี ฟาสท์เทสท์"/>
                <a:cs typeface="เอฟซี ฟาสท์เทสท์"/>
                <a:sym typeface="เอฟซี ฟาสท์เทสท์"/>
              </a:rPr>
              <a:t>Rick?</a:t>
            </a:r>
            <a:r>
              <a:rPr lang="en-US" sz="2800" dirty="0">
                <a:solidFill>
                  <a:srgbClr val="FFFDD8"/>
                </a:solidFill>
                <a:latin typeface="Georgia" pitchFamily="18" charset="0"/>
                <a:ea typeface="เอฟซี ฟาสท์เทสท์"/>
                <a:cs typeface="เอฟซี ฟาสท์เทสท์"/>
                <a:sym typeface="เอฟซี ฟาสท์เทสท์"/>
              </a:rPr>
              <a:t>”, says the </a:t>
            </a:r>
            <a:r>
              <a:rPr lang="en-US" sz="2800" dirty="0">
                <a:solidFill>
                  <a:srgbClr val="DE1313"/>
                </a:solidFill>
                <a:latin typeface="Georgia" pitchFamily="18" charset="0"/>
                <a:ea typeface="เอฟซี ฟาสท์เทสท์"/>
                <a:cs typeface="เอฟซี ฟาสท์เทสท์"/>
                <a:sym typeface="เอฟซี ฟาสท์เทสท์"/>
              </a:rPr>
              <a:t>protago </a:t>
            </a:r>
            <a:r>
              <a:rPr lang="en-US" sz="2800" dirty="0">
                <a:solidFill>
                  <a:srgbClr val="FFFDD8"/>
                </a:solidFill>
                <a:latin typeface="Georgia" pitchFamily="18" charset="0"/>
                <a:ea typeface="เอฟซี ฟาสท์เทสท์"/>
                <a:cs typeface="เอฟซี ฟาสท์เทสท์"/>
                <a:sym typeface="เอฟซี ฟาสท์เทสท์"/>
              </a:rPr>
              <a:t>with surprise. “Thought you would be in this.” </a:t>
            </a:r>
            <a:r>
              <a:rPr lang="en-US" sz="2800" dirty="0">
                <a:solidFill>
                  <a:srgbClr val="A52A2A"/>
                </a:solidFill>
                <a:latin typeface="Georgia" pitchFamily="18" charset="0"/>
                <a:ea typeface="เอฟซี ฟาสท์เทสท์"/>
                <a:cs typeface="เอฟซี ฟาสท์เทสท์"/>
                <a:sym typeface="เอฟซี ฟาสท์เทสท์"/>
              </a:rPr>
              <a:t>Rick </a:t>
            </a:r>
            <a:r>
              <a:rPr lang="en-US" sz="2800" dirty="0">
                <a:solidFill>
                  <a:srgbClr val="FFFDD8"/>
                </a:solidFill>
                <a:latin typeface="Georgia" pitchFamily="18" charset="0"/>
                <a:ea typeface="เอฟซี ฟาสท์เทสท์"/>
                <a:cs typeface="เอฟซี ฟาสท์เทสท์"/>
                <a:sym typeface="เอฟซี ฟาสท์เทสท์"/>
              </a:rPr>
              <a:t>speaks sarcastically, “You thought that your bulky guy has a plan to sneak into the most secure research facility in the city?”</a:t>
            </a:r>
          </a:p>
        </p:txBody>
      </p:sp>
    </p:spTree>
  </p:cSld>
  <p:clrMapOvr>
    <a:masterClrMapping/>
  </p:clrMapOvr>
  <mc:AlternateContent xmlns:mc="http://schemas.openxmlformats.org/markup-compatibility/2006" xmlns:p14="http://schemas.microsoft.com/office/powerpoint/2010/main">
    <mc:Choice Requires="p14">
      <p:transition spd="slow" p14:dur="25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500"/>
                                        <p:tgtEl>
                                          <p:spTgt spid="1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1500"/>
                                        <p:tgtEl>
                                          <p:spTgt spid="12">
                                            <p:txEl>
                                              <p:pRg st="1" end="1"/>
                                            </p:txEl>
                                          </p:spTgt>
                                        </p:tgtEl>
                                      </p:cBhvr>
                                    </p:animEffect>
                                  </p:childTnLst>
                                </p:cTn>
                              </p:par>
                              <p:par>
                                <p:cTn id="11" presetID="10" presetClass="entr" presetSubtype="0" fill="hold" nodeType="withEffect">
                                  <p:stCondLst>
                                    <p:cond delay="2500"/>
                                  </p:stCondLst>
                                  <p:childTnLst>
                                    <p:set>
                                      <p:cBhvr>
                                        <p:cTn id="12" dur="1" fill="hold">
                                          <p:stCondLst>
                                            <p:cond delay="0"/>
                                          </p:stCondLst>
                                        </p:cTn>
                                        <p:tgtEl>
                                          <p:spTgt spid="12">
                                            <p:txEl>
                                              <p:pRg st="3" end="3"/>
                                            </p:txEl>
                                          </p:spTgt>
                                        </p:tgtEl>
                                        <p:attrNameLst>
                                          <p:attrName>style.visibility</p:attrName>
                                        </p:attrNameLst>
                                      </p:cBhvr>
                                      <p:to>
                                        <p:strVal val="visible"/>
                                      </p:to>
                                    </p:set>
                                    <p:animEffect transition="in" filter="fade">
                                      <p:cBhvr>
                                        <p:cTn id="13" dur="1750"/>
                                        <p:tgtEl>
                                          <p:spTgt spid="12">
                                            <p:txEl>
                                              <p:pRg st="3" end="3"/>
                                            </p:txEl>
                                          </p:spTgt>
                                        </p:tgtEl>
                                      </p:cBhvr>
                                    </p:animEffect>
                                  </p:childTnLst>
                                </p:cTn>
                              </p:par>
                              <p:par>
                                <p:cTn id="14" presetID="10" presetClass="entr" presetSubtype="0" fill="hold" nodeType="withEffect">
                                  <p:stCondLst>
                                    <p:cond delay="2500"/>
                                  </p:stCondLst>
                                  <p:childTnLst>
                                    <p:set>
                                      <p:cBhvr>
                                        <p:cTn id="15" dur="1" fill="hold">
                                          <p:stCondLst>
                                            <p:cond delay="0"/>
                                          </p:stCondLst>
                                        </p:cTn>
                                        <p:tgtEl>
                                          <p:spTgt spid="12">
                                            <p:txEl>
                                              <p:pRg st="5" end="5"/>
                                            </p:txEl>
                                          </p:spTgt>
                                        </p:tgtEl>
                                        <p:attrNameLst>
                                          <p:attrName>style.visibility</p:attrName>
                                        </p:attrNameLst>
                                      </p:cBhvr>
                                      <p:to>
                                        <p:strVal val="visible"/>
                                      </p:to>
                                    </p:set>
                                    <p:animEffect transition="in" filter="fade">
                                      <p:cBhvr>
                                        <p:cTn id="16" dur="1750"/>
                                        <p:tgtEl>
                                          <p:spTgt spid="12">
                                            <p:txEl>
                                              <p:pRg st="5" end="5"/>
                                            </p:txEl>
                                          </p:spTgt>
                                        </p:tgtEl>
                                      </p:cBhvr>
                                    </p:animEffect>
                                  </p:childTnLst>
                                </p:cTn>
                              </p:par>
                              <p:par>
                                <p:cTn id="17" presetID="10" presetClass="entr" presetSubtype="0" fill="hold" nodeType="withEffect">
                                  <p:stCondLst>
                                    <p:cond delay="2500"/>
                                  </p:stCondLst>
                                  <p:childTnLst>
                                    <p:set>
                                      <p:cBhvr>
                                        <p:cTn id="18" dur="1" fill="hold">
                                          <p:stCondLst>
                                            <p:cond delay="0"/>
                                          </p:stCondLst>
                                        </p:cTn>
                                        <p:tgtEl>
                                          <p:spTgt spid="12">
                                            <p:txEl>
                                              <p:pRg st="7" end="7"/>
                                            </p:txEl>
                                          </p:spTgt>
                                        </p:tgtEl>
                                        <p:attrNameLst>
                                          <p:attrName>style.visibility</p:attrName>
                                        </p:attrNameLst>
                                      </p:cBhvr>
                                      <p:to>
                                        <p:strVal val="visible"/>
                                      </p:to>
                                    </p:set>
                                    <p:animEffect transition="in" filter="fade">
                                      <p:cBhvr>
                                        <p:cTn id="19" dur="175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grpSp>
      <p:sp>
        <p:nvSpPr>
          <p:cNvPr id="6" name="Freeform 6"/>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9" name="TextBox 9"/>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0" name="TextBox 10"/>
          <p:cNvSpPr txBox="1"/>
          <p:nvPr/>
        </p:nvSpPr>
        <p:spPr>
          <a:xfrm>
            <a:off x="1489195" y="2262606"/>
            <a:ext cx="15309608" cy="6463308"/>
          </a:xfrm>
          <a:prstGeom prst="rect">
            <a:avLst/>
          </a:prstGeom>
        </p:spPr>
        <p:txBody>
          <a:bodyPr lIns="0" tIns="0" rIns="0" bIns="0" rtlCol="0" anchor="t">
            <a:spAutoFit/>
          </a:bodyPr>
          <a:lstStyle/>
          <a:p>
            <a:pPr algn="ctr">
              <a:lnSpc>
                <a:spcPts val="3569"/>
              </a:lnSpc>
            </a:pPr>
            <a:r>
              <a:rPr lang="en-US" sz="3200" dirty="0">
                <a:solidFill>
                  <a:srgbClr val="FFFDD8"/>
                </a:solidFill>
                <a:latin typeface="Bookman Old Style" pitchFamily="18" charset="0"/>
                <a:ea typeface="เอฟซี ฟาสท์เทสท์"/>
                <a:cs typeface="เอฟซี ฟาสท์เทสท์"/>
                <a:sym typeface="เอฟซี ฟาสท์เทสท์"/>
              </a:rPr>
              <a:t>The </a:t>
            </a:r>
            <a:r>
              <a:rPr lang="en-US" sz="3200" dirty="0">
                <a:solidFill>
                  <a:srgbClr val="DE1313"/>
                </a:solidFill>
                <a:latin typeface="Bookman Old Style" pitchFamily="18" charset="0"/>
                <a:ea typeface="เอฟซี ฟาสท์เทสท์"/>
                <a:cs typeface="เอฟซี ฟาสท์เทสท์"/>
                <a:sym typeface="เอฟซี ฟาสท์เทสท์"/>
              </a:rPr>
              <a:t>protago </a:t>
            </a:r>
            <a:r>
              <a:rPr lang="en-US" sz="3200" dirty="0">
                <a:solidFill>
                  <a:srgbClr val="FFFDD8"/>
                </a:solidFill>
                <a:latin typeface="Bookman Old Style" pitchFamily="18" charset="0"/>
                <a:ea typeface="เอฟซี ฟาสท์เทสท์"/>
                <a:cs typeface="เอฟซี ฟาสท์เทสท์"/>
                <a:sym typeface="เอฟซี ฟาสท์เทสท์"/>
              </a:rPr>
              <a:t>says, “No, but I thought this was his idea all along. So, what do you think?”</a:t>
            </a:r>
          </a:p>
          <a:p>
            <a:pPr algn="ctr">
              <a:lnSpc>
                <a:spcPts val="3569"/>
              </a:lnSpc>
            </a:pPr>
            <a:endParaRPr lang="en-US" sz="3200" dirty="0">
              <a:solidFill>
                <a:srgbClr val="FFFDD8"/>
              </a:solidFill>
              <a:latin typeface="Bookman Old Style" pitchFamily="18" charset="0"/>
              <a:ea typeface="เอฟซี ฟาสท์เทสท์"/>
              <a:cs typeface="เอฟซี ฟาสท์เทสท์"/>
              <a:sym typeface="เอฟซี ฟาสท์เทสท์"/>
            </a:endParaRPr>
          </a:p>
          <a:p>
            <a:pPr algn="ctr">
              <a:lnSpc>
                <a:spcPts val="3569"/>
              </a:lnSpc>
            </a:pPr>
            <a:r>
              <a:rPr lang="en-US" sz="4000" i="1" dirty="0">
                <a:solidFill>
                  <a:srgbClr val="FFFDD8"/>
                </a:solidFill>
                <a:latin typeface="Agency FB" pitchFamily="34" charset="0"/>
                <a:ea typeface="เอฟซี ฟาสท์เทสท์"/>
                <a:cs typeface="เอฟซี ฟาสท์เทสท์"/>
                <a:sym typeface="เอฟซี ฟาสท์เทสท์"/>
              </a:rPr>
              <a:t>[in background]</a:t>
            </a:r>
            <a:r>
              <a:rPr lang="en-US" sz="4000" i="1" dirty="0">
                <a:solidFill>
                  <a:srgbClr val="FFFDD8"/>
                </a:solidFill>
                <a:latin typeface="Bookman Old Style" pitchFamily="18" charset="0"/>
                <a:ea typeface="เอฟซี ฟาสท์เทสท์"/>
                <a:cs typeface="เอฟซี ฟาสท์เทสท์"/>
                <a:sym typeface="เอฟซี ฟาสท์เทสท์"/>
              </a:rPr>
              <a:t> </a:t>
            </a:r>
            <a:r>
              <a:rPr lang="en-US" sz="3200" dirty="0">
                <a:solidFill>
                  <a:srgbClr val="ED8700"/>
                </a:solidFill>
                <a:latin typeface="Bookman Old Style" pitchFamily="18" charset="0"/>
                <a:ea typeface="เอฟซี ฟาสท์เทสท์"/>
                <a:cs typeface="เอฟซี ฟาสท์เทสท์"/>
                <a:sym typeface="เอฟซี ฟาสท์เทสท์"/>
              </a:rPr>
              <a:t>Vasily </a:t>
            </a:r>
            <a:r>
              <a:rPr lang="en-US" sz="3200" dirty="0">
                <a:solidFill>
                  <a:srgbClr val="FFFDD8"/>
                </a:solidFill>
                <a:latin typeface="Bookman Old Style" pitchFamily="18" charset="0"/>
                <a:ea typeface="เอฟซี ฟาสท์เทสท์"/>
                <a:cs typeface="เอฟซี ฟาสท์เทสท์"/>
                <a:sym typeface="เอฟซี ฟาสท์เทสท์"/>
              </a:rPr>
              <a:t>says, “You’re goddamn right.” </a:t>
            </a:r>
          </a:p>
          <a:p>
            <a:pPr algn="ctr">
              <a:lnSpc>
                <a:spcPts val="3569"/>
              </a:lnSpc>
            </a:pPr>
            <a:endParaRPr lang="en-US" sz="3200" dirty="0">
              <a:solidFill>
                <a:srgbClr val="FFFDD8"/>
              </a:solidFill>
              <a:latin typeface="Bookman Old Style" pitchFamily="18" charset="0"/>
              <a:ea typeface="เอฟซี ฟาสท์เทสท์"/>
              <a:cs typeface="เอฟซี ฟาสท์เทสท์"/>
              <a:sym typeface="เอฟซี ฟาสท์เทสท์"/>
            </a:endParaRPr>
          </a:p>
          <a:p>
            <a:pPr algn="ctr">
              <a:lnSpc>
                <a:spcPts val="3569"/>
              </a:lnSpc>
            </a:pPr>
            <a:r>
              <a:rPr lang="en-US" sz="3200" dirty="0">
                <a:solidFill>
                  <a:srgbClr val="FFFDD8"/>
                </a:solidFill>
                <a:latin typeface="Bookman Old Style" pitchFamily="18" charset="0"/>
                <a:ea typeface="เอฟซี ฟาสท์เทสท์"/>
                <a:cs typeface="เอฟซี ฟาสท์เทสท์"/>
                <a:sym typeface="เอฟซี ฟาสท์เทสท์"/>
              </a:rPr>
              <a:t>The </a:t>
            </a:r>
            <a:r>
              <a:rPr lang="en-US" sz="3200" dirty="0">
                <a:solidFill>
                  <a:srgbClr val="DE1313"/>
                </a:solidFill>
                <a:latin typeface="Bookman Old Style" pitchFamily="18" charset="0"/>
                <a:ea typeface="เอฟซี ฟาสท์เทสท์"/>
                <a:cs typeface="เอฟซี ฟาสท์เทสท์"/>
                <a:sym typeface="เอฟซี ฟาสท์เทสท์"/>
              </a:rPr>
              <a:t>protago </a:t>
            </a:r>
            <a:r>
              <a:rPr lang="en-US" sz="3200" dirty="0">
                <a:solidFill>
                  <a:srgbClr val="FFFDD8"/>
                </a:solidFill>
                <a:latin typeface="Bookman Old Style" pitchFamily="18" charset="0"/>
                <a:ea typeface="เอฟซี ฟาสท์เทสท์"/>
                <a:cs typeface="เอฟซี ฟาสท์เทสท์"/>
                <a:sym typeface="เอฟซี ฟาสท์เทสท์"/>
              </a:rPr>
              <a:t>wants to know more about the facility. </a:t>
            </a:r>
            <a:r>
              <a:rPr lang="en-US" sz="3200" dirty="0">
                <a:solidFill>
                  <a:srgbClr val="A52A2A"/>
                </a:solidFill>
                <a:latin typeface="Bookman Old Style" pitchFamily="18" charset="0"/>
                <a:ea typeface="เอฟซี ฟาสท์เทสท์"/>
                <a:cs typeface="เอฟซี ฟาสท์เทสท์"/>
                <a:sym typeface="เอฟซี ฟาสท์เทสท์"/>
              </a:rPr>
              <a:t>Rick </a:t>
            </a:r>
            <a:r>
              <a:rPr lang="en-US" sz="3200" dirty="0">
                <a:solidFill>
                  <a:srgbClr val="FFFDD8"/>
                </a:solidFill>
                <a:latin typeface="Bookman Old Style" pitchFamily="18" charset="0"/>
                <a:ea typeface="เอฟซี ฟาสท์เทสท์"/>
                <a:cs typeface="เอฟซี ฟาสท์เทสท์"/>
                <a:sym typeface="เอฟซี ฟาสท์เทสท์"/>
              </a:rPr>
              <a:t>explains, “That’s a highly secure system with soldiers of the National Guard protecting along with Military-grade turrets and IR cameras watching the facility 24/7.”</a:t>
            </a:r>
          </a:p>
          <a:p>
            <a:pPr algn="ctr">
              <a:lnSpc>
                <a:spcPts val="3569"/>
              </a:lnSpc>
            </a:pPr>
            <a:r>
              <a:rPr lang="en-US" sz="3200" dirty="0">
                <a:solidFill>
                  <a:srgbClr val="ED8700"/>
                </a:solidFill>
                <a:latin typeface="Bookman Old Style" pitchFamily="18" charset="0"/>
                <a:ea typeface="เอฟซี ฟาสท์เทสท์"/>
                <a:cs typeface="เอฟซี ฟาสท์เทสท์"/>
                <a:sym typeface="เอฟซี ฟาสท์เทสท์"/>
              </a:rPr>
              <a:t>Vasily </a:t>
            </a:r>
            <a:r>
              <a:rPr lang="en-US" sz="3200" dirty="0">
                <a:solidFill>
                  <a:srgbClr val="FFFDD8"/>
                </a:solidFill>
                <a:latin typeface="Bookman Old Style" pitchFamily="18" charset="0"/>
                <a:ea typeface="เอฟซี ฟาสท์เทสท์"/>
                <a:cs typeface="เอฟซี ฟาสท์เทสท์"/>
                <a:sym typeface="เอฟซี ฟาสท์เทสท์"/>
              </a:rPr>
              <a:t>doubts, “So, you are saying it’s not possible?” </a:t>
            </a:r>
          </a:p>
          <a:p>
            <a:pPr algn="ctr">
              <a:lnSpc>
                <a:spcPts val="3569"/>
              </a:lnSpc>
            </a:pPr>
            <a:endParaRPr lang="en-US" sz="3200" dirty="0">
              <a:solidFill>
                <a:srgbClr val="FFFDD8"/>
              </a:solidFill>
              <a:latin typeface="Bookman Old Style" pitchFamily="18" charset="0"/>
              <a:ea typeface="เอฟซี ฟาสท์เทสท์"/>
              <a:cs typeface="เอฟซี ฟาสท์เทสท์"/>
              <a:sym typeface="เอฟซี ฟาสท์เทสท์"/>
            </a:endParaRPr>
          </a:p>
          <a:p>
            <a:pPr algn="ctr">
              <a:lnSpc>
                <a:spcPts val="3569"/>
              </a:lnSpc>
            </a:pPr>
            <a:r>
              <a:rPr lang="en-US" sz="3200" dirty="0">
                <a:solidFill>
                  <a:srgbClr val="A52A2A"/>
                </a:solidFill>
                <a:latin typeface="Bookman Old Style" pitchFamily="18" charset="0"/>
                <a:ea typeface="เอฟซี ฟาสท์เทสท์"/>
                <a:cs typeface="เอฟซี ฟาสท์เทสท์"/>
                <a:sym typeface="เอฟซี ฟาสท์เทสท์"/>
              </a:rPr>
              <a:t>Rick</a:t>
            </a:r>
            <a:r>
              <a:rPr lang="en-US" sz="3200" dirty="0">
                <a:solidFill>
                  <a:srgbClr val="B4AF90"/>
                </a:solidFill>
                <a:latin typeface="Bookman Old Style" pitchFamily="18" charset="0"/>
                <a:ea typeface="เอฟซี ฟาสท์เทสท์"/>
                <a:cs typeface="เอฟซี ฟาสท์เทสท์"/>
                <a:sym typeface="เอฟซี ฟาสท์เทสท์"/>
              </a:rPr>
              <a:t> </a:t>
            </a:r>
            <a:r>
              <a:rPr lang="en-US" sz="3200" dirty="0">
                <a:solidFill>
                  <a:srgbClr val="FFFDD8"/>
                </a:solidFill>
                <a:latin typeface="Bookman Old Style" pitchFamily="18" charset="0"/>
                <a:ea typeface="เอฟซี ฟาสท์เทสท์"/>
                <a:cs typeface="เอฟซี ฟาสท์เทสท์"/>
                <a:sym typeface="เอฟซี ฟาสท์เทสท์"/>
              </a:rPr>
              <a:t>says, “Yeah, unless you act like 3rd grade chums. </a:t>
            </a:r>
            <a:r>
              <a:rPr lang="en-US" sz="3200" dirty="0">
                <a:solidFill>
                  <a:srgbClr val="DE1313"/>
                </a:solidFill>
                <a:latin typeface="Bookman Old Style" pitchFamily="18" charset="0"/>
                <a:ea typeface="เอฟซี ฟาสท์เทสท์"/>
                <a:cs typeface="เอฟซี ฟาสท์เทสท์"/>
                <a:sym typeface="เอฟซี ฟาสท์เทสท์"/>
              </a:rPr>
              <a:t>Mike</a:t>
            </a:r>
            <a:r>
              <a:rPr lang="en-US" sz="3200" dirty="0">
                <a:solidFill>
                  <a:srgbClr val="FFFDD8"/>
                </a:solidFill>
                <a:latin typeface="Bookman Old Style" pitchFamily="18" charset="0"/>
                <a:ea typeface="เอฟซี ฟาสท์เทสท์"/>
                <a:cs typeface="เอฟซี ฟาสท์เทสท์"/>
                <a:sym typeface="เอฟซี ฟาสท์เทสท์"/>
              </a:rPr>
              <a:t>, use your glasses to find the nearest power station. Your shades can triangulate it. So, you don’t need to stress on it. </a:t>
            </a:r>
          </a:p>
          <a:p>
            <a:pPr algn="just">
              <a:lnSpc>
                <a:spcPts val="3569"/>
              </a:lnSpc>
            </a:pPr>
            <a:endParaRPr lang="en-US" sz="3200" dirty="0">
              <a:solidFill>
                <a:srgbClr val="FFFDD8"/>
              </a:solidFill>
              <a:latin typeface="Georgia" pitchFamily="18" charset="0"/>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250">
        <p:randomBar/>
      </p:transition>
    </mc:Choice>
    <mc:Fallback xmlns="">
      <p:transition spd="slow">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up)">
                                      <p:cBhvr>
                                        <p:cTn id="7" dur="2250"/>
                                        <p:tgtEl>
                                          <p:spTgt spid="10">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wipe(up)">
                                      <p:cBhvr>
                                        <p:cTn id="10" dur="2250"/>
                                        <p:tgtEl>
                                          <p:spTgt spid="10">
                                            <p:txEl>
                                              <p:pRg st="2" end="2"/>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Effect transition="in" filter="wipe(up)">
                                      <p:cBhvr>
                                        <p:cTn id="13" dur="2250"/>
                                        <p:tgtEl>
                                          <p:spTgt spid="10">
                                            <p:txEl>
                                              <p:pRg st="4" end="4"/>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10">
                                            <p:txEl>
                                              <p:pRg st="5" end="5"/>
                                            </p:txEl>
                                          </p:spTgt>
                                        </p:tgtEl>
                                        <p:attrNameLst>
                                          <p:attrName>style.visibility</p:attrName>
                                        </p:attrNameLst>
                                      </p:cBhvr>
                                      <p:to>
                                        <p:strVal val="visible"/>
                                      </p:to>
                                    </p:set>
                                    <p:animEffect transition="in" filter="wipe(up)">
                                      <p:cBhvr>
                                        <p:cTn id="16" dur="2250"/>
                                        <p:tgtEl>
                                          <p:spTgt spid="10">
                                            <p:txEl>
                                              <p:pRg st="5" end="5"/>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10">
                                            <p:txEl>
                                              <p:pRg st="7" end="7"/>
                                            </p:txEl>
                                          </p:spTgt>
                                        </p:tgtEl>
                                        <p:attrNameLst>
                                          <p:attrName>style.visibility</p:attrName>
                                        </p:attrNameLst>
                                      </p:cBhvr>
                                      <p:to>
                                        <p:strVal val="visible"/>
                                      </p:to>
                                    </p:set>
                                    <p:animEffect transition="in" filter="wipe(up)">
                                      <p:cBhvr>
                                        <p:cTn id="19" dur="225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498" r="-1134" b="-197874"/>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r>
              <a:rPr lang="en-US" dirty="0"/>
              <a:t> </a:t>
            </a:r>
            <a:endParaRPr lang="en-IN" dirty="0"/>
          </a:p>
        </p:txBody>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grpSp>
        <p:nvGrpSpPr>
          <p:cNvPr id="8" name="Group 8"/>
          <p:cNvGrpSpPr/>
          <p:nvPr/>
        </p:nvGrpSpPr>
        <p:grpSpPr>
          <a:xfrm>
            <a:off x="3414820" y="3867150"/>
            <a:ext cx="11458360" cy="3965878"/>
            <a:chOff x="0" y="0"/>
            <a:chExt cx="8739281" cy="3024772"/>
          </a:xfrm>
        </p:grpSpPr>
        <p:sp>
          <p:nvSpPr>
            <p:cNvPr id="9" name="Freeform 9"/>
            <p:cNvSpPr/>
            <p:nvPr/>
          </p:nvSpPr>
          <p:spPr>
            <a:xfrm>
              <a:off x="0" y="0"/>
              <a:ext cx="8739281" cy="3024772"/>
            </a:xfrm>
            <a:custGeom>
              <a:avLst/>
              <a:gdLst/>
              <a:ahLst/>
              <a:cxnLst/>
              <a:rect l="l" t="t" r="r" b="b"/>
              <a:pathLst>
                <a:path w="8739281" h="3024772">
                  <a:moveTo>
                    <a:pt x="8739281" y="0"/>
                  </a:moveTo>
                  <a:lnTo>
                    <a:pt x="8739281" y="1049718"/>
                  </a:lnTo>
                  <a:cubicBezTo>
                    <a:pt x="8135713" y="1653286"/>
                    <a:pt x="7797322" y="1991677"/>
                    <a:pt x="7193754" y="2595245"/>
                  </a:cubicBezTo>
                  <a:lnTo>
                    <a:pt x="6286441" y="2595245"/>
                  </a:lnTo>
                  <a:lnTo>
                    <a:pt x="5817468" y="3024772"/>
                  </a:lnTo>
                  <a:lnTo>
                    <a:pt x="1415148" y="3024772"/>
                  </a:lnTo>
                  <a:lnTo>
                    <a:pt x="946175" y="2595245"/>
                  </a:lnTo>
                  <a:lnTo>
                    <a:pt x="0" y="2595245"/>
                  </a:lnTo>
                  <a:lnTo>
                    <a:pt x="0" y="812559"/>
                  </a:lnTo>
                  <a:lnTo>
                    <a:pt x="812559" y="0"/>
                  </a:lnTo>
                  <a:lnTo>
                    <a:pt x="8739281" y="0"/>
                  </a:lnTo>
                  <a:close/>
                </a:path>
              </a:pathLst>
            </a:custGeom>
            <a:solidFill>
              <a:srgbClr val="FFFDD8">
                <a:alpha val="15686"/>
              </a:srgbClr>
            </a:solidFill>
          </p:spPr>
        </p:sp>
      </p:grpSp>
      <p:grpSp>
        <p:nvGrpSpPr>
          <p:cNvPr id="10" name="Group 10"/>
          <p:cNvGrpSpPr/>
          <p:nvPr/>
        </p:nvGrpSpPr>
        <p:grpSpPr>
          <a:xfrm>
            <a:off x="3414820" y="4095019"/>
            <a:ext cx="11458360" cy="3465897"/>
            <a:chOff x="0" y="0"/>
            <a:chExt cx="15277813" cy="4621196"/>
          </a:xfrm>
        </p:grpSpPr>
        <p:sp>
          <p:nvSpPr>
            <p:cNvPr id="11" name="Freeform 11"/>
            <p:cNvSpPr/>
            <p:nvPr/>
          </p:nvSpPr>
          <p:spPr>
            <a:xfrm>
              <a:off x="0" y="0"/>
              <a:ext cx="15277813" cy="4020023"/>
            </a:xfrm>
            <a:custGeom>
              <a:avLst/>
              <a:gdLst/>
              <a:ahLst/>
              <a:cxnLst/>
              <a:rect l="l" t="t" r="r" b="b"/>
              <a:pathLst>
                <a:path w="15277813" h="4020023">
                  <a:moveTo>
                    <a:pt x="0" y="0"/>
                  </a:moveTo>
                  <a:lnTo>
                    <a:pt x="15277813" y="0"/>
                  </a:lnTo>
                  <a:lnTo>
                    <a:pt x="15277813" y="4020023"/>
                  </a:lnTo>
                  <a:lnTo>
                    <a:pt x="0" y="4020023"/>
                  </a:lnTo>
                  <a:lnTo>
                    <a:pt x="0" y="0"/>
                  </a:lnTo>
                  <a:close/>
                </a:path>
              </a:pathLst>
            </a:custGeom>
            <a:blipFill>
              <a:blip r:embed="rId8">
                <a:extLst>
                  <a:ext uri="{96DAC541-7B7A-43D3-8B79-37D633B846F1}">
                    <asvg:svgBlip xmlns:asvg="http://schemas.microsoft.com/office/drawing/2016/SVG/main" xmlns="" r:embed="rId9"/>
                  </a:ext>
                </a:extLst>
              </a:blip>
              <a:stretch>
                <a:fillRect b="-113774"/>
              </a:stretch>
            </a:blipFill>
          </p:spPr>
        </p:sp>
        <p:sp>
          <p:nvSpPr>
            <p:cNvPr id="12" name="Freeform 12"/>
            <p:cNvSpPr/>
            <p:nvPr/>
          </p:nvSpPr>
          <p:spPr>
            <a:xfrm>
              <a:off x="0" y="3780422"/>
              <a:ext cx="15277813" cy="840774"/>
            </a:xfrm>
            <a:custGeom>
              <a:avLst/>
              <a:gdLst/>
              <a:ahLst/>
              <a:cxnLst/>
              <a:rect l="l" t="t" r="r" b="b"/>
              <a:pathLst>
                <a:path w="15277813" h="840774">
                  <a:moveTo>
                    <a:pt x="0" y="0"/>
                  </a:moveTo>
                  <a:lnTo>
                    <a:pt x="15277813" y="0"/>
                  </a:lnTo>
                  <a:lnTo>
                    <a:pt x="15277813" y="840774"/>
                  </a:lnTo>
                  <a:lnTo>
                    <a:pt x="0" y="840774"/>
                  </a:lnTo>
                  <a:lnTo>
                    <a:pt x="0" y="0"/>
                  </a:lnTo>
                  <a:close/>
                </a:path>
              </a:pathLst>
            </a:custGeom>
            <a:blipFill>
              <a:blip r:embed="rId8">
                <a:extLst>
                  <a:ext uri="{96DAC541-7B7A-43D3-8B79-37D633B846F1}">
                    <asvg:svgBlip xmlns:asvg="http://schemas.microsoft.com/office/drawing/2016/SVG/main" xmlns="" r:embed="rId9"/>
                  </a:ext>
                </a:extLst>
              </a:blip>
              <a:stretch>
                <a:fillRect t="-922125"/>
              </a:stretch>
            </a:blipFill>
          </p:spPr>
        </p:sp>
      </p:grpSp>
      <p:sp>
        <p:nvSpPr>
          <p:cNvPr id="13" name="Freeform 13"/>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4" name="Freeform 14"/>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5" name="TextBox 15"/>
          <p:cNvSpPr txBox="1"/>
          <p:nvPr/>
        </p:nvSpPr>
        <p:spPr>
          <a:xfrm>
            <a:off x="3934499" y="4661966"/>
            <a:ext cx="10252755" cy="2462213"/>
          </a:xfrm>
          <a:prstGeom prst="rect">
            <a:avLst/>
          </a:prstGeom>
        </p:spPr>
        <p:txBody>
          <a:bodyPr wrap="square" lIns="0" tIns="0" rIns="0" bIns="0" rtlCol="0" anchor="t">
            <a:spAutoFit/>
          </a:bodyPr>
          <a:lstStyle/>
          <a:p>
            <a:pPr marL="540000" lvl="1" indent="-259080" algn="l">
              <a:buFont typeface="Arial"/>
              <a:buChar char="•"/>
            </a:pPr>
            <a:r>
              <a:rPr lang="en-US" sz="3200" spc="112" dirty="0">
                <a:solidFill>
                  <a:srgbClr val="B9B8A6"/>
                </a:solidFill>
                <a:latin typeface="Matura MT Script Capitals" pitchFamily="66" charset="0"/>
                <a:ea typeface="เอฟซี ฟาสท์เทสท์"/>
                <a:cs typeface="เอฟซี ฟาสท์เทสท์"/>
                <a:sym typeface="เอฟซี ฟาสท์เทสท์"/>
              </a:rPr>
              <a:t>Genre: Neo-Noir Action, Adventure</a:t>
            </a:r>
          </a:p>
          <a:p>
            <a:pPr marL="540000" lvl="1" indent="-259080" algn="l">
              <a:buFont typeface="Arial"/>
              <a:buChar char="•"/>
            </a:pPr>
            <a:r>
              <a:rPr lang="en-US" sz="3200" spc="112" dirty="0">
                <a:solidFill>
                  <a:srgbClr val="B9B8A6"/>
                </a:solidFill>
                <a:latin typeface="Matura MT Script Capitals" pitchFamily="66" charset="0"/>
                <a:ea typeface="เอฟซี ฟาสท์เทสท์"/>
                <a:cs typeface="เอฟซี ฟาสท์เทสท์"/>
                <a:sym typeface="เอฟซี ฟาสท์เทสท์"/>
              </a:rPr>
              <a:t>Setting : Futuristic city during the Second cold war in ending of 2080s .</a:t>
            </a:r>
          </a:p>
          <a:p>
            <a:pPr marL="540000" lvl="1" indent="-259080" algn="l">
              <a:buFont typeface="Arial"/>
              <a:buChar char="•"/>
            </a:pPr>
            <a:r>
              <a:rPr lang="en-US" sz="3200" spc="112" dirty="0">
                <a:solidFill>
                  <a:srgbClr val="B9B8A6"/>
                </a:solidFill>
                <a:latin typeface="Matura MT Script Capitals" pitchFamily="66" charset="0"/>
                <a:ea typeface="เอฟซี ฟาสท์เทสท์"/>
                <a:cs typeface="เอฟซี ฟาสท์เทสท์"/>
                <a:sym typeface="เอฟซี ฟาสท์เทสท์"/>
              </a:rPr>
              <a:t>Blends intense action sequences with character development and world-building</a:t>
            </a:r>
          </a:p>
        </p:txBody>
      </p:sp>
      <p:sp>
        <p:nvSpPr>
          <p:cNvPr id="16" name="TextBox 16"/>
          <p:cNvSpPr txBox="1"/>
          <p:nvPr/>
        </p:nvSpPr>
        <p:spPr>
          <a:xfrm>
            <a:off x="2102180" y="981075"/>
            <a:ext cx="3225967"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7" name="TextBox 17"/>
          <p:cNvSpPr txBox="1"/>
          <p:nvPr/>
        </p:nvSpPr>
        <p:spPr>
          <a:xfrm>
            <a:off x="13014642" y="981075"/>
            <a:ext cx="3196908"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a:cs typeface="Neue Machina"/>
                <a:sym typeface="Neue Machina"/>
              </a:rPr>
              <a:t>00054</a:t>
            </a:r>
          </a:p>
        </p:txBody>
      </p:sp>
      <p:sp>
        <p:nvSpPr>
          <p:cNvPr id="18" name="TextBox 18"/>
          <p:cNvSpPr txBox="1"/>
          <p:nvPr/>
        </p:nvSpPr>
        <p:spPr>
          <a:xfrm>
            <a:off x="2949618" y="1609697"/>
            <a:ext cx="12222518" cy="1218282"/>
          </a:xfrm>
          <a:prstGeom prst="rect">
            <a:avLst/>
          </a:prstGeom>
        </p:spPr>
        <p:txBody>
          <a:bodyPr lIns="0" tIns="0" rIns="0" bIns="0" rtlCol="0" anchor="t">
            <a:spAutoFit/>
          </a:bodyPr>
          <a:lstStyle/>
          <a:p>
            <a:pPr marL="0" lvl="0" indent="0" algn="ctr">
              <a:lnSpc>
                <a:spcPts val="9520"/>
              </a:lnSpc>
              <a:spcBef>
                <a:spcPct val="0"/>
              </a:spcBef>
            </a:pPr>
            <a:r>
              <a:rPr lang="en-US" sz="6800" spc="319" dirty="0">
                <a:solidFill>
                  <a:srgbClr val="DE1313"/>
                </a:solidFill>
                <a:latin typeface="Algerian" pitchFamily="82" charset="0"/>
                <a:ea typeface="เอฟซี ฟาสท์เทสท์"/>
                <a:cs typeface="เอฟซี ฟาสท์เทสท์"/>
                <a:sym typeface="เอฟซี ฟาสท์เทสท์"/>
              </a:rPr>
              <a:t>CONCEPT OVERVIEW</a:t>
            </a:r>
          </a:p>
        </p:txBody>
      </p:sp>
    </p:spTree>
  </p:cSld>
  <p:clrMapOvr>
    <a:masterClrMapping/>
  </p:clrMapOvr>
  <mc:AlternateContent xmlns:mc="http://schemas.openxmlformats.org/markup-compatibility/2006" xmlns:p14="http://schemas.microsoft.com/office/powerpoint/2010/main">
    <mc:Choice Requires="p14">
      <p:transition spd="slow" p14:dur="2250">
        <p:pull/>
      </p:transition>
    </mc:Choice>
    <mc:Fallback xmlns="">
      <p:transition spd="slow">
        <p:pull/>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5">
              <a:alphaModFix amt="35000"/>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27636" y="0"/>
            <a:ext cx="18343273" cy="10287000"/>
            <a:chOff x="0" y="0"/>
            <a:chExt cx="24457697" cy="13716000"/>
          </a:xfrm>
        </p:grpSpPr>
        <p:sp>
          <p:nvSpPr>
            <p:cNvPr id="6" name="Freeform 6"/>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7">
                <a:alphaModFix amt="19999"/>
              </a:blip>
              <a:stretch>
                <a:fillRect t="-59452"/>
              </a:stretch>
            </a:blipFill>
          </p:spPr>
        </p:sp>
        <p:sp>
          <p:nvSpPr>
            <p:cNvPr id="7" name="Freeform 7"/>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7">
                <a:alphaModFix amt="19999"/>
              </a:blip>
              <a:stretch>
                <a:fillRect b="-59867"/>
              </a:stretch>
            </a:blipFill>
          </p:spPr>
        </p:sp>
      </p:gr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Freeform 10"/>
          <p:cNvSpPr/>
          <p:nvPr/>
        </p:nvSpPr>
        <p:spPr>
          <a:xfrm>
            <a:off x="9989637" y="1524187"/>
            <a:ext cx="6716860" cy="6716860"/>
          </a:xfrm>
          <a:custGeom>
            <a:avLst/>
            <a:gdLst/>
            <a:ahLst/>
            <a:cxnLst/>
            <a:rect l="l" t="t" r="r" b="b"/>
            <a:pathLst>
              <a:path w="6716860" h="6716860">
                <a:moveTo>
                  <a:pt x="0" y="0"/>
                </a:moveTo>
                <a:lnTo>
                  <a:pt x="6716860" y="0"/>
                </a:lnTo>
                <a:lnTo>
                  <a:pt x="6716860" y="6716860"/>
                </a:lnTo>
                <a:lnTo>
                  <a:pt x="0" y="6716860"/>
                </a:lnTo>
                <a:lnTo>
                  <a:pt x="0" y="0"/>
                </a:lnTo>
                <a:close/>
              </a:path>
            </a:pathLst>
          </a:custGeom>
          <a:blipFill>
            <a:blip r:embed="rId10"/>
            <a:stretch>
              <a:fillRect/>
            </a:stretch>
          </a:blipFill>
        </p:spPr>
      </p:sp>
      <p:sp>
        <p:nvSpPr>
          <p:cNvPr id="11" name="TextBox 11"/>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12" name="TextBox 12"/>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00054</a:t>
            </a:r>
          </a:p>
        </p:txBody>
      </p:sp>
      <p:sp>
        <p:nvSpPr>
          <p:cNvPr id="13" name="TextBox 13"/>
          <p:cNvSpPr txBox="1"/>
          <p:nvPr/>
        </p:nvSpPr>
        <p:spPr>
          <a:xfrm>
            <a:off x="1752442" y="1853245"/>
            <a:ext cx="7907447" cy="9156353"/>
          </a:xfrm>
          <a:prstGeom prst="rect">
            <a:avLst/>
          </a:prstGeom>
        </p:spPr>
        <p:txBody>
          <a:bodyPr lIns="0" tIns="0" rIns="0" bIns="0" rtlCol="0" anchor="t">
            <a:spAutoFit/>
          </a:bodyPr>
          <a:lstStyle/>
          <a:p>
            <a:pPr algn="ctr">
              <a:lnSpc>
                <a:spcPts val="3359"/>
              </a:lnSpc>
            </a:pPr>
            <a:r>
              <a:rPr lang="en-US" sz="2399" dirty="0">
                <a:solidFill>
                  <a:srgbClr val="FFFDD8"/>
                </a:solidFill>
                <a:latin typeface="Copperplate Gothic Bold" pitchFamily="34" charset="0"/>
                <a:ea typeface="เอฟซี ฟาสท์เทสท์"/>
                <a:cs typeface="เอฟซี ฟาสท์เทสท์"/>
                <a:sym typeface="เอฟซี ฟาสท์เทสท์"/>
              </a:rPr>
              <a:t>The </a:t>
            </a:r>
            <a:r>
              <a:rPr lang="en-US" sz="2399" dirty="0">
                <a:solidFill>
                  <a:srgbClr val="2BFF00"/>
                </a:solidFill>
                <a:latin typeface="Copperplate Gothic Bold" pitchFamily="34" charset="0"/>
                <a:ea typeface="เอฟซี ฟาสท์เทสท์"/>
                <a:cs typeface="เอฟซี ฟาสท์เทสท์"/>
                <a:sym typeface="เอฟซี ฟาสท์เทสท์"/>
              </a:rPr>
              <a:t>player </a:t>
            </a:r>
            <a:r>
              <a:rPr lang="en-US" sz="2399" dirty="0">
                <a:solidFill>
                  <a:srgbClr val="FFFDD8"/>
                </a:solidFill>
                <a:latin typeface="Copperplate Gothic Bold" pitchFamily="34" charset="0"/>
                <a:ea typeface="เอฟซี ฟาสท์เทสท์"/>
                <a:cs typeface="เอฟซี ฟาสท์เทสท์"/>
                <a:sym typeface="เอฟซี ฟาสท์เทสท์"/>
              </a:rPr>
              <a:t>using the shades must follow the lines </a:t>
            </a:r>
            <a:r>
              <a:rPr lang="en-US" sz="2399" i="1" dirty="0">
                <a:solidFill>
                  <a:srgbClr val="FFFDD8"/>
                </a:solidFill>
                <a:latin typeface="Copperplate Gothic Bold" pitchFamily="34" charset="0"/>
                <a:ea typeface="เอฟซี ฟาสท์เทสท์"/>
                <a:cs typeface="เอฟซี ฟาสท์เทสท์"/>
                <a:sym typeface="เอฟซี ฟาสท์เทสท์"/>
              </a:rPr>
              <a:t>(underground) </a:t>
            </a:r>
            <a:r>
              <a:rPr lang="en-US" sz="2399" dirty="0">
                <a:solidFill>
                  <a:srgbClr val="FFFDD8"/>
                </a:solidFill>
                <a:latin typeface="Copperplate Gothic Bold" pitchFamily="34" charset="0"/>
                <a:ea typeface="เอฟซี ฟาสท์เทสท์"/>
                <a:cs typeface="เอฟซี ฟาสท์เทสท์"/>
                <a:sym typeface="เอฟซี ฟาสท์เทสท์"/>
              </a:rPr>
              <a:t>leading them to the main grid. While on their way, the </a:t>
            </a:r>
            <a:r>
              <a:rPr lang="en-US" sz="2399" dirty="0">
                <a:solidFill>
                  <a:srgbClr val="DE1313"/>
                </a:solidFill>
                <a:latin typeface="Copperplate Gothic Bold" pitchFamily="34" charset="0"/>
                <a:ea typeface="เอฟซี ฟาสท์เทสท์"/>
                <a:cs typeface="เอฟซี ฟาสท์เทสท์"/>
                <a:sym typeface="เอฟซี ฟาสท์เทสท์"/>
              </a:rPr>
              <a:t>protago </a:t>
            </a:r>
            <a:r>
              <a:rPr lang="en-US" sz="2399" dirty="0">
                <a:solidFill>
                  <a:srgbClr val="FFFDD8"/>
                </a:solidFill>
                <a:latin typeface="Copperplate Gothic Bold" pitchFamily="34" charset="0"/>
                <a:ea typeface="เอฟซี ฟาสท์เทสท์"/>
                <a:cs typeface="เอฟซี ฟาสท์เทสท์"/>
                <a:sym typeface="เอฟซี ฟาสท์เทสท์"/>
              </a:rPr>
              <a:t>says, “Yes, it’s the National Guard; this might be more difficult than we know.” </a:t>
            </a:r>
          </a:p>
          <a:p>
            <a:pPr algn="ctr">
              <a:lnSpc>
                <a:spcPts val="3359"/>
              </a:lnSpc>
            </a:pPr>
            <a:endParaRPr lang="en-US" sz="2399" dirty="0">
              <a:solidFill>
                <a:srgbClr val="FFFDD8"/>
              </a:solidFill>
              <a:latin typeface="Copperplate Gothic Bold" pitchFamily="34" charset="0"/>
              <a:ea typeface="เอฟซี ฟาสท์เทสท์"/>
              <a:cs typeface="เอฟซี ฟาสท์เทสท์"/>
              <a:sym typeface="เอฟซี ฟาสท์เทสท์"/>
            </a:endParaRPr>
          </a:p>
          <a:p>
            <a:pPr algn="ctr">
              <a:lnSpc>
                <a:spcPts val="3359"/>
              </a:lnSpc>
            </a:pPr>
            <a:r>
              <a:rPr lang="en-US" sz="2399" dirty="0">
                <a:solidFill>
                  <a:srgbClr val="FFFDD8"/>
                </a:solidFill>
                <a:latin typeface="Copperplate Gothic Bold" pitchFamily="34" charset="0"/>
                <a:ea typeface="เอฟซี ฟาสท์เทสท์"/>
                <a:cs typeface="เอฟซี ฟาสท์เทสท์"/>
                <a:sym typeface="เอฟซี ฟาสท์เทสท์"/>
              </a:rPr>
              <a:t>“But it’s worth the risk, </a:t>
            </a:r>
            <a:r>
              <a:rPr lang="en-US" sz="2399" dirty="0">
                <a:solidFill>
                  <a:srgbClr val="DE1313"/>
                </a:solidFill>
                <a:latin typeface="Copperplate Gothic Bold" pitchFamily="34" charset="0"/>
                <a:ea typeface="เอฟซี ฟาสท์เทสท์"/>
                <a:cs typeface="เอฟซี ฟาสท์เทสท์"/>
                <a:sym typeface="เอฟซี ฟาสท์เทสท์"/>
              </a:rPr>
              <a:t>Mike</a:t>
            </a:r>
            <a:r>
              <a:rPr lang="en-US" sz="2399" dirty="0">
                <a:solidFill>
                  <a:srgbClr val="FFFDD8"/>
                </a:solidFill>
                <a:latin typeface="Copperplate Gothic Bold" pitchFamily="34" charset="0"/>
                <a:ea typeface="เอฟซี ฟาสท์เทสท์"/>
                <a:cs typeface="เอฟซี ฟาสท์เทสท์"/>
                <a:sym typeface="เอฟซี ฟาสท์เทสท์"/>
              </a:rPr>
              <a:t>.” “You know, </a:t>
            </a:r>
            <a:r>
              <a:rPr lang="en-US" sz="2399" dirty="0">
                <a:solidFill>
                  <a:srgbClr val="A52A2A"/>
                </a:solidFill>
                <a:latin typeface="Copperplate Gothic Bold" pitchFamily="34" charset="0"/>
                <a:ea typeface="เอฟซี ฟาสท์เทสท์"/>
                <a:cs typeface="เอฟซี ฟาสท์เทสท์"/>
                <a:sym typeface="เอฟซี ฟาสท์เทสท์"/>
              </a:rPr>
              <a:t>Rick </a:t>
            </a:r>
            <a:r>
              <a:rPr lang="en-US" sz="2399" dirty="0">
                <a:solidFill>
                  <a:srgbClr val="FFFDD8"/>
                </a:solidFill>
                <a:latin typeface="Copperplate Gothic Bold" pitchFamily="34" charset="0"/>
                <a:ea typeface="เอฟซี ฟาสท์เทสท์"/>
                <a:cs typeface="เอฟซี ฟาสท์เทสท์"/>
                <a:sym typeface="เอฟซี ฟาสท์เทสท์"/>
              </a:rPr>
              <a:t>always has a plan---”, assures </a:t>
            </a:r>
            <a:r>
              <a:rPr lang="en-US" sz="2399" dirty="0">
                <a:solidFill>
                  <a:srgbClr val="ED8700"/>
                </a:solidFill>
                <a:latin typeface="Copperplate Gothic Bold" pitchFamily="34" charset="0"/>
                <a:ea typeface="เอฟซี ฟาสท์เทสท์"/>
                <a:cs typeface="เอฟซี ฟาสท์เทสท์"/>
                <a:sym typeface="เอฟซี ฟาสท์เทสท์"/>
              </a:rPr>
              <a:t>Vasily</a:t>
            </a:r>
            <a:r>
              <a:rPr lang="en-US" sz="2399" dirty="0">
                <a:solidFill>
                  <a:srgbClr val="FFFDD8"/>
                </a:solidFill>
                <a:latin typeface="Copperplate Gothic Bold" pitchFamily="34" charset="0"/>
                <a:ea typeface="เอฟซี ฟาสท์เทสท์"/>
                <a:cs typeface="เอฟซี ฟาสท์เทสท์"/>
                <a:sym typeface="เอฟซี ฟาสท์เทสท์"/>
              </a:rPr>
              <a:t>. </a:t>
            </a:r>
          </a:p>
          <a:p>
            <a:pPr algn="ctr">
              <a:lnSpc>
                <a:spcPts val="3359"/>
              </a:lnSpc>
            </a:pPr>
            <a:endParaRPr lang="en-US" sz="2399" dirty="0">
              <a:solidFill>
                <a:srgbClr val="FFFDD8"/>
              </a:solidFill>
              <a:latin typeface="Copperplate Gothic Bold" pitchFamily="34" charset="0"/>
              <a:ea typeface="เอฟซี ฟาสท์เทสท์"/>
              <a:cs typeface="เอฟซี ฟาสท์เทสท์"/>
              <a:sym typeface="เอฟซี ฟาสท์เทสท์"/>
            </a:endParaRPr>
          </a:p>
          <a:p>
            <a:pPr algn="ctr">
              <a:lnSpc>
                <a:spcPts val="3359"/>
              </a:lnSpc>
            </a:pPr>
            <a:r>
              <a:rPr lang="en-US" sz="2399" dirty="0">
                <a:solidFill>
                  <a:srgbClr val="FFFDD8"/>
                </a:solidFill>
                <a:latin typeface="Copperplate Gothic Bold" pitchFamily="34" charset="0"/>
                <a:ea typeface="เอฟซี ฟาสท์เทสท์"/>
                <a:cs typeface="เอฟซี ฟาสท์เทสท์"/>
                <a:sym typeface="เอฟซี ฟาสท์เทสท์"/>
              </a:rPr>
              <a:t>The </a:t>
            </a:r>
            <a:r>
              <a:rPr lang="en-US" sz="2399" dirty="0">
                <a:solidFill>
                  <a:srgbClr val="DE1313"/>
                </a:solidFill>
                <a:latin typeface="Copperplate Gothic Bold" pitchFamily="34" charset="0"/>
                <a:ea typeface="เอฟซี ฟาสท์เทสท์"/>
                <a:cs typeface="เอฟซี ฟาสท์เทสท์"/>
                <a:sym typeface="เอฟซี ฟาสท์เทสท์"/>
              </a:rPr>
              <a:t>protago </a:t>
            </a:r>
            <a:r>
              <a:rPr lang="en-US" sz="2399" dirty="0">
                <a:solidFill>
                  <a:srgbClr val="FFFDD8"/>
                </a:solidFill>
                <a:latin typeface="Copperplate Gothic Bold" pitchFamily="34" charset="0"/>
                <a:ea typeface="เอฟซี ฟาสท์เทสท์"/>
                <a:cs typeface="เอฟซี ฟาสท์เทสท์"/>
                <a:sym typeface="เอฟซี ฟาสท์เทสท์"/>
              </a:rPr>
              <a:t>tells, “Man, these guys are everywhere. So, we gotta watch while driving.” </a:t>
            </a:r>
          </a:p>
          <a:p>
            <a:pPr algn="ctr">
              <a:lnSpc>
                <a:spcPts val="3359"/>
              </a:lnSpc>
            </a:pPr>
            <a:endParaRPr lang="en-US" sz="2399" dirty="0">
              <a:solidFill>
                <a:srgbClr val="FFFDD8"/>
              </a:solidFill>
              <a:latin typeface="Copperplate Gothic Bold" pitchFamily="34" charset="0"/>
              <a:ea typeface="เอฟซี ฟาสท์เทสท์"/>
              <a:cs typeface="เอฟซี ฟาสท์เทสท์"/>
              <a:sym typeface="เอฟซี ฟาสท์เทสท์"/>
            </a:endParaRPr>
          </a:p>
          <a:p>
            <a:pPr algn="ctr">
              <a:lnSpc>
                <a:spcPts val="3359"/>
              </a:lnSpc>
            </a:pPr>
            <a:r>
              <a:rPr lang="en-US" sz="2399" dirty="0">
                <a:solidFill>
                  <a:srgbClr val="A52A2A"/>
                </a:solidFill>
                <a:latin typeface="Copperplate Gothic Bold" pitchFamily="34" charset="0"/>
                <a:ea typeface="เอฟซี ฟาสท์เทสท์"/>
                <a:cs typeface="เอฟซี ฟาสท์เทสท์"/>
                <a:sym typeface="เอฟซี ฟาสท์เทสท์"/>
              </a:rPr>
              <a:t>Rick</a:t>
            </a:r>
            <a:r>
              <a:rPr lang="en-US" sz="2399" dirty="0">
                <a:solidFill>
                  <a:srgbClr val="FFFDD8"/>
                </a:solidFill>
                <a:latin typeface="Copperplate Gothic Bold" pitchFamily="34" charset="0"/>
                <a:ea typeface="เอฟซี ฟาสท์เทสท์"/>
                <a:cs typeface="เอฟซี ฟาสท์เทสท์"/>
                <a:sym typeface="เอฟซี ฟาสท์เทสท์"/>
              </a:rPr>
              <a:t> continues, “Well, unless you think it’s a rally road, don’t bounce all around and drive safely.”</a:t>
            </a:r>
          </a:p>
          <a:p>
            <a:pPr algn="ctr">
              <a:lnSpc>
                <a:spcPts val="3359"/>
              </a:lnSpc>
            </a:pPr>
            <a:endParaRPr lang="en-US" sz="2399" dirty="0">
              <a:solidFill>
                <a:srgbClr val="FFFDD8"/>
              </a:solidFill>
              <a:latin typeface="Copperplate Gothic Bold" pitchFamily="34" charset="0"/>
              <a:ea typeface="เอฟซี ฟาสท์เทสท์"/>
              <a:cs typeface="เอฟซี ฟาสท์เทสท์"/>
              <a:sym typeface="เอฟซี ฟาสท์เทสท์"/>
            </a:endParaRPr>
          </a:p>
          <a:p>
            <a:pPr algn="ctr">
              <a:lnSpc>
                <a:spcPts val="3359"/>
              </a:lnSpc>
            </a:pPr>
            <a:endParaRPr lang="en-US" sz="2399" dirty="0">
              <a:solidFill>
                <a:srgbClr val="FFFDD8"/>
              </a:solidFill>
              <a:latin typeface="เอฟซี ฟาสท์เทสท์"/>
              <a:ea typeface="เอฟซี ฟาสท์เทสท์"/>
              <a:cs typeface="เอฟซี ฟาสท์เทสท์"/>
              <a:sym typeface="เอฟซี ฟาสท์เทสท์"/>
            </a:endParaRPr>
          </a:p>
          <a:p>
            <a:pPr algn="ctr">
              <a:lnSpc>
                <a:spcPts val="3359"/>
              </a:lnSpc>
            </a:pPr>
            <a:endParaRPr lang="en-US" sz="2399" dirty="0">
              <a:solidFill>
                <a:srgbClr val="FFFDD8"/>
              </a:solidFill>
              <a:latin typeface="เอฟซี ฟาสท์เทสท์"/>
              <a:ea typeface="เอฟซี ฟาสท์เทสท์"/>
              <a:cs typeface="เอฟซี ฟาสท์เทสท์"/>
              <a:sym typeface="เอฟซี ฟาสท์เทสท์"/>
            </a:endParaRPr>
          </a:p>
          <a:p>
            <a:pPr algn="ctr">
              <a:lnSpc>
                <a:spcPts val="3359"/>
              </a:lnSpc>
            </a:pPr>
            <a:endParaRPr lang="en-US" sz="2399" dirty="0">
              <a:solidFill>
                <a:srgbClr val="FFFDD8"/>
              </a:solidFill>
              <a:latin typeface="เอฟซี ฟาสท์เทสท์"/>
              <a:ea typeface="เอฟซี ฟาสท์เทสท์"/>
              <a:cs typeface="เอฟซี ฟาสท์เทสท์"/>
              <a:sym typeface="เอฟซี ฟาสท์เทสท์"/>
            </a:endParaRPr>
          </a:p>
          <a:p>
            <a:pPr algn="ctr">
              <a:lnSpc>
                <a:spcPts val="3359"/>
              </a:lnSpc>
            </a:pPr>
            <a:endParaRPr lang="en-US" sz="2399"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250">
        <p:split dir="in"/>
      </p:transition>
    </mc:Choice>
    <mc:Fallback xmlns="">
      <p:transition spd="slow">
        <p:spli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plus(in)">
                                      <p:cBhvr>
                                        <p:cTn id="7" dur="2250"/>
                                        <p:tgtEl>
                                          <p:spTgt spid="13">
                                            <p:txEl>
                                              <p:pRg st="0" end="0"/>
                                            </p:txEl>
                                          </p:spTgt>
                                        </p:tgtEl>
                                      </p:cBhvr>
                                    </p:animEffect>
                                  </p:childTnLst>
                                </p:cTn>
                              </p:par>
                              <p:par>
                                <p:cTn id="8" presetID="13" presetClass="entr" presetSubtype="16" fill="hold" nodeType="withEffect">
                                  <p:stCondLst>
                                    <p:cond delay="0"/>
                                  </p:stCondLst>
                                  <p:childTnLst>
                                    <p:set>
                                      <p:cBhvr>
                                        <p:cTn id="9" dur="1" fill="hold">
                                          <p:stCondLst>
                                            <p:cond delay="0"/>
                                          </p:stCondLst>
                                        </p:cTn>
                                        <p:tgtEl>
                                          <p:spTgt spid="13">
                                            <p:txEl>
                                              <p:pRg st="2" end="2"/>
                                            </p:txEl>
                                          </p:spTgt>
                                        </p:tgtEl>
                                        <p:attrNameLst>
                                          <p:attrName>style.visibility</p:attrName>
                                        </p:attrNameLst>
                                      </p:cBhvr>
                                      <p:to>
                                        <p:strVal val="visible"/>
                                      </p:to>
                                    </p:set>
                                    <p:animEffect transition="in" filter="plus(in)">
                                      <p:cBhvr>
                                        <p:cTn id="10" dur="2250"/>
                                        <p:tgtEl>
                                          <p:spTgt spid="13">
                                            <p:txEl>
                                              <p:pRg st="2" end="2"/>
                                            </p:txEl>
                                          </p:spTgt>
                                        </p:tgtEl>
                                      </p:cBhvr>
                                    </p:animEffect>
                                  </p:childTnLst>
                                </p:cTn>
                              </p:par>
                              <p:par>
                                <p:cTn id="11" presetID="13" presetClass="entr" presetSubtype="16" fill="hold" nodeType="withEffect">
                                  <p:stCondLst>
                                    <p:cond delay="0"/>
                                  </p:stCondLst>
                                  <p:childTnLst>
                                    <p:set>
                                      <p:cBhvr>
                                        <p:cTn id="12" dur="1" fill="hold">
                                          <p:stCondLst>
                                            <p:cond delay="0"/>
                                          </p:stCondLst>
                                        </p:cTn>
                                        <p:tgtEl>
                                          <p:spTgt spid="13">
                                            <p:txEl>
                                              <p:pRg st="4" end="4"/>
                                            </p:txEl>
                                          </p:spTgt>
                                        </p:tgtEl>
                                        <p:attrNameLst>
                                          <p:attrName>style.visibility</p:attrName>
                                        </p:attrNameLst>
                                      </p:cBhvr>
                                      <p:to>
                                        <p:strVal val="visible"/>
                                      </p:to>
                                    </p:set>
                                    <p:animEffect transition="in" filter="plus(in)">
                                      <p:cBhvr>
                                        <p:cTn id="13" dur="2250"/>
                                        <p:tgtEl>
                                          <p:spTgt spid="13">
                                            <p:txEl>
                                              <p:pRg st="4" end="4"/>
                                            </p:txEl>
                                          </p:spTgt>
                                        </p:tgtEl>
                                      </p:cBhvr>
                                    </p:animEffect>
                                  </p:childTnLst>
                                </p:cTn>
                              </p:par>
                              <p:par>
                                <p:cTn id="14" presetID="13" presetClass="entr" presetSubtype="16" fill="hold" nodeType="withEffect">
                                  <p:stCondLst>
                                    <p:cond delay="0"/>
                                  </p:stCondLst>
                                  <p:childTnLst>
                                    <p:set>
                                      <p:cBhvr>
                                        <p:cTn id="15" dur="1" fill="hold">
                                          <p:stCondLst>
                                            <p:cond delay="0"/>
                                          </p:stCondLst>
                                        </p:cTn>
                                        <p:tgtEl>
                                          <p:spTgt spid="13">
                                            <p:txEl>
                                              <p:pRg st="6" end="6"/>
                                            </p:txEl>
                                          </p:spTgt>
                                        </p:tgtEl>
                                        <p:attrNameLst>
                                          <p:attrName>style.visibility</p:attrName>
                                        </p:attrNameLst>
                                      </p:cBhvr>
                                      <p:to>
                                        <p:strVal val="visible"/>
                                      </p:to>
                                    </p:set>
                                    <p:animEffect transition="in" filter="plus(in)">
                                      <p:cBhvr>
                                        <p:cTn id="16" dur="2250"/>
                                        <p:tgtEl>
                                          <p:spTgt spid="13">
                                            <p:txEl>
                                              <p:pRg st="6" end="6"/>
                                            </p:txEl>
                                          </p:spTgt>
                                        </p:tgtEl>
                                      </p:cBhvr>
                                    </p:animEffect>
                                  </p:childTnLst>
                                </p:cTn>
                              </p:par>
                              <p:par>
                                <p:cTn id="17" presetID="21" presetClass="entr" presetSubtype="4" fill="hold" nodeType="withEffect">
                                  <p:stCondLst>
                                    <p:cond delay="3000"/>
                                  </p:stCondLst>
                                  <p:childTnLst>
                                    <p:set>
                                      <p:cBhvr>
                                        <p:cTn id="18" dur="1" fill="hold">
                                          <p:stCondLst>
                                            <p:cond delay="0"/>
                                          </p:stCondLst>
                                        </p:cTn>
                                        <p:tgtEl>
                                          <p:spTgt spid="10"/>
                                        </p:tgtEl>
                                        <p:attrNameLst>
                                          <p:attrName>style.visibility</p:attrName>
                                        </p:attrNameLst>
                                      </p:cBhvr>
                                      <p:to>
                                        <p:strVal val="visible"/>
                                      </p:to>
                                    </p:set>
                                    <p:animEffect transition="in" filter="wheel(4)">
                                      <p:cBhvr>
                                        <p:cTn id="19" dur="2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5">
              <a:alphaModFix amt="35000"/>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27636" y="0"/>
            <a:ext cx="18343273" cy="10287000"/>
            <a:chOff x="0" y="0"/>
            <a:chExt cx="24457697" cy="13716000"/>
          </a:xfrm>
        </p:grpSpPr>
        <p:sp>
          <p:nvSpPr>
            <p:cNvPr id="6" name="Freeform 6"/>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7">
                <a:alphaModFix amt="19999"/>
              </a:blip>
              <a:stretch>
                <a:fillRect t="-59452"/>
              </a:stretch>
            </a:blipFill>
          </p:spPr>
        </p:sp>
        <p:sp>
          <p:nvSpPr>
            <p:cNvPr id="7" name="Freeform 7"/>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7">
                <a:alphaModFix amt="19999"/>
              </a:blip>
              <a:stretch>
                <a:fillRect b="-59867"/>
              </a:stretch>
            </a:blipFill>
          </p:spPr>
        </p:sp>
      </p:gr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11" name="TextBox 11"/>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00054</a:t>
            </a:r>
          </a:p>
        </p:txBody>
      </p:sp>
      <p:sp>
        <p:nvSpPr>
          <p:cNvPr id="12" name="TextBox 12"/>
          <p:cNvSpPr txBox="1"/>
          <p:nvPr/>
        </p:nvSpPr>
        <p:spPr>
          <a:xfrm>
            <a:off x="1507594" y="1426588"/>
            <a:ext cx="15272809" cy="6791924"/>
          </a:xfrm>
          <a:prstGeom prst="rect">
            <a:avLst/>
          </a:prstGeom>
        </p:spPr>
        <p:txBody>
          <a:bodyPr lIns="0" tIns="0" rIns="0" bIns="0" rtlCol="0" anchor="t">
            <a:spAutoFit/>
          </a:bodyPr>
          <a:lstStyle/>
          <a:p>
            <a:pPr algn="ctr">
              <a:lnSpc>
                <a:spcPts val="3779"/>
              </a:lnSpc>
            </a:pPr>
            <a:endParaRPr dirty="0"/>
          </a:p>
          <a:p>
            <a:pPr algn="ctr">
              <a:lnSpc>
                <a:spcPts val="3779"/>
              </a:lnSpc>
            </a:pPr>
            <a:r>
              <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69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interrupts, “Yeah. But this is the national guard. Even if we get in, getting out’s the real deal.” </a:t>
            </a:r>
          </a:p>
          <a:p>
            <a:pPr algn="ctr">
              <a:lnSpc>
                <a:spcPts val="3779"/>
              </a:lnSpc>
            </a:pPr>
            <a:endPar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779"/>
              </a:lnSpc>
            </a:pPr>
            <a:r>
              <a:rPr lang="en-US" sz="2699"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says, “yeah. That’s why we’re bringing him. You know.”</a:t>
            </a:r>
          </a:p>
          <a:p>
            <a:pPr algn="ctr">
              <a:lnSpc>
                <a:spcPts val="3779"/>
              </a:lnSpc>
            </a:pPr>
            <a:endPar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779"/>
              </a:lnSpc>
            </a:pPr>
            <a:r>
              <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69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asks, “</a:t>
            </a:r>
            <a:r>
              <a:rPr lang="en-US" sz="2699"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a:t>
            </a:r>
            <a:r>
              <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and he sighs. “I thought he’s on retirement. You sure he’s in?”</a:t>
            </a:r>
          </a:p>
          <a:p>
            <a:pPr algn="ctr">
              <a:lnSpc>
                <a:spcPts val="3779"/>
              </a:lnSpc>
            </a:pPr>
            <a:r>
              <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a:t>
            </a:r>
            <a:r>
              <a:rPr lang="en-US" sz="2699"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got him covered, there is a place we can meet after we find this grid.”</a:t>
            </a:r>
          </a:p>
          <a:p>
            <a:pPr algn="ctr">
              <a:lnSpc>
                <a:spcPts val="3779"/>
              </a:lnSpc>
            </a:pPr>
            <a:r>
              <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699"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needs to find the wire lines which will lead him into the grid.</a:t>
            </a:r>
          </a:p>
          <a:p>
            <a:pPr algn="ctr">
              <a:lnSpc>
                <a:spcPts val="3779"/>
              </a:lnSpc>
            </a:pPr>
            <a:endParaRPr lang="en-US" sz="2699" dirty="0">
              <a:solidFill>
                <a:srgbClr val="FFFDD8"/>
              </a:solidFill>
              <a:latin typeface="Nasalization Rg" panose="020B0604020202020204" pitchFamily="34" charset="0"/>
              <a:ea typeface="เอฟซี ฟาสท์เทสท์"/>
              <a:cs typeface="เอฟซี ฟาสท์เทสท์"/>
              <a:sym typeface="เอฟซี ฟาสท์เทสท์"/>
            </a:endParaRPr>
          </a:p>
          <a:p>
            <a:pPr algn="ctr">
              <a:lnSpc>
                <a:spcPts val="3779"/>
              </a:lnSpc>
            </a:pP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[P.S. If the </a:t>
            </a:r>
            <a:r>
              <a:rPr lang="en-US" sz="3200" i="1" dirty="0">
                <a:solidFill>
                  <a:srgbClr val="2BFF00"/>
                </a:solidFill>
                <a:latin typeface="Agency FB" panose="020B0503020202020204" pitchFamily="34" charset="0"/>
                <a:ea typeface="เอฟซี ฟาสท์เทสท์"/>
                <a:cs typeface="เอฟซี ฟาสท์เทสท์"/>
                <a:sym typeface="เอฟซี ฟาสท์เทสท์"/>
              </a:rPr>
              <a:t>player </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finds the grid before the mission starts; the </a:t>
            </a:r>
            <a:r>
              <a:rPr lang="en-US" sz="3200" i="1" dirty="0">
                <a:solidFill>
                  <a:srgbClr val="2BFF00"/>
                </a:solidFill>
                <a:latin typeface="Agency FB" panose="020B0503020202020204" pitchFamily="34" charset="0"/>
                <a:ea typeface="เอฟซี ฟาสท์เทสท์"/>
                <a:cs typeface="เอฟซี ฟาสท์เทสท์"/>
                <a:sym typeface="เอฟซี ฟาสท์เทสท์"/>
              </a:rPr>
              <a:t>player</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 can go directly to the grid rather than following the wire lines underground.]</a:t>
            </a:r>
            <a:r>
              <a:rPr lang="en-US" sz="2699" i="1" dirty="0">
                <a:solidFill>
                  <a:srgbClr val="FFFDD8"/>
                </a:solidFill>
                <a:latin typeface="Ailerons" panose="00000500000000000000" pitchFamily="50" charset="0"/>
                <a:ea typeface="เอฟซี ฟาสท์เทสท์"/>
                <a:cs typeface="เอฟซี ฟาสท์เทสท์"/>
                <a:sym typeface="เอฟซี ฟาสท์เทสท์"/>
              </a:rPr>
              <a:t> </a:t>
            </a:r>
          </a:p>
          <a:p>
            <a:pPr algn="ctr">
              <a:lnSpc>
                <a:spcPts val="3779"/>
              </a:lnSpc>
            </a:pPr>
            <a:endParaRPr lang="en-US" sz="2699"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175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with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randombar(vertical)">
                                      <p:cBhvr>
                                        <p:cTn id="7" dur="2500"/>
                                        <p:tgtEl>
                                          <p:spTgt spid="12">
                                            <p:txEl>
                                              <p:pRg st="1" end="1"/>
                                            </p:txEl>
                                          </p:spTgt>
                                        </p:tgtEl>
                                      </p:cBhvr>
                                    </p:animEffect>
                                  </p:childTnLst>
                                </p:cTn>
                              </p:par>
                              <p:par>
                                <p:cTn id="8" presetID="14" presetClass="entr" presetSubtype="5" fill="hold" nodeType="withEffect">
                                  <p:stCondLst>
                                    <p:cond delay="0"/>
                                  </p:stCondLst>
                                  <p:childTnLst>
                                    <p:set>
                                      <p:cBhvr>
                                        <p:cTn id="9" dur="1" fill="hold">
                                          <p:stCondLst>
                                            <p:cond delay="0"/>
                                          </p:stCondLst>
                                        </p:cTn>
                                        <p:tgtEl>
                                          <p:spTgt spid="12">
                                            <p:txEl>
                                              <p:pRg st="3" end="3"/>
                                            </p:txEl>
                                          </p:spTgt>
                                        </p:tgtEl>
                                        <p:attrNameLst>
                                          <p:attrName>style.visibility</p:attrName>
                                        </p:attrNameLst>
                                      </p:cBhvr>
                                      <p:to>
                                        <p:strVal val="visible"/>
                                      </p:to>
                                    </p:set>
                                    <p:animEffect transition="in" filter="randombar(vertical)">
                                      <p:cBhvr>
                                        <p:cTn id="10" dur="2500"/>
                                        <p:tgtEl>
                                          <p:spTgt spid="12">
                                            <p:txEl>
                                              <p:pRg st="3" end="3"/>
                                            </p:txEl>
                                          </p:spTgt>
                                        </p:tgtEl>
                                      </p:cBhvr>
                                    </p:animEffect>
                                  </p:childTnLst>
                                </p:cTn>
                              </p:par>
                              <p:par>
                                <p:cTn id="11" presetID="14" presetClass="entr" presetSubtype="5" fill="hold"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animEffect transition="in" filter="randombar(vertical)">
                                      <p:cBhvr>
                                        <p:cTn id="13" dur="2500"/>
                                        <p:tgtEl>
                                          <p:spTgt spid="12">
                                            <p:txEl>
                                              <p:pRg st="5" end="5"/>
                                            </p:txEl>
                                          </p:spTgt>
                                        </p:tgtEl>
                                      </p:cBhvr>
                                    </p:animEffect>
                                  </p:childTnLst>
                                </p:cTn>
                              </p:par>
                              <p:par>
                                <p:cTn id="14" presetID="14" presetClass="entr" presetSubtype="5" fill="hold" nodeType="withEffect">
                                  <p:stCondLst>
                                    <p:cond delay="0"/>
                                  </p:stCondLst>
                                  <p:childTnLst>
                                    <p:set>
                                      <p:cBhvr>
                                        <p:cTn id="15" dur="1" fill="hold">
                                          <p:stCondLst>
                                            <p:cond delay="0"/>
                                          </p:stCondLst>
                                        </p:cTn>
                                        <p:tgtEl>
                                          <p:spTgt spid="12">
                                            <p:txEl>
                                              <p:pRg st="6" end="6"/>
                                            </p:txEl>
                                          </p:spTgt>
                                        </p:tgtEl>
                                        <p:attrNameLst>
                                          <p:attrName>style.visibility</p:attrName>
                                        </p:attrNameLst>
                                      </p:cBhvr>
                                      <p:to>
                                        <p:strVal val="visible"/>
                                      </p:to>
                                    </p:set>
                                    <p:animEffect transition="in" filter="randombar(vertical)">
                                      <p:cBhvr>
                                        <p:cTn id="16" dur="2500"/>
                                        <p:tgtEl>
                                          <p:spTgt spid="12">
                                            <p:txEl>
                                              <p:pRg st="6" end="6"/>
                                            </p:txEl>
                                          </p:spTgt>
                                        </p:tgtEl>
                                      </p:cBhvr>
                                    </p:animEffect>
                                  </p:childTnLst>
                                </p:cTn>
                              </p:par>
                              <p:par>
                                <p:cTn id="17" presetID="14" presetClass="entr" presetSubtype="5" fill="hold" nodeType="with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animEffect transition="in" filter="randombar(vertical)">
                                      <p:cBhvr>
                                        <p:cTn id="19" dur="2500"/>
                                        <p:tgtEl>
                                          <p:spTgt spid="12">
                                            <p:txEl>
                                              <p:pRg st="7" end="7"/>
                                            </p:txEl>
                                          </p:spTgt>
                                        </p:tgtEl>
                                      </p:cBhvr>
                                    </p:animEffect>
                                  </p:childTnLst>
                                </p:cTn>
                              </p:par>
                              <p:par>
                                <p:cTn id="20" presetID="22" presetClass="entr" presetSubtype="8" fill="hold" nodeType="withEffect">
                                  <p:stCondLst>
                                    <p:cond delay="3000"/>
                                  </p:stCondLst>
                                  <p:childTnLst>
                                    <p:set>
                                      <p:cBhvr>
                                        <p:cTn id="21" dur="1" fill="hold">
                                          <p:stCondLst>
                                            <p:cond delay="0"/>
                                          </p:stCondLst>
                                        </p:cTn>
                                        <p:tgtEl>
                                          <p:spTgt spid="12">
                                            <p:txEl>
                                              <p:pRg st="9" end="9"/>
                                            </p:txEl>
                                          </p:spTgt>
                                        </p:tgtEl>
                                        <p:attrNameLst>
                                          <p:attrName>style.visibility</p:attrName>
                                        </p:attrNameLst>
                                      </p:cBhvr>
                                      <p:to>
                                        <p:strVal val="visible"/>
                                      </p:to>
                                    </p:set>
                                    <p:animEffect transition="in" filter="wipe(left)">
                                      <p:cBhvr>
                                        <p:cTn id="22" dur="2500"/>
                                        <p:tgtEl>
                                          <p:spTgt spid="1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488805" y="1642861"/>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A.R_I18N</a:t>
            </a:r>
          </a:p>
        </p:txBody>
      </p:sp>
      <p:sp>
        <p:nvSpPr>
          <p:cNvPr id="11" name="TextBox 11"/>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2" name="TextBox 12"/>
          <p:cNvSpPr txBox="1"/>
          <p:nvPr/>
        </p:nvSpPr>
        <p:spPr>
          <a:xfrm>
            <a:off x="1565282" y="2208228"/>
            <a:ext cx="15268006" cy="5713295"/>
          </a:xfrm>
          <a:prstGeom prst="rect">
            <a:avLst/>
          </a:prstGeom>
        </p:spPr>
        <p:txBody>
          <a:bodyPr lIns="0" tIns="0" rIns="0" bIns="0" rtlCol="0" anchor="t">
            <a:spAutoFit/>
          </a:bodyPr>
          <a:lstStyle/>
          <a:p>
            <a:pPr algn="ctr">
              <a:lnSpc>
                <a:spcPts val="3220"/>
              </a:lnSpc>
            </a:pP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After finding the grid the </a:t>
            </a:r>
            <a:r>
              <a:rPr lang="en-US" sz="2400"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can call </a:t>
            </a:r>
            <a:r>
              <a:rPr lang="en-US" sz="2400"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for info about the grid.</a:t>
            </a:r>
          </a:p>
          <a:p>
            <a:pPr algn="ctr">
              <a:lnSpc>
                <a:spcPts val="3220"/>
              </a:lnSpc>
            </a:pPr>
            <a:endPar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220"/>
              </a:lnSpc>
            </a:pP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“We found it. Less guarded, but it’s huge. Might take out half of this side.”, the </a:t>
            </a:r>
            <a:r>
              <a:rPr lang="en-US" sz="24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says. </a:t>
            </a:r>
          </a:p>
          <a:p>
            <a:pPr algn="ctr">
              <a:lnSpc>
                <a:spcPts val="3220"/>
              </a:lnSpc>
            </a:pPr>
            <a:endPar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220"/>
              </a:lnSpc>
            </a:pPr>
            <a:r>
              <a:rPr lang="en-US" sz="2400"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“Good. </a:t>
            </a:r>
            <a:r>
              <a:rPr lang="en-US" sz="24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why don’t you go around and sweep around the place if you can?”</a:t>
            </a:r>
          </a:p>
          <a:p>
            <a:pPr algn="ctr">
              <a:lnSpc>
                <a:spcPts val="3220"/>
              </a:lnSpc>
            </a:pPr>
            <a:endPar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220"/>
              </a:lnSpc>
            </a:pPr>
            <a:r>
              <a:rPr lang="en-US" sz="24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“Copy.”</a:t>
            </a:r>
          </a:p>
          <a:p>
            <a:pPr algn="ctr">
              <a:lnSpc>
                <a:spcPts val="3220"/>
              </a:lnSpc>
            </a:pP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Him and the </a:t>
            </a:r>
            <a:r>
              <a:rPr lang="en-US" sz="24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gets out of the car and </a:t>
            </a:r>
            <a:r>
              <a:rPr lang="en-US" sz="24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scouts the grid, while the </a:t>
            </a:r>
            <a:r>
              <a:rPr lang="en-US" sz="24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surveilles the nearby alleys. </a:t>
            </a:r>
          </a:p>
          <a:p>
            <a:pPr algn="ctr">
              <a:lnSpc>
                <a:spcPts val="3220"/>
              </a:lnSpc>
            </a:pPr>
            <a:endPar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220"/>
              </a:lnSpc>
            </a:pPr>
            <a:r>
              <a:rPr lang="en-US" sz="24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t>
            </a:r>
            <a:r>
              <a:rPr lang="en-US" sz="2400"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tell me why </a:t>
            </a:r>
            <a:r>
              <a:rPr lang="en-US" sz="2400"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Tosh’s</a:t>
            </a:r>
            <a:r>
              <a:rPr lang="en-US" sz="2400" dirty="0">
                <a:solidFill>
                  <a:srgbClr val="3D36C9"/>
                </a:solidFill>
                <a:latin typeface="Copperplate Gothic Light" panose="020E0507020206020404" pitchFamily="34" charset="0"/>
                <a:ea typeface="เอฟซี ฟาสท์เทสท์"/>
                <a:cs typeface="เอฟซี ฟาสท์เทสท์"/>
                <a:sym typeface="เอฟซี ฟาสท์เทสท์"/>
              </a:rPr>
              <a:t>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taking part in this.” “Yeah. He asked. You know the deal. Everyone needs money in this goddamn mess of a city.” </a:t>
            </a:r>
            <a:r>
              <a:rPr lang="en-US" sz="2400"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explains, </a:t>
            </a:r>
          </a:p>
          <a:p>
            <a:pPr algn="ctr">
              <a:lnSpc>
                <a:spcPts val="3220"/>
              </a:lnSpc>
            </a:pPr>
            <a:r>
              <a:rPr lang="en-US" sz="24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a:t>
            </a:r>
            <a:r>
              <a:rPr lang="en-US" sz="2400" i="1"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(sighing)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Yeah. I know; the surroundings are mostly barren, as expected.”</a:t>
            </a:r>
          </a:p>
          <a:p>
            <a:pPr algn="ctr">
              <a:lnSpc>
                <a:spcPts val="3220"/>
              </a:lnSpc>
            </a:pPr>
            <a:r>
              <a:rPr lang="en-US" sz="2400"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“Once </a:t>
            </a:r>
            <a:r>
              <a:rPr lang="en-US" sz="24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comes back, we’ll rendezvous at the location.”</a:t>
            </a:r>
          </a:p>
        </p:txBody>
      </p:sp>
    </p:spTree>
  </p:cSld>
  <p:clrMapOvr>
    <a:masterClrMapping/>
  </p:clrMapOvr>
  <mc:AlternateContent xmlns:mc="http://schemas.openxmlformats.org/markup-compatibility/2006" xmlns:p14="http://schemas.microsoft.com/office/powerpoint/2010/main">
    <mc:Choice Requires="p14">
      <p:transition spd="slow" p14:dur="3000">
        <p:cover dir="ld"/>
      </p:transition>
    </mc:Choice>
    <mc:Fallback xmlns="">
      <p:transition spd="slow">
        <p:cover dir="l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2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383" b="-60354"/>
            </a:stretch>
          </a:blipFill>
        </p:spPr>
      </p:sp>
      <p:sp>
        <p:nvSpPr>
          <p:cNvPr id="3" name="Freeform 3"/>
          <p:cNvSpPr/>
          <p:nvPr/>
        </p:nvSpPr>
        <p:spPr>
          <a:xfrm rot="-10800000">
            <a:off x="-3440710"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55273" y="21566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11" name="TextBox 11"/>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2" name="TextBox 12"/>
          <p:cNvSpPr txBox="1"/>
          <p:nvPr/>
        </p:nvSpPr>
        <p:spPr>
          <a:xfrm>
            <a:off x="1482507" y="1636142"/>
            <a:ext cx="15348716" cy="6884705"/>
          </a:xfrm>
          <a:prstGeom prst="rect">
            <a:avLst/>
          </a:prstGeom>
        </p:spPr>
        <p:txBody>
          <a:bodyPr lIns="0" tIns="0" rIns="0" bIns="0" rtlCol="0" anchor="t">
            <a:spAutoFit/>
          </a:bodyPr>
          <a:lstStyle/>
          <a:p>
            <a:pPr algn="ctr">
              <a:lnSpc>
                <a:spcPts val="3568"/>
              </a:lnSpc>
            </a:pPr>
            <a:r>
              <a:rPr lang="en-US" sz="2549"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5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cuts the call and the </a:t>
            </a:r>
            <a:r>
              <a:rPr lang="en-US" sz="2549"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a:t>
            </a:r>
            <a:r>
              <a:rPr lang="en-US" sz="254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 </a:t>
            </a:r>
            <a:r>
              <a:rPr lang="en-US" sz="25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has some time to check the surroundings, exploring the outside of the grid, surveying for any unwanted visitors until </a:t>
            </a:r>
            <a:r>
              <a:rPr lang="en-US" sz="2549"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5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comes </a:t>
            </a:r>
            <a:r>
              <a:rPr lang="en-US" sz="2549" i="1"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(or) </a:t>
            </a:r>
            <a:r>
              <a:rPr lang="en-US" sz="25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player can sit in his car and kill time until he comes.</a:t>
            </a:r>
          </a:p>
          <a:p>
            <a:pPr algn="ctr">
              <a:lnSpc>
                <a:spcPts val="3568"/>
              </a:lnSpc>
            </a:pPr>
            <a:endParaRPr lang="en-US" sz="25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568"/>
              </a:lnSpc>
            </a:pPr>
            <a:r>
              <a:rPr lang="en-US" sz="25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After some time, </a:t>
            </a:r>
            <a:r>
              <a:rPr lang="en-US" sz="2549"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a:t>
            </a:r>
            <a:r>
              <a:rPr lang="en-US" sz="25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shows up with info about the grid. They both must go to the location sent by </a:t>
            </a:r>
            <a:r>
              <a:rPr lang="en-US" sz="2549"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a:t>
            </a:r>
            <a:r>
              <a:rPr lang="en-US" sz="25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to continue the preparation for the Heist codenamed “Blumehouse”.</a:t>
            </a:r>
          </a:p>
          <a:p>
            <a:pPr algn="ctr">
              <a:lnSpc>
                <a:spcPts val="3568"/>
              </a:lnSpc>
            </a:pPr>
            <a:endParaRPr lang="en-US" sz="25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568"/>
              </a:lnSpc>
            </a:pPr>
            <a:r>
              <a:rPr lang="en-US" sz="25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player gets control and can choose whether to go to the location with </a:t>
            </a:r>
            <a:r>
              <a:rPr lang="en-US" sz="2549"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5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or by himself. </a:t>
            </a:r>
          </a:p>
          <a:p>
            <a:pPr algn="ctr">
              <a:lnSpc>
                <a:spcPts val="3568"/>
              </a:lnSpc>
            </a:pPr>
            <a:endParaRPr lang="en-US" sz="25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568"/>
              </a:lnSpc>
            </a:pP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[As the player reaches the location given by </a:t>
            </a:r>
            <a:r>
              <a:rPr lang="en-US" sz="3200" i="1" dirty="0">
                <a:solidFill>
                  <a:srgbClr val="A52A2A"/>
                </a:solidFill>
                <a:latin typeface="Agency FB" panose="020B0503020202020204" pitchFamily="34" charset="0"/>
                <a:ea typeface="เอฟซี ฟาสท์เทสท์"/>
                <a:cs typeface="เอฟซี ฟาสท์เทสท์"/>
                <a:sym typeface="เอฟซี ฟาสท์เทสท์"/>
              </a:rPr>
              <a:t>RICK</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 </a:t>
            </a:r>
          </a:p>
          <a:p>
            <a:pPr algn="ctr">
              <a:lnSpc>
                <a:spcPts val="3568"/>
              </a:lnSpc>
            </a:pPr>
            <a:r>
              <a:rPr lang="en-US" sz="25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It is a house located in the north-western part of the city where the destitute are the lawmakers. If the player goes by himself, </a:t>
            </a:r>
            <a:r>
              <a:rPr lang="en-US" sz="2549"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5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waits outside the door. They both go inside the house which is two-storied. </a:t>
            </a:r>
            <a:r>
              <a:rPr lang="en-US" sz="2549"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5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waits in his room in the ground floor.</a:t>
            </a:r>
          </a:p>
        </p:txBody>
      </p:sp>
    </p:spTree>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ox(in)">
                                      <p:cBhvr>
                                        <p:cTn id="7" dur="2750"/>
                                        <p:tgtEl>
                                          <p:spTgt spid="12">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box(in)">
                                      <p:cBhvr>
                                        <p:cTn id="10" dur="2750"/>
                                        <p:tgtEl>
                                          <p:spTgt spid="12">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Effect transition="in" filter="box(in)">
                                      <p:cBhvr>
                                        <p:cTn id="13" dur="2750"/>
                                        <p:tgtEl>
                                          <p:spTgt spid="12">
                                            <p:txEl>
                                              <p:pRg st="4" end="4"/>
                                            </p:txEl>
                                          </p:spTgt>
                                        </p:tgtEl>
                                      </p:cBhvr>
                                    </p:animEffect>
                                  </p:childTnLst>
                                </p:cTn>
                              </p:par>
                              <p:par>
                                <p:cTn id="14" presetID="21" presetClass="entr" presetSubtype="2" fill="hold" nodeType="withEffect">
                                  <p:stCondLst>
                                    <p:cond delay="3000"/>
                                  </p:stCondLst>
                                  <p:childTnLst>
                                    <p:set>
                                      <p:cBhvr>
                                        <p:cTn id="15" dur="1" fill="hold">
                                          <p:stCondLst>
                                            <p:cond delay="0"/>
                                          </p:stCondLst>
                                        </p:cTn>
                                        <p:tgtEl>
                                          <p:spTgt spid="12">
                                            <p:txEl>
                                              <p:pRg st="6" end="6"/>
                                            </p:txEl>
                                          </p:spTgt>
                                        </p:tgtEl>
                                        <p:attrNameLst>
                                          <p:attrName>style.visibility</p:attrName>
                                        </p:attrNameLst>
                                      </p:cBhvr>
                                      <p:to>
                                        <p:strVal val="visible"/>
                                      </p:to>
                                    </p:set>
                                    <p:animEffect transition="in" filter="wheel(2)">
                                      <p:cBhvr>
                                        <p:cTn id="16" dur="2500"/>
                                        <p:tgtEl>
                                          <p:spTgt spid="12">
                                            <p:txEl>
                                              <p:pRg st="6" end="6"/>
                                            </p:txEl>
                                          </p:spTgt>
                                        </p:tgtEl>
                                      </p:cBhvr>
                                    </p:animEffect>
                                  </p:childTnLst>
                                </p:cTn>
                              </p:par>
                              <p:par>
                                <p:cTn id="17" presetID="21" presetClass="entr" presetSubtype="2" fill="hold" nodeType="withEffect">
                                  <p:stCondLst>
                                    <p:cond delay="3000"/>
                                  </p:stCondLst>
                                  <p:childTnLst>
                                    <p:set>
                                      <p:cBhvr>
                                        <p:cTn id="18" dur="1" fill="hold">
                                          <p:stCondLst>
                                            <p:cond delay="0"/>
                                          </p:stCondLst>
                                        </p:cTn>
                                        <p:tgtEl>
                                          <p:spTgt spid="12">
                                            <p:txEl>
                                              <p:pRg st="7" end="7"/>
                                            </p:txEl>
                                          </p:spTgt>
                                        </p:tgtEl>
                                        <p:attrNameLst>
                                          <p:attrName>style.visibility</p:attrName>
                                        </p:attrNameLst>
                                      </p:cBhvr>
                                      <p:to>
                                        <p:strVal val="visible"/>
                                      </p:to>
                                    </p:set>
                                    <p:animEffect transition="in" filter="wheel(2)">
                                      <p:cBhvr>
                                        <p:cTn id="19" dur="25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5">
              <a:alphaModFix amt="35000"/>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27636" y="0"/>
            <a:ext cx="18343273" cy="10287000"/>
            <a:chOff x="0" y="0"/>
            <a:chExt cx="24457697" cy="13716000"/>
          </a:xfrm>
        </p:grpSpPr>
        <p:sp>
          <p:nvSpPr>
            <p:cNvPr id="6" name="Freeform 6"/>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7">
                <a:alphaModFix amt="19999"/>
              </a:blip>
              <a:stretch>
                <a:fillRect t="-59452"/>
              </a:stretch>
            </a:blipFill>
          </p:spPr>
        </p:sp>
        <p:sp>
          <p:nvSpPr>
            <p:cNvPr id="7" name="Freeform 7"/>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7">
                <a:alphaModFix amt="19999"/>
              </a:blip>
              <a:stretch>
                <a:fillRect b="-59867"/>
              </a:stretch>
            </a:blipFill>
          </p:spPr>
        </p:sp>
      </p:gr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Freeform 10"/>
          <p:cNvSpPr/>
          <p:nvPr/>
        </p:nvSpPr>
        <p:spPr>
          <a:xfrm>
            <a:off x="8783517" y="1264284"/>
            <a:ext cx="6908326" cy="6908326"/>
          </a:xfrm>
          <a:custGeom>
            <a:avLst/>
            <a:gdLst/>
            <a:ahLst/>
            <a:cxnLst/>
            <a:rect l="l" t="t" r="r" b="b"/>
            <a:pathLst>
              <a:path w="6908326" h="6908326">
                <a:moveTo>
                  <a:pt x="0" y="0"/>
                </a:moveTo>
                <a:lnTo>
                  <a:pt x="6908326" y="0"/>
                </a:lnTo>
                <a:lnTo>
                  <a:pt x="6908326" y="6908326"/>
                </a:lnTo>
                <a:lnTo>
                  <a:pt x="0" y="6908326"/>
                </a:lnTo>
                <a:lnTo>
                  <a:pt x="0" y="0"/>
                </a:lnTo>
                <a:close/>
              </a:path>
            </a:pathLst>
          </a:custGeom>
          <a:blipFill>
            <a:blip r:embed="rId10"/>
            <a:stretch>
              <a:fillRect/>
            </a:stretch>
          </a:blipFill>
        </p:spPr>
      </p:sp>
      <p:sp>
        <p:nvSpPr>
          <p:cNvPr id="11" name="TextBox 11"/>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00054</a:t>
            </a:r>
          </a:p>
        </p:txBody>
      </p:sp>
      <p:sp>
        <p:nvSpPr>
          <p:cNvPr id="12" name="TextBox 12"/>
          <p:cNvSpPr txBox="1"/>
          <p:nvPr/>
        </p:nvSpPr>
        <p:spPr>
          <a:xfrm>
            <a:off x="1667209" y="2197692"/>
            <a:ext cx="6666772" cy="6430222"/>
          </a:xfrm>
          <a:prstGeom prst="rect">
            <a:avLst/>
          </a:prstGeom>
        </p:spPr>
        <p:txBody>
          <a:bodyPr lIns="0" tIns="0" rIns="0" bIns="0" rtlCol="0" anchor="t">
            <a:spAutoFit/>
          </a:bodyPr>
          <a:lstStyle/>
          <a:p>
            <a:pPr algn="ctr">
              <a:lnSpc>
                <a:spcPts val="4199"/>
              </a:lnSpc>
            </a:pPr>
            <a:r>
              <a:rPr lang="en-US" sz="29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999"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9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has a chance to explore his house and find collectibles if interested regarding </a:t>
            </a:r>
            <a:r>
              <a:rPr lang="en-US" sz="2999"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a:t>
            </a:r>
            <a:r>
              <a:rPr lang="en-US" sz="29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As the </a:t>
            </a:r>
            <a:r>
              <a:rPr lang="en-US" sz="299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9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gets inside the room, </a:t>
            </a:r>
            <a:r>
              <a:rPr lang="en-US" sz="2999"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9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waits with </a:t>
            </a:r>
            <a:r>
              <a:rPr lang="en-US" sz="2999"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9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and </a:t>
            </a:r>
            <a:r>
              <a:rPr lang="en-US" sz="2999"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9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in the room. As they enter the room, </a:t>
            </a:r>
            <a:r>
              <a:rPr lang="en-US" sz="2999"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9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blinds the room with the controls using his specialized keyboard. </a:t>
            </a:r>
          </a:p>
          <a:p>
            <a:pPr algn="ctr">
              <a:lnSpc>
                <a:spcPts val="4199"/>
              </a:lnSpc>
            </a:pPr>
            <a:endParaRPr lang="en-US" sz="2999" dirty="0">
              <a:solidFill>
                <a:srgbClr val="FFFDD8"/>
              </a:solidFill>
              <a:latin typeface="เอฟซี ฟาสท์เทสท์"/>
              <a:ea typeface="เอฟซี ฟาสท์เทสท์"/>
              <a:cs typeface="เอฟซี ฟาสท์เทสท์"/>
              <a:sym typeface="เอฟซี ฟาสท์เทสท์"/>
            </a:endParaRPr>
          </a:p>
          <a:p>
            <a:pPr algn="ctr">
              <a:lnSpc>
                <a:spcPts val="4199"/>
              </a:lnSpc>
            </a:pPr>
            <a:endParaRPr lang="en-US" sz="2999"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5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7" dur="2000"/>
                                        <p:tgtEl>
                                          <p:spTgt spid="12">
                                            <p:txEl>
                                              <p:pRg st="0" end="0"/>
                                            </p:txEl>
                                          </p:spTgt>
                                        </p:tgtEl>
                                      </p:cBhvr>
                                    </p:animEffect>
                                  </p:childTnLst>
                                </p:cTn>
                              </p:par>
                              <p:par>
                                <p:cTn id="8" presetID="10" presetClass="entr" presetSubtype="0" fill="hold" nodeType="withEffect">
                                  <p:stCondLst>
                                    <p:cond delay="30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5">
              <a:alphaModFix amt="35000"/>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27636" y="0"/>
            <a:ext cx="18343273" cy="10287000"/>
            <a:chOff x="0" y="0"/>
            <a:chExt cx="24457697" cy="13716000"/>
          </a:xfrm>
        </p:grpSpPr>
        <p:sp>
          <p:nvSpPr>
            <p:cNvPr id="6" name="Freeform 6"/>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7">
                <a:alphaModFix amt="19999"/>
              </a:blip>
              <a:stretch>
                <a:fillRect t="-59452"/>
              </a:stretch>
            </a:blipFill>
          </p:spPr>
        </p:sp>
        <p:sp>
          <p:nvSpPr>
            <p:cNvPr id="7" name="Freeform 7"/>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7">
                <a:alphaModFix amt="19999"/>
              </a:blip>
              <a:stretch>
                <a:fillRect b="-59867"/>
              </a:stretch>
            </a:blipFill>
          </p:spPr>
        </p:sp>
      </p:gr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1637574" y="2270432"/>
            <a:ext cx="15012849" cy="5193794"/>
          </a:xfrm>
          <a:prstGeom prst="rect">
            <a:avLst/>
          </a:prstGeom>
        </p:spPr>
        <p:txBody>
          <a:bodyPr lIns="0" tIns="0" rIns="0" bIns="0" rtlCol="0" anchor="t">
            <a:spAutoFit/>
          </a:bodyPr>
          <a:lstStyle/>
          <a:p>
            <a:pPr algn="ctr">
              <a:lnSpc>
                <a:spcPts val="5122"/>
              </a:lnSpc>
            </a:pPr>
            <a:r>
              <a:rPr lang="en-US" sz="3658"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a:t>
            </a:r>
            <a:r>
              <a:rPr lang="en-US" sz="3658"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a:t>
            </a:r>
            <a:r>
              <a:rPr lang="en-US" sz="3658"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a:t>
            </a:r>
            <a:r>
              <a:rPr lang="en-US" sz="3658"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It’s been, what, seven months? How you’ve been?” As they try to go for a handshake, </a:t>
            </a:r>
            <a:r>
              <a:rPr lang="en-US" sz="3658"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3658"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interrupts and hugs </a:t>
            </a:r>
            <a:r>
              <a:rPr lang="en-US" sz="3658"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a:t>
            </a:r>
            <a:r>
              <a:rPr lang="en-US" sz="3658"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“my Брат</a:t>
            </a:r>
            <a:r>
              <a:rPr lang="en-US" sz="3658"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(Brother in Russian)</a:t>
            </a:r>
            <a:r>
              <a:rPr lang="en-US" sz="3658"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 </a:t>
            </a:r>
            <a:r>
              <a:rPr lang="en-US" sz="3658"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Haven’t changed much, did you?” “I know, </a:t>
            </a:r>
            <a:r>
              <a:rPr lang="en-US" sz="3658"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a:t>
            </a:r>
            <a:r>
              <a:rPr lang="en-US" sz="3658"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I know. </a:t>
            </a:r>
            <a:r>
              <a:rPr lang="en-US" sz="3658"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Mike</a:t>
            </a:r>
            <a:r>
              <a:rPr lang="en-US" sz="3658"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Good to see you too. I thought the Jewelry Heist was the last one for us.” As </a:t>
            </a:r>
            <a:r>
              <a:rPr lang="en-US" sz="3658"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3658"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is explaining, the </a:t>
            </a:r>
            <a:r>
              <a:rPr lang="en-US" sz="3658"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3658"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interrupts, “Yeah, I know. But here we are.”</a:t>
            </a:r>
          </a:p>
          <a:p>
            <a:pPr algn="ctr">
              <a:lnSpc>
                <a:spcPts val="5122"/>
              </a:lnSpc>
            </a:pPr>
            <a:r>
              <a:rPr lang="en-US" sz="36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(in a comforting tone.)</a:t>
            </a:r>
          </a:p>
        </p:txBody>
      </p:sp>
      <p:sp>
        <p:nvSpPr>
          <p:cNvPr id="11" name="TextBox 11"/>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00054</a:t>
            </a:r>
          </a:p>
        </p:txBody>
      </p:sp>
    </p:spTree>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outVertical)">
                                      <p:cBhvr>
                                        <p:cTn id="7" dur="2500"/>
                                        <p:tgtEl>
                                          <p:spTgt spid="10">
                                            <p:txEl>
                                              <p:pRg st="0" end="0"/>
                                            </p:txEl>
                                          </p:spTgt>
                                        </p:tgtEl>
                                      </p:cBhvr>
                                    </p:animEffect>
                                  </p:childTnLst>
                                </p:cTn>
                              </p:par>
                              <p:par>
                                <p:cTn id="8" presetID="16" presetClass="entr" presetSubtype="37"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barn(outVertical)">
                                      <p:cBhvr>
                                        <p:cTn id="10" dur="2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grpSp>
      <p:sp>
        <p:nvSpPr>
          <p:cNvPr id="6" name="Freeform 6"/>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9" name="TextBox 9"/>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00054</a:t>
            </a:r>
          </a:p>
        </p:txBody>
      </p:sp>
      <p:sp>
        <p:nvSpPr>
          <p:cNvPr id="10" name="TextBox 10"/>
          <p:cNvSpPr txBox="1"/>
          <p:nvPr/>
        </p:nvSpPr>
        <p:spPr>
          <a:xfrm>
            <a:off x="1497836" y="2344357"/>
            <a:ext cx="15292325" cy="4590103"/>
          </a:xfrm>
          <a:prstGeom prst="rect">
            <a:avLst/>
          </a:prstGeom>
        </p:spPr>
        <p:txBody>
          <a:bodyPr lIns="0" tIns="0" rIns="0" bIns="0" rtlCol="0" anchor="t">
            <a:spAutoFit/>
          </a:bodyPr>
          <a:lstStyle/>
          <a:p>
            <a:pPr algn="just">
              <a:lnSpc>
                <a:spcPts val="3639"/>
              </a:lnSpc>
            </a:pPr>
            <a:r>
              <a:rPr lang="en-US" sz="25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599" dirty="0">
                <a:solidFill>
                  <a:srgbClr val="CB0101"/>
                </a:solidFill>
                <a:latin typeface="Copperplate Gothic Light" panose="020E0507020206020404" pitchFamily="34" charset="0"/>
                <a:ea typeface="เอฟซี ฟาสท์เทสท์"/>
                <a:cs typeface="เอฟซี ฟาสท์เทสท์"/>
                <a:sym typeface="เอฟซี ฟาสท์เทสท์"/>
              </a:rPr>
              <a:t>protago</a:t>
            </a:r>
            <a:r>
              <a:rPr lang="en-US" sz="25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continues, “Anyways, How’s my ‘princess’ doing? Last time I heard, she was ruling her class. </a:t>
            </a:r>
            <a:r>
              <a:rPr lang="en-US" sz="2599"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a:t>
            </a:r>
            <a:r>
              <a:rPr lang="en-US" sz="25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tells, “Ya, how’s my Сестра </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(Sister in Russian)</a:t>
            </a:r>
            <a:r>
              <a:rPr lang="en-US" sz="2599" i="1"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a:t>
            </a:r>
            <a:r>
              <a:rPr lang="en-US" sz="25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and little ‘Yumi’ doing?”</a:t>
            </a:r>
          </a:p>
          <a:p>
            <a:pPr algn="just">
              <a:lnSpc>
                <a:spcPts val="3639"/>
              </a:lnSpc>
            </a:pPr>
            <a:endParaRPr lang="en-US" sz="25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l">
              <a:lnSpc>
                <a:spcPts val="3639"/>
              </a:lnSpc>
            </a:pPr>
            <a:r>
              <a:rPr lang="en-US" sz="2599"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a:t>
            </a:r>
            <a:r>
              <a:rPr lang="en-US" sz="25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“They’re, They’re good. Yumi’s ,Yumi’s studying well and ‘Cathy’ too. She had an accident a few months back.  Yeah. That’s ---” “ I need this money, </a:t>
            </a:r>
            <a:r>
              <a:rPr lang="en-US" sz="259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Mike</a:t>
            </a:r>
            <a:r>
              <a:rPr lang="en-US" sz="25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For that I need you guys help. I know I PROMISED that I’ll never come back—” </a:t>
            </a:r>
          </a:p>
          <a:p>
            <a:pPr algn="just">
              <a:lnSpc>
                <a:spcPts val="3639"/>
              </a:lnSpc>
            </a:pPr>
            <a:endParaRPr lang="en-US" sz="25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just">
              <a:lnSpc>
                <a:spcPts val="3639"/>
              </a:lnSpc>
            </a:pPr>
            <a:r>
              <a:rPr lang="en-US" sz="25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599" dirty="0">
                <a:solidFill>
                  <a:srgbClr val="CB0101"/>
                </a:solidFill>
                <a:latin typeface="Copperplate Gothic Light" panose="020E0507020206020404" pitchFamily="34" charset="0"/>
                <a:ea typeface="เอฟซี ฟาสท์เทสท์"/>
                <a:cs typeface="เอฟซี ฟาสท์เทสท์"/>
                <a:sym typeface="เอฟซี ฟาสท์เทสท์"/>
              </a:rPr>
              <a:t>protago</a:t>
            </a:r>
            <a:r>
              <a:rPr lang="en-US" sz="25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enters, “We owe you a lot, man. There’s nothing to worry.” </a:t>
            </a:r>
            <a:r>
              <a:rPr lang="en-US" sz="2599"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a:t>
            </a:r>
            <a:r>
              <a:rPr lang="en-US" sz="25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continues, “My brother, take it easy. We comrades always watch each other’s backs.”</a:t>
            </a:r>
          </a:p>
        </p:txBody>
      </p:sp>
    </p:spTree>
  </p:cSld>
  <p:clrMapOvr>
    <a:masterClrMapping/>
  </p:clrMapOvr>
  <mc:AlternateContent xmlns:mc="http://schemas.openxmlformats.org/markup-compatibility/2006" xmlns:p14="http://schemas.microsoft.com/office/powerpoint/2010/main">
    <mc:Choice Requires="p14">
      <p:transition spd="slow" p14:dur="2000">
        <p:split/>
      </p:transition>
    </mc:Choice>
    <mc:Fallback xmlns="">
      <p:transition spd="slow">
        <p:spli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500"/>
                                        <p:tgtEl>
                                          <p:spTgt spid="10">
                                            <p:txEl>
                                              <p:pRg st="0" end="0"/>
                                            </p:txEl>
                                          </p:spTgt>
                                        </p:tgtEl>
                                      </p:cBhvr>
                                    </p:animEffect>
                                    <p:anim calcmode="lin" valueType="num">
                                      <p:cBhvr>
                                        <p:cTn id="8" dur="2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25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2500"/>
                                        <p:tgtEl>
                                          <p:spTgt spid="10">
                                            <p:txEl>
                                              <p:pRg st="2" end="2"/>
                                            </p:txEl>
                                          </p:spTgt>
                                        </p:tgtEl>
                                      </p:cBhvr>
                                    </p:animEffect>
                                    <p:anim calcmode="lin" valueType="num">
                                      <p:cBhvr>
                                        <p:cTn id="13" dur="2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4" dur="2500" fill="hold"/>
                                        <p:tgtEl>
                                          <p:spTgt spid="10">
                                            <p:txEl>
                                              <p:pRg st="2" end="2"/>
                                            </p:txEl>
                                          </p:spTgt>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2500"/>
                                        <p:tgtEl>
                                          <p:spTgt spid="10">
                                            <p:txEl>
                                              <p:pRg st="4" end="4"/>
                                            </p:txEl>
                                          </p:spTgt>
                                        </p:tgtEl>
                                      </p:cBhvr>
                                    </p:animEffect>
                                    <p:anim calcmode="lin" valueType="num">
                                      <p:cBhvr>
                                        <p:cTn id="18" dur="2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19" dur="2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5">
              <a:alphaModFix amt="35000"/>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0" y="0"/>
            <a:ext cx="18343273" cy="10287000"/>
            <a:chOff x="0" y="0"/>
            <a:chExt cx="24457697" cy="13716000"/>
          </a:xfrm>
        </p:grpSpPr>
        <p:sp>
          <p:nvSpPr>
            <p:cNvPr id="6" name="Freeform 6"/>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7">
                <a:alphaModFix amt="19999"/>
              </a:blip>
              <a:stretch>
                <a:fillRect t="-59452"/>
              </a:stretch>
            </a:blipFill>
          </p:spPr>
        </p:sp>
        <p:sp>
          <p:nvSpPr>
            <p:cNvPr id="7" name="Freeform 7"/>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7">
                <a:alphaModFix amt="19999"/>
              </a:blip>
              <a:stretch>
                <a:fillRect b="-59867"/>
              </a:stretch>
            </a:blipFill>
          </p:spPr>
        </p:sp>
      </p:gr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00054</a:t>
            </a:r>
          </a:p>
        </p:txBody>
      </p:sp>
      <p:sp>
        <p:nvSpPr>
          <p:cNvPr id="11" name="TextBox 11"/>
          <p:cNvSpPr txBox="1"/>
          <p:nvPr/>
        </p:nvSpPr>
        <p:spPr>
          <a:xfrm>
            <a:off x="2092360" y="1716989"/>
            <a:ext cx="14103278" cy="6948377"/>
          </a:xfrm>
          <a:prstGeom prst="rect">
            <a:avLst/>
          </a:prstGeom>
        </p:spPr>
        <p:txBody>
          <a:bodyPr lIns="0" tIns="0" rIns="0" bIns="0" rtlCol="0" anchor="t">
            <a:spAutoFit/>
          </a:bodyPr>
          <a:lstStyle/>
          <a:p>
            <a:pPr algn="just">
              <a:lnSpc>
                <a:spcPts val="3356"/>
              </a:lnSpc>
            </a:pPr>
            <a:r>
              <a:rPr lang="en-US" sz="2397"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397"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interrupts, “I think if you ladies are done yapping, we need to sit for the next heist.” The </a:t>
            </a:r>
            <a:r>
              <a:rPr lang="en-US" sz="2397"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397"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asks in a serious tone, “So, Tosh, what have you got?” </a:t>
            </a:r>
            <a:r>
              <a:rPr lang="en-US" sz="2397"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397"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speaks, “The intel that you guys provided gives us a clear picture, whatever that’s inside, the guard doesn’t want us to know.” </a:t>
            </a:r>
            <a:r>
              <a:rPr lang="en-US" sz="2397"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397"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adds, “Well, from the outside, it’s a fucking suite for the rich assholes who rot in money.” </a:t>
            </a:r>
            <a:r>
              <a:rPr lang="en-US" sz="2397"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397"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adds, “So, the base is beneath the suite. It holds something that we need.” </a:t>
            </a:r>
          </a:p>
          <a:p>
            <a:pPr algn="just">
              <a:lnSpc>
                <a:spcPts val="3356"/>
              </a:lnSpc>
            </a:pPr>
            <a:endParaRPr lang="en-US" sz="2397"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just">
              <a:lnSpc>
                <a:spcPts val="3356"/>
              </a:lnSpc>
            </a:pPr>
            <a:r>
              <a:rPr lang="en-US" sz="2397"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 hologram pops up on the table. As </a:t>
            </a:r>
            <a:r>
              <a:rPr lang="en-US" sz="2397"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397"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explains, “ The Suite’s a goddamn coverup. It holds access to an underground facility which is guarded by the National Guard. The recent explosion got them stirred and they’re double shifting everything, and the suite is one of them. So, </a:t>
            </a:r>
          </a:p>
          <a:p>
            <a:pPr algn="just">
              <a:lnSpc>
                <a:spcPts val="3356"/>
              </a:lnSpc>
            </a:pPr>
            <a:r>
              <a:rPr lang="en-US" sz="2397"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Getting in needs two things: </a:t>
            </a:r>
          </a:p>
          <a:p>
            <a:pPr algn="just">
              <a:lnSpc>
                <a:spcPts val="3356"/>
              </a:lnSpc>
            </a:pPr>
            <a:r>
              <a:rPr lang="en-US" sz="2397"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1) The Disguise </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(preferably NG) (or) </a:t>
            </a:r>
            <a:r>
              <a:rPr lang="en-US" sz="2397"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 guest for the Suite </a:t>
            </a:r>
          </a:p>
          <a:p>
            <a:pPr algn="just">
              <a:lnSpc>
                <a:spcPts val="3356"/>
              </a:lnSpc>
            </a:pPr>
            <a:r>
              <a:rPr lang="en-US" sz="2397"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2) An Access card to the elevator. </a:t>
            </a:r>
          </a:p>
          <a:p>
            <a:pPr algn="just">
              <a:lnSpc>
                <a:spcPts val="3356"/>
              </a:lnSpc>
            </a:pPr>
            <a:endParaRPr lang="en-US" sz="2397" dirty="0">
              <a:solidFill>
                <a:srgbClr val="FFFDD8"/>
              </a:solidFill>
              <a:latin typeface="เอฟซี ฟาสท์เทสท์"/>
              <a:ea typeface="เอฟซี ฟาสท์เทสท์"/>
              <a:cs typeface="เอฟซี ฟาสท์เทสท์"/>
              <a:sym typeface="เอฟซี ฟาสท์เทสท์"/>
            </a:endParaRPr>
          </a:p>
          <a:p>
            <a:pPr algn="just">
              <a:lnSpc>
                <a:spcPts val="3356"/>
              </a:lnSpc>
            </a:pPr>
            <a:endParaRPr lang="en-US" sz="2397"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500">
        <p:cover dir="r"/>
      </p:transition>
    </mc:Choice>
    <mc:Fallback xmlns="">
      <p:transition spd="slow">
        <p:cover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heel(2)">
                                      <p:cBhvr>
                                        <p:cTn id="7" dur="2500"/>
                                        <p:tgtEl>
                                          <p:spTgt spid="11">
                                            <p:txEl>
                                              <p:pRg st="0" end="0"/>
                                            </p:txEl>
                                          </p:spTgt>
                                        </p:tgtEl>
                                      </p:cBhvr>
                                    </p:animEffect>
                                  </p:childTnLst>
                                </p:cTn>
                              </p:par>
                              <p:par>
                                <p:cTn id="8" presetID="21" presetClass="entr" presetSubtype="2"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wheel(2)">
                                      <p:cBhvr>
                                        <p:cTn id="10" dur="2500"/>
                                        <p:tgtEl>
                                          <p:spTgt spid="11">
                                            <p:txEl>
                                              <p:pRg st="2" end="2"/>
                                            </p:txEl>
                                          </p:spTgt>
                                        </p:tgtEl>
                                      </p:cBhvr>
                                    </p:animEffect>
                                  </p:childTnLst>
                                </p:cTn>
                              </p:par>
                              <p:par>
                                <p:cTn id="11" presetID="21" presetClass="entr" presetSubtype="2"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Effect transition="in" filter="wheel(2)">
                                      <p:cBhvr>
                                        <p:cTn id="13" dur="2500"/>
                                        <p:tgtEl>
                                          <p:spTgt spid="11">
                                            <p:txEl>
                                              <p:pRg st="3" end="3"/>
                                            </p:txEl>
                                          </p:spTgt>
                                        </p:tgtEl>
                                      </p:cBhvr>
                                    </p:animEffect>
                                  </p:childTnLst>
                                </p:cTn>
                              </p:par>
                              <p:par>
                                <p:cTn id="14" presetID="21" presetClass="entr" presetSubtype="2" fill="hold" nodeType="with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wheel(2)">
                                      <p:cBhvr>
                                        <p:cTn id="16" dur="2500"/>
                                        <p:tgtEl>
                                          <p:spTgt spid="11">
                                            <p:txEl>
                                              <p:pRg st="4" end="4"/>
                                            </p:txEl>
                                          </p:spTgt>
                                        </p:tgtEl>
                                      </p:cBhvr>
                                    </p:animEffect>
                                  </p:childTnLst>
                                </p:cTn>
                              </p:par>
                              <p:par>
                                <p:cTn id="17" presetID="21" presetClass="entr" presetSubtype="2"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animEffect transition="in" filter="wheel(2)">
                                      <p:cBhvr>
                                        <p:cTn id="19" dur="2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488805" y="1642861"/>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1" name="TextBox 11"/>
          <p:cNvSpPr txBox="1"/>
          <p:nvPr/>
        </p:nvSpPr>
        <p:spPr>
          <a:xfrm>
            <a:off x="1509996" y="1825265"/>
            <a:ext cx="15268006" cy="6948505"/>
          </a:xfrm>
          <a:prstGeom prst="rect">
            <a:avLst/>
          </a:prstGeom>
        </p:spPr>
        <p:txBody>
          <a:bodyPr lIns="0" tIns="0" rIns="0" bIns="0" rtlCol="0" anchor="t">
            <a:spAutoFit/>
          </a:bodyPr>
          <a:lstStyle/>
          <a:p>
            <a:pPr algn="ctr">
              <a:lnSpc>
                <a:spcPts val="3360"/>
              </a:lnSpc>
            </a:pPr>
            <a:r>
              <a:rPr lang="en-US" sz="2400"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continues, “National Guards are a menace. These guys are the most advanced Combat force ever deployed in this country, taking them on is a suicide for sure</a:t>
            </a:r>
            <a:r>
              <a:rPr lang="en-US" sz="2400" i="1"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t>
            </a:r>
          </a:p>
          <a:p>
            <a:pPr algn="ctr">
              <a:lnSpc>
                <a:spcPts val="3360"/>
              </a:lnSpc>
            </a:pP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 A hologram pops up on the table showing the Outfit)</a:t>
            </a:r>
          </a:p>
          <a:p>
            <a:pPr algn="ctr">
              <a:lnSpc>
                <a:spcPts val="3360"/>
              </a:lnSpc>
            </a:pPr>
            <a:endPar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360"/>
              </a:lnSpc>
            </a:pPr>
            <a:endPar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360"/>
              </a:lnSpc>
            </a:pP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4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raises a doubt, “Then how the fuck are we beating them?” </a:t>
            </a:r>
            <a:r>
              <a:rPr lang="en-US" sz="2400"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continues, “It’s merely impenetrable. It might even take 4 incendiary slugs just to break </a:t>
            </a:r>
            <a:r>
              <a:rPr lang="en-US" sz="2400" dirty="0" smtClean="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it</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a:t>
            </a:r>
            <a:r>
              <a:rPr lang="en-US" sz="2400" dirty="0" smtClean="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but, everything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has a weakness. In this case, it’s the metallic fluid present in the </a:t>
            </a:r>
            <a:r>
              <a:rPr lang="en-US" sz="2400" dirty="0" smtClean="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suit near the neck and around legs and arms.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One perfect shot and they’re ‘Out of Business’” </a:t>
            </a:r>
          </a:p>
          <a:p>
            <a:pPr algn="ctr">
              <a:lnSpc>
                <a:spcPts val="3360"/>
              </a:lnSpc>
            </a:pPr>
            <a:endPar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360"/>
              </a:lnSpc>
            </a:pPr>
            <a:r>
              <a:rPr lang="en-US" sz="2400"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speaks, </a:t>
            </a:r>
            <a:r>
              <a:rPr lang="en-US" sz="2400" dirty="0" smtClean="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here Catch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it, hero.” </a:t>
            </a:r>
          </a:p>
          <a:p>
            <a:pPr algn="ctr">
              <a:lnSpc>
                <a:spcPts val="3360"/>
              </a:lnSpc>
            </a:pPr>
            <a:endPar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360"/>
              </a:lnSpc>
            </a:pP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4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catches an advanced pistol. “What the hell’s this? You know I don’t do guns.” </a:t>
            </a:r>
            <a:r>
              <a:rPr lang="en-US" sz="2400" dirty="0" smtClean="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a:t>
            </a:r>
            <a:r>
              <a:rPr lang="en-US" sz="2400" dirty="0" smtClean="0">
                <a:solidFill>
                  <a:srgbClr val="C00000"/>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400" dirty="0" smtClean="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explains “Well</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hero, this gun shoots non-lethal and has advanced aim assist. So, Load, aim and BANG! and anyone hit gets smacked down by an angry gorilla.”</a:t>
            </a:r>
          </a:p>
          <a:p>
            <a:pPr algn="ctr">
              <a:lnSpc>
                <a:spcPts val="3360"/>
              </a:lnSpc>
            </a:pPr>
            <a:endParaRPr lang="en-US" sz="2400"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5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vertical)">
                                      <p:cBhvr>
                                        <p:cTn id="7" dur="2500"/>
                                        <p:tgtEl>
                                          <p:spTgt spid="11">
                                            <p:txEl>
                                              <p:pRg st="0" end="0"/>
                                            </p:txEl>
                                          </p:spTgt>
                                        </p:tgtEl>
                                      </p:cBhvr>
                                    </p:animEffect>
                                  </p:childTnLst>
                                </p:cTn>
                              </p:par>
                              <p:par>
                                <p:cTn id="8" presetID="14" presetClass="entr" presetSubtype="5"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randombar(vertical)">
                                      <p:cBhvr>
                                        <p:cTn id="10" dur="2500"/>
                                        <p:tgtEl>
                                          <p:spTgt spid="11">
                                            <p:txEl>
                                              <p:pRg st="1" end="1"/>
                                            </p:txEl>
                                          </p:spTgt>
                                        </p:tgtEl>
                                      </p:cBhvr>
                                    </p:animEffect>
                                  </p:childTnLst>
                                </p:cTn>
                              </p:par>
                              <p:par>
                                <p:cTn id="11" presetID="14" presetClass="entr" presetSubtype="5"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Effect transition="in" filter="randombar(vertical)">
                                      <p:cBhvr>
                                        <p:cTn id="13" dur="2500"/>
                                        <p:tgtEl>
                                          <p:spTgt spid="11">
                                            <p:txEl>
                                              <p:pRg st="4" end="4"/>
                                            </p:txEl>
                                          </p:spTgt>
                                        </p:tgtEl>
                                      </p:cBhvr>
                                    </p:animEffect>
                                  </p:childTnLst>
                                </p:cTn>
                              </p:par>
                              <p:par>
                                <p:cTn id="14" presetID="14" presetClass="entr" presetSubtype="5" fill="hold" nodeType="withEffect">
                                  <p:stCondLst>
                                    <p:cond delay="0"/>
                                  </p:stCondLst>
                                  <p:childTnLst>
                                    <p:set>
                                      <p:cBhvr>
                                        <p:cTn id="15" dur="1" fill="hold">
                                          <p:stCondLst>
                                            <p:cond delay="0"/>
                                          </p:stCondLst>
                                        </p:cTn>
                                        <p:tgtEl>
                                          <p:spTgt spid="11">
                                            <p:txEl>
                                              <p:pRg st="6" end="6"/>
                                            </p:txEl>
                                          </p:spTgt>
                                        </p:tgtEl>
                                        <p:attrNameLst>
                                          <p:attrName>style.visibility</p:attrName>
                                        </p:attrNameLst>
                                      </p:cBhvr>
                                      <p:to>
                                        <p:strVal val="visible"/>
                                      </p:to>
                                    </p:set>
                                    <p:animEffect transition="in" filter="randombar(vertical)">
                                      <p:cBhvr>
                                        <p:cTn id="16" dur="2500"/>
                                        <p:tgtEl>
                                          <p:spTgt spid="11">
                                            <p:txEl>
                                              <p:pRg st="6" end="6"/>
                                            </p:txEl>
                                          </p:spTgt>
                                        </p:tgtEl>
                                      </p:cBhvr>
                                    </p:animEffect>
                                  </p:childTnLst>
                                </p:cTn>
                              </p:par>
                              <p:par>
                                <p:cTn id="17" presetID="14" presetClass="entr" presetSubtype="5" fill="hold" nodeType="withEffect">
                                  <p:stCondLst>
                                    <p:cond delay="0"/>
                                  </p:stCondLst>
                                  <p:childTnLst>
                                    <p:set>
                                      <p:cBhvr>
                                        <p:cTn id="18" dur="1" fill="hold">
                                          <p:stCondLst>
                                            <p:cond delay="0"/>
                                          </p:stCondLst>
                                        </p:cTn>
                                        <p:tgtEl>
                                          <p:spTgt spid="11">
                                            <p:txEl>
                                              <p:pRg st="8" end="8"/>
                                            </p:txEl>
                                          </p:spTgt>
                                        </p:tgtEl>
                                        <p:attrNameLst>
                                          <p:attrName>style.visibility</p:attrName>
                                        </p:attrNameLst>
                                      </p:cBhvr>
                                      <p:to>
                                        <p:strVal val="visible"/>
                                      </p:to>
                                    </p:set>
                                    <p:animEffect transition="in" filter="randombar(vertical)">
                                      <p:cBhvr>
                                        <p:cTn id="19" dur="2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grpSp>
      <p:sp>
        <p:nvSpPr>
          <p:cNvPr id="6" name="Freeform 6"/>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9" name="TextBox 9"/>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00054</a:t>
            </a:r>
          </a:p>
        </p:txBody>
      </p:sp>
      <p:sp>
        <p:nvSpPr>
          <p:cNvPr id="10" name="TextBox 10"/>
          <p:cNvSpPr txBox="1"/>
          <p:nvPr/>
        </p:nvSpPr>
        <p:spPr>
          <a:xfrm>
            <a:off x="1454399" y="1663851"/>
            <a:ext cx="15379199" cy="6948633"/>
          </a:xfrm>
          <a:prstGeom prst="rect">
            <a:avLst/>
          </a:prstGeom>
        </p:spPr>
        <p:txBody>
          <a:bodyPr lIns="0" tIns="0" rIns="0" bIns="0" rtlCol="0" anchor="t">
            <a:spAutoFit/>
          </a:bodyPr>
          <a:lstStyle/>
          <a:p>
            <a:pPr algn="just">
              <a:lnSpc>
                <a:spcPts val="3366"/>
              </a:lnSpc>
            </a:pPr>
            <a:r>
              <a:rPr lang="en-US" sz="2404"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404"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404"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inspects the gun, while </a:t>
            </a:r>
            <a:r>
              <a:rPr lang="en-US" sz="2404"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404"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asks, “What about the perimeter? These </a:t>
            </a:r>
            <a:r>
              <a:rPr lang="en-US" sz="2404" dirty="0" err="1">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мудак</a:t>
            </a:r>
            <a:r>
              <a:rPr lang="en-US" sz="2404" i="1"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A-hole in Russian) </a:t>
            </a:r>
            <a:r>
              <a:rPr lang="en-US" sz="2404"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are all over the place.” </a:t>
            </a:r>
            <a:r>
              <a:rPr lang="en-US" sz="2404"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404"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continues, “That’s where you come in. The grid that you guys checked out controls power in the eastern part of the city. Let’s say something happens to it, a blackout, perhaps, shall do the trick.”</a:t>
            </a:r>
          </a:p>
          <a:p>
            <a:pPr algn="just">
              <a:lnSpc>
                <a:spcPts val="3366"/>
              </a:lnSpc>
            </a:pPr>
            <a:endParaRPr lang="en-US" sz="2404"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just">
              <a:lnSpc>
                <a:spcPts val="3366"/>
              </a:lnSpc>
            </a:pPr>
            <a:r>
              <a:rPr lang="en-US" sz="2404"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404"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404"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interrupts, “Let’s say they thought of that. How many they gonna send on that? Maybe half? Then, what about the rest?” </a:t>
            </a:r>
          </a:p>
          <a:p>
            <a:pPr algn="just">
              <a:lnSpc>
                <a:spcPts val="3366"/>
              </a:lnSpc>
            </a:pPr>
            <a:endParaRPr lang="en-US" sz="2404"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just">
              <a:lnSpc>
                <a:spcPts val="3366"/>
              </a:lnSpc>
            </a:pPr>
            <a:r>
              <a:rPr lang="en-US" sz="2404" dirty="0">
                <a:solidFill>
                  <a:srgbClr val="C00000"/>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404"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adds, “Well, </a:t>
            </a:r>
            <a:r>
              <a:rPr lang="en-US" sz="2404"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mike</a:t>
            </a:r>
            <a:r>
              <a:rPr lang="en-US" sz="2404"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you’re finally using your head.” The </a:t>
            </a:r>
            <a:r>
              <a:rPr lang="en-US" sz="2404" dirty="0" err="1">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a:t>
            </a:r>
            <a:r>
              <a:rPr lang="en-US" sz="2404"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 </a:t>
            </a:r>
            <a:r>
              <a:rPr lang="en-US" sz="2404" dirty="0" smtClean="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grunts. </a:t>
            </a:r>
            <a:r>
              <a:rPr lang="en-US" sz="2404" dirty="0" smtClean="0">
                <a:solidFill>
                  <a:srgbClr val="C00000"/>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404" dirty="0" smtClean="0">
                <a:solidFill>
                  <a:schemeClr val="bg2">
                    <a:lumMod val="90000"/>
                  </a:schemeClr>
                </a:solidFill>
                <a:latin typeface="Copperplate Gothic Light" panose="020E0507020206020404" pitchFamily="34" charset="0"/>
                <a:ea typeface="เอฟซี ฟาสท์เทสท์"/>
                <a:cs typeface="เอฟซี ฟาสท์เทสท์"/>
                <a:sym typeface="เอฟซี ฟาสท์เทสท์"/>
              </a:rPr>
              <a:t>continues</a:t>
            </a:r>
            <a:r>
              <a:rPr lang="en-US" sz="2404" dirty="0" smtClean="0">
                <a:solidFill>
                  <a:srgbClr val="C00000"/>
                </a:solidFill>
                <a:latin typeface="Copperplate Gothic Light" panose="020E0507020206020404" pitchFamily="34" charset="0"/>
                <a:ea typeface="เอฟซี ฟาสท์เทสท์"/>
                <a:cs typeface="เอฟซี ฟาสท์เทสท์"/>
                <a:sym typeface="เอฟซี ฟาสท์เทสท์"/>
              </a:rPr>
              <a:t> </a:t>
            </a:r>
            <a:r>
              <a:rPr lang="en-US" sz="2404" dirty="0" smtClean="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404"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convoy’s full of toys and supplies for these idiots.</a:t>
            </a:r>
          </a:p>
          <a:p>
            <a:pPr algn="just">
              <a:lnSpc>
                <a:spcPts val="3366"/>
              </a:lnSpc>
            </a:pPr>
            <a:r>
              <a:rPr lang="en-US" sz="2404"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[Map of the convoy route pops up]</a:t>
            </a:r>
          </a:p>
          <a:p>
            <a:pPr algn="just">
              <a:lnSpc>
                <a:spcPts val="3366"/>
              </a:lnSpc>
            </a:pPr>
            <a:endParaRPr lang="en-US" sz="2404"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just">
              <a:lnSpc>
                <a:spcPts val="3366"/>
              </a:lnSpc>
            </a:pPr>
            <a:r>
              <a:rPr lang="en-US" sz="2404" dirty="0" smtClean="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“We </a:t>
            </a:r>
            <a:r>
              <a:rPr lang="en-US" sz="2404"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get its route and tip off our “Scavenger” mates as they are eagerly waiting for a chance to get supplies and they won’t go down without a fight.”</a:t>
            </a:r>
          </a:p>
          <a:p>
            <a:pPr algn="just">
              <a:lnSpc>
                <a:spcPts val="3366"/>
              </a:lnSpc>
            </a:pPr>
            <a:endParaRPr lang="en-US" sz="2404" dirty="0">
              <a:solidFill>
                <a:srgbClr val="FFFDD8"/>
              </a:solidFill>
              <a:latin typeface="เอฟซี ฟาสท์เทสท์"/>
              <a:ea typeface="เอฟซี ฟาสท์เทสท์"/>
              <a:cs typeface="เอฟซี ฟาสท์เทสท์"/>
              <a:sym typeface="เอฟซี ฟาสท์เทสท์"/>
            </a:endParaRPr>
          </a:p>
          <a:p>
            <a:pPr algn="just">
              <a:lnSpc>
                <a:spcPts val="3366"/>
              </a:lnSpc>
            </a:pPr>
            <a:endParaRPr lang="en-US" sz="2404"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50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Horizontal)">
                                      <p:cBhvr>
                                        <p:cTn id="7" dur="2500"/>
                                        <p:tgtEl>
                                          <p:spTgt spid="10">
                                            <p:txEl>
                                              <p:pRg st="0" end="0"/>
                                            </p:txEl>
                                          </p:spTgt>
                                        </p:tgtEl>
                                      </p:cBhvr>
                                    </p:animEffect>
                                  </p:childTnLst>
                                </p:cTn>
                              </p:par>
                              <p:par>
                                <p:cTn id="8" presetID="16" presetClass="entr" presetSubtype="26"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barn(inHorizontal)">
                                      <p:cBhvr>
                                        <p:cTn id="10" dur="2500"/>
                                        <p:tgtEl>
                                          <p:spTgt spid="10">
                                            <p:txEl>
                                              <p:pRg st="2" end="2"/>
                                            </p:txEl>
                                          </p:spTgt>
                                        </p:tgtEl>
                                      </p:cBhvr>
                                    </p:animEffect>
                                  </p:childTnLst>
                                </p:cTn>
                              </p:par>
                              <p:par>
                                <p:cTn id="11" presetID="16" presetClass="entr" presetSubtype="26"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Effect transition="in" filter="barn(inHorizontal)">
                                      <p:cBhvr>
                                        <p:cTn id="13" dur="2500"/>
                                        <p:tgtEl>
                                          <p:spTgt spid="10">
                                            <p:txEl>
                                              <p:pRg st="4" end="4"/>
                                            </p:txEl>
                                          </p:spTgt>
                                        </p:tgtEl>
                                      </p:cBhvr>
                                    </p:animEffect>
                                  </p:childTnLst>
                                </p:cTn>
                              </p:par>
                              <p:par>
                                <p:cTn id="14" presetID="16" presetClass="entr" presetSubtype="26" fill="hold" nodeType="withEffect">
                                  <p:stCondLst>
                                    <p:cond delay="0"/>
                                  </p:stCondLst>
                                  <p:childTnLst>
                                    <p:set>
                                      <p:cBhvr>
                                        <p:cTn id="15" dur="1" fill="hold">
                                          <p:stCondLst>
                                            <p:cond delay="0"/>
                                          </p:stCondLst>
                                        </p:cTn>
                                        <p:tgtEl>
                                          <p:spTgt spid="10">
                                            <p:txEl>
                                              <p:pRg st="5" end="5"/>
                                            </p:txEl>
                                          </p:spTgt>
                                        </p:tgtEl>
                                        <p:attrNameLst>
                                          <p:attrName>style.visibility</p:attrName>
                                        </p:attrNameLst>
                                      </p:cBhvr>
                                      <p:to>
                                        <p:strVal val="visible"/>
                                      </p:to>
                                    </p:set>
                                    <p:animEffect transition="in" filter="barn(inHorizontal)">
                                      <p:cBhvr>
                                        <p:cTn id="16" dur="2500"/>
                                        <p:tgtEl>
                                          <p:spTgt spid="10">
                                            <p:txEl>
                                              <p:pRg st="5" end="5"/>
                                            </p:txEl>
                                          </p:spTgt>
                                        </p:tgtEl>
                                      </p:cBhvr>
                                    </p:animEffect>
                                  </p:childTnLst>
                                </p:cTn>
                              </p:par>
                              <p:par>
                                <p:cTn id="17" presetID="16" presetClass="entr" presetSubtype="26" fill="hold" nodeType="withEffect">
                                  <p:stCondLst>
                                    <p:cond delay="0"/>
                                  </p:stCondLst>
                                  <p:childTnLst>
                                    <p:set>
                                      <p:cBhvr>
                                        <p:cTn id="18" dur="1" fill="hold">
                                          <p:stCondLst>
                                            <p:cond delay="0"/>
                                          </p:stCondLst>
                                        </p:cTn>
                                        <p:tgtEl>
                                          <p:spTgt spid="10">
                                            <p:txEl>
                                              <p:pRg st="7" end="7"/>
                                            </p:txEl>
                                          </p:spTgt>
                                        </p:tgtEl>
                                        <p:attrNameLst>
                                          <p:attrName>style.visibility</p:attrName>
                                        </p:attrNameLst>
                                      </p:cBhvr>
                                      <p:to>
                                        <p:strVal val="visible"/>
                                      </p:to>
                                    </p:set>
                                    <p:animEffect transition="in" filter="barn(inHorizontal)">
                                      <p:cBhvr>
                                        <p:cTn id="19" dur="2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498" r="-1134" b="-197874"/>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7636" y="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grpSp>
        <p:nvGrpSpPr>
          <p:cNvPr id="8" name="Group 8"/>
          <p:cNvGrpSpPr/>
          <p:nvPr/>
        </p:nvGrpSpPr>
        <p:grpSpPr>
          <a:xfrm>
            <a:off x="3414820" y="3867150"/>
            <a:ext cx="11458360" cy="3965878"/>
            <a:chOff x="0" y="0"/>
            <a:chExt cx="8739281" cy="3024772"/>
          </a:xfrm>
        </p:grpSpPr>
        <p:sp>
          <p:nvSpPr>
            <p:cNvPr id="9" name="Freeform 9"/>
            <p:cNvSpPr/>
            <p:nvPr/>
          </p:nvSpPr>
          <p:spPr>
            <a:xfrm>
              <a:off x="0" y="0"/>
              <a:ext cx="8739281" cy="3024772"/>
            </a:xfrm>
            <a:custGeom>
              <a:avLst/>
              <a:gdLst/>
              <a:ahLst/>
              <a:cxnLst/>
              <a:rect l="l" t="t" r="r" b="b"/>
              <a:pathLst>
                <a:path w="8739281" h="3024772">
                  <a:moveTo>
                    <a:pt x="8739281" y="0"/>
                  </a:moveTo>
                  <a:lnTo>
                    <a:pt x="8739281" y="1049718"/>
                  </a:lnTo>
                  <a:cubicBezTo>
                    <a:pt x="8135713" y="1653286"/>
                    <a:pt x="7797322" y="1991677"/>
                    <a:pt x="7193754" y="2595245"/>
                  </a:cubicBezTo>
                  <a:lnTo>
                    <a:pt x="6286441" y="2595245"/>
                  </a:lnTo>
                  <a:lnTo>
                    <a:pt x="5817468" y="3024772"/>
                  </a:lnTo>
                  <a:lnTo>
                    <a:pt x="1415148" y="3024772"/>
                  </a:lnTo>
                  <a:lnTo>
                    <a:pt x="946175" y="2595245"/>
                  </a:lnTo>
                  <a:lnTo>
                    <a:pt x="0" y="2595245"/>
                  </a:lnTo>
                  <a:lnTo>
                    <a:pt x="0" y="812559"/>
                  </a:lnTo>
                  <a:lnTo>
                    <a:pt x="812559" y="0"/>
                  </a:lnTo>
                  <a:lnTo>
                    <a:pt x="8739281" y="0"/>
                  </a:lnTo>
                  <a:close/>
                </a:path>
              </a:pathLst>
            </a:custGeom>
            <a:solidFill>
              <a:srgbClr val="FFFDD8">
                <a:alpha val="15686"/>
              </a:srgbClr>
            </a:solidFill>
          </p:spPr>
        </p:sp>
      </p:grpSp>
      <p:grpSp>
        <p:nvGrpSpPr>
          <p:cNvPr id="10" name="Group 10"/>
          <p:cNvGrpSpPr/>
          <p:nvPr/>
        </p:nvGrpSpPr>
        <p:grpSpPr>
          <a:xfrm>
            <a:off x="3414820" y="4095019"/>
            <a:ext cx="11458360" cy="2835317"/>
            <a:chOff x="0" y="0"/>
            <a:chExt cx="15277813" cy="4621196"/>
          </a:xfrm>
        </p:grpSpPr>
        <p:sp>
          <p:nvSpPr>
            <p:cNvPr id="11" name="Freeform 11"/>
            <p:cNvSpPr/>
            <p:nvPr/>
          </p:nvSpPr>
          <p:spPr>
            <a:xfrm>
              <a:off x="0" y="0"/>
              <a:ext cx="15277813" cy="4020023"/>
            </a:xfrm>
            <a:custGeom>
              <a:avLst/>
              <a:gdLst/>
              <a:ahLst/>
              <a:cxnLst/>
              <a:rect l="l" t="t" r="r" b="b"/>
              <a:pathLst>
                <a:path w="15277813" h="4020023">
                  <a:moveTo>
                    <a:pt x="0" y="0"/>
                  </a:moveTo>
                  <a:lnTo>
                    <a:pt x="15277813" y="0"/>
                  </a:lnTo>
                  <a:lnTo>
                    <a:pt x="15277813" y="4020023"/>
                  </a:lnTo>
                  <a:lnTo>
                    <a:pt x="0" y="4020023"/>
                  </a:lnTo>
                  <a:lnTo>
                    <a:pt x="0" y="0"/>
                  </a:lnTo>
                  <a:close/>
                </a:path>
              </a:pathLst>
            </a:custGeom>
            <a:blipFill>
              <a:blip r:embed="rId8">
                <a:extLst>
                  <a:ext uri="{96DAC541-7B7A-43D3-8B79-37D633B846F1}">
                    <asvg:svgBlip xmlns:asvg="http://schemas.microsoft.com/office/drawing/2016/SVG/main" xmlns="" r:embed="rId9"/>
                  </a:ext>
                </a:extLst>
              </a:blip>
              <a:stretch>
                <a:fillRect b="-113774"/>
              </a:stretch>
            </a:blipFill>
          </p:spPr>
        </p:sp>
        <p:sp>
          <p:nvSpPr>
            <p:cNvPr id="12" name="Freeform 12"/>
            <p:cNvSpPr/>
            <p:nvPr/>
          </p:nvSpPr>
          <p:spPr>
            <a:xfrm>
              <a:off x="0" y="3780422"/>
              <a:ext cx="15277813" cy="840774"/>
            </a:xfrm>
            <a:custGeom>
              <a:avLst/>
              <a:gdLst/>
              <a:ahLst/>
              <a:cxnLst/>
              <a:rect l="l" t="t" r="r" b="b"/>
              <a:pathLst>
                <a:path w="15277813" h="840774">
                  <a:moveTo>
                    <a:pt x="0" y="0"/>
                  </a:moveTo>
                  <a:lnTo>
                    <a:pt x="15277813" y="0"/>
                  </a:lnTo>
                  <a:lnTo>
                    <a:pt x="15277813" y="840774"/>
                  </a:lnTo>
                  <a:lnTo>
                    <a:pt x="0" y="840774"/>
                  </a:lnTo>
                  <a:lnTo>
                    <a:pt x="0" y="0"/>
                  </a:lnTo>
                  <a:close/>
                </a:path>
              </a:pathLst>
            </a:custGeom>
            <a:blipFill>
              <a:blip r:embed="rId8">
                <a:extLst>
                  <a:ext uri="{96DAC541-7B7A-43D3-8B79-37D633B846F1}">
                    <asvg:svgBlip xmlns:asvg="http://schemas.microsoft.com/office/drawing/2016/SVG/main" xmlns="" r:embed="rId9"/>
                  </a:ext>
                </a:extLst>
              </a:blip>
              <a:stretch>
                <a:fillRect t="-922125"/>
              </a:stretch>
            </a:blipFill>
          </p:spPr>
        </p:sp>
      </p:grpSp>
      <p:sp>
        <p:nvSpPr>
          <p:cNvPr id="13" name="Freeform 13"/>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4" name="Freeform 14"/>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5" name="TextBox 15"/>
          <p:cNvSpPr txBox="1"/>
          <p:nvPr/>
        </p:nvSpPr>
        <p:spPr>
          <a:xfrm>
            <a:off x="4324808" y="4803078"/>
            <a:ext cx="9638383" cy="1461939"/>
          </a:xfrm>
          <a:prstGeom prst="rect">
            <a:avLst/>
          </a:prstGeom>
        </p:spPr>
        <p:txBody>
          <a:bodyPr lIns="0" tIns="0" rIns="0" bIns="0" rtlCol="0" anchor="t">
            <a:spAutoFit/>
          </a:bodyPr>
          <a:lstStyle/>
          <a:p>
            <a:pPr marL="755644" lvl="1" indent="-377822" algn="l">
              <a:lnSpc>
                <a:spcPts val="3849"/>
              </a:lnSpc>
              <a:buFont typeface="Arial"/>
              <a:buChar char="•"/>
            </a:pPr>
            <a:r>
              <a:rPr lang="en-US" sz="4800" spc="164" dirty="0">
                <a:solidFill>
                  <a:srgbClr val="B9B8A6"/>
                </a:solidFill>
                <a:latin typeface="Agency FB" pitchFamily="34" charset="0"/>
                <a:ea typeface="Voyager grotesque" pitchFamily="2" charset="0"/>
                <a:cs typeface="เอฟซี ฟาสท์เทสท์"/>
                <a:sym typeface="เอฟซี ฟาสท์เทสท์"/>
              </a:rPr>
              <a:t>Character- driven narrative</a:t>
            </a:r>
          </a:p>
          <a:p>
            <a:pPr marL="755644" lvl="1" indent="-377822" algn="l">
              <a:lnSpc>
                <a:spcPts val="3849"/>
              </a:lnSpc>
              <a:buFont typeface="Arial"/>
              <a:buChar char="•"/>
            </a:pPr>
            <a:r>
              <a:rPr lang="en-US" sz="4800" spc="164" dirty="0">
                <a:solidFill>
                  <a:srgbClr val="B9B8A6"/>
                </a:solidFill>
                <a:latin typeface="Agency FB" pitchFamily="34" charset="0"/>
                <a:ea typeface="Voyager grotesque" pitchFamily="2" charset="0"/>
                <a:cs typeface="เอฟซี ฟาสท์เทสท์"/>
                <a:sym typeface="เอฟซี ฟาสท์เทสท์"/>
              </a:rPr>
              <a:t>Interactive elements</a:t>
            </a:r>
          </a:p>
          <a:p>
            <a:pPr marL="755644" lvl="1" indent="-377822" algn="l">
              <a:lnSpc>
                <a:spcPts val="3849"/>
              </a:lnSpc>
              <a:buFont typeface="Arial"/>
              <a:buChar char="•"/>
            </a:pPr>
            <a:r>
              <a:rPr lang="en-US" sz="4800" spc="164" dirty="0">
                <a:solidFill>
                  <a:srgbClr val="B9B8A6"/>
                </a:solidFill>
                <a:latin typeface="Agency FB" pitchFamily="34" charset="0"/>
                <a:ea typeface="Voyager grotesque" pitchFamily="2" charset="0"/>
                <a:cs typeface="เอฟซี ฟาสท์เทสท์"/>
                <a:sym typeface="เอฟซี ฟาสท์เทสท์"/>
              </a:rPr>
              <a:t>Moral ambiguity</a:t>
            </a:r>
          </a:p>
        </p:txBody>
      </p:sp>
      <p:sp>
        <p:nvSpPr>
          <p:cNvPr id="16" name="TextBox 16"/>
          <p:cNvSpPr txBox="1"/>
          <p:nvPr/>
        </p:nvSpPr>
        <p:spPr>
          <a:xfrm>
            <a:off x="2102180" y="981075"/>
            <a:ext cx="3225967"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7" name="TextBox 17"/>
          <p:cNvSpPr txBox="1"/>
          <p:nvPr/>
        </p:nvSpPr>
        <p:spPr>
          <a:xfrm>
            <a:off x="13014642" y="981075"/>
            <a:ext cx="3196908"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a:cs typeface="Neue Machina"/>
                <a:sym typeface="Neue Machina"/>
              </a:rPr>
              <a:t>00054</a:t>
            </a:r>
          </a:p>
        </p:txBody>
      </p:sp>
      <p:sp>
        <p:nvSpPr>
          <p:cNvPr id="18" name="TextBox 18"/>
          <p:cNvSpPr txBox="1"/>
          <p:nvPr/>
        </p:nvSpPr>
        <p:spPr>
          <a:xfrm>
            <a:off x="2949618" y="1609697"/>
            <a:ext cx="12222518" cy="1218282"/>
          </a:xfrm>
          <a:prstGeom prst="rect">
            <a:avLst/>
          </a:prstGeom>
        </p:spPr>
        <p:txBody>
          <a:bodyPr lIns="0" tIns="0" rIns="0" bIns="0" rtlCol="0" anchor="t">
            <a:spAutoFit/>
          </a:bodyPr>
          <a:lstStyle/>
          <a:p>
            <a:pPr marL="0" lvl="0" indent="0" algn="ctr">
              <a:lnSpc>
                <a:spcPts val="9520"/>
              </a:lnSpc>
              <a:spcBef>
                <a:spcPct val="0"/>
              </a:spcBef>
            </a:pPr>
            <a:r>
              <a:rPr lang="en-US" sz="6800" spc="319" dirty="0">
                <a:solidFill>
                  <a:srgbClr val="DE1313"/>
                </a:solidFill>
                <a:latin typeface="Bookman Old Style" pitchFamily="18" charset="0"/>
                <a:ea typeface="Voyager grotesque" pitchFamily="2" charset="0"/>
                <a:cs typeface="เอฟซี ฟาสท์เทสท์"/>
                <a:sym typeface="เอฟซี ฟาสท์เทสท์"/>
              </a:rPr>
              <a:t>KEY FEATURES</a:t>
            </a:r>
          </a:p>
        </p:txBody>
      </p:sp>
    </p:spTree>
  </p:cSld>
  <p:clrMapOvr>
    <a:masterClrMapping/>
  </p:clrMapOvr>
  <mc:AlternateContent xmlns:mc="http://schemas.openxmlformats.org/markup-compatibility/2006" xmlns:p14="http://schemas.microsoft.com/office/powerpoint/2010/main">
    <mc:Choice Requires="p14">
      <p:transition spd="slow" p14:dur="2250">
        <p14:flip dir="r"/>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383" b="-60354"/>
            </a:stretch>
          </a:blipFill>
        </p:spPr>
      </p:sp>
      <p:sp>
        <p:nvSpPr>
          <p:cNvPr id="3" name="Freeform 3"/>
          <p:cNvSpPr/>
          <p:nvPr/>
        </p:nvSpPr>
        <p:spPr>
          <a:xfrm rot="-10800000">
            <a:off x="-3440710"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55273" y="21566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Voyager grotesque" pitchFamily="2" charset="0"/>
                <a:cs typeface="Neue Machina Light"/>
                <a:sym typeface="Neue Machina Light"/>
              </a:rPr>
              <a:t>A.R_I18N</a:t>
            </a:r>
          </a:p>
        </p:txBody>
      </p:sp>
      <p:sp>
        <p:nvSpPr>
          <p:cNvPr id="11" name="TextBox 11"/>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2" name="TextBox 12"/>
          <p:cNvSpPr txBox="1"/>
          <p:nvPr/>
        </p:nvSpPr>
        <p:spPr>
          <a:xfrm>
            <a:off x="1482507" y="1643315"/>
            <a:ext cx="15348716" cy="7662610"/>
          </a:xfrm>
          <a:prstGeom prst="rect">
            <a:avLst/>
          </a:prstGeom>
        </p:spPr>
        <p:txBody>
          <a:bodyPr lIns="0" tIns="0" rIns="0" bIns="0" rtlCol="0" anchor="t">
            <a:spAutoFit/>
          </a:bodyPr>
          <a:lstStyle/>
          <a:p>
            <a:pPr algn="ctr">
              <a:lnSpc>
                <a:spcPts val="3988"/>
              </a:lnSpc>
            </a:pPr>
            <a:r>
              <a:rPr lang="en-US" sz="28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“So, what do you think, ladies? You in?” </a:t>
            </a:r>
          </a:p>
          <a:p>
            <a:pPr algn="ctr">
              <a:lnSpc>
                <a:spcPts val="3988"/>
              </a:lnSpc>
            </a:pPr>
            <a:r>
              <a:rPr lang="en-US" sz="2849"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a:t>
            </a:r>
            <a:r>
              <a:rPr lang="en-US" sz="28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continues, “I know this isn’t a foolproof plan, but it’s the only way to get in, if we do this right.” </a:t>
            </a:r>
          </a:p>
          <a:p>
            <a:pPr algn="ctr">
              <a:lnSpc>
                <a:spcPts val="3988"/>
              </a:lnSpc>
            </a:pPr>
            <a:endParaRPr lang="en-US" sz="28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988"/>
              </a:lnSpc>
            </a:pPr>
            <a:r>
              <a:rPr lang="en-US" sz="2849"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a:t>
            </a:r>
            <a:r>
              <a:rPr lang="en-US" sz="28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asks, “So, how are getting our hands on that EMP for the blackout?” </a:t>
            </a:r>
          </a:p>
          <a:p>
            <a:pPr algn="ctr">
              <a:lnSpc>
                <a:spcPts val="3988"/>
              </a:lnSpc>
            </a:pPr>
            <a:r>
              <a:rPr lang="en-US" sz="2849"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a:t>
            </a:r>
            <a:r>
              <a:rPr lang="en-US" sz="28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tells, “I’ve got a friend. </a:t>
            </a:r>
            <a:r>
              <a:rPr lang="en-US" sz="284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Mike</a:t>
            </a:r>
            <a:r>
              <a:rPr lang="en-US" sz="28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I need you on this. Get to the location. I’ll tell the details later” </a:t>
            </a:r>
          </a:p>
          <a:p>
            <a:pPr algn="ctr">
              <a:lnSpc>
                <a:spcPts val="3988"/>
              </a:lnSpc>
            </a:pPr>
            <a:r>
              <a:rPr lang="en-US" sz="28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84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a:t>
            </a:r>
            <a:r>
              <a:rPr lang="en-US" sz="28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asks, “How do we tip the Scavs off?”</a:t>
            </a:r>
          </a:p>
          <a:p>
            <a:pPr algn="ctr">
              <a:lnSpc>
                <a:spcPts val="3988"/>
              </a:lnSpc>
            </a:pPr>
            <a:r>
              <a:rPr lang="en-US" sz="2849"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8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joins, “</a:t>
            </a:r>
            <a:r>
              <a:rPr lang="en-US" sz="2849" dirty="0">
                <a:solidFill>
                  <a:srgbClr val="FFC000"/>
                </a:solidFill>
                <a:latin typeface="Copperplate Gothic Light" panose="020E0507020206020404" pitchFamily="34" charset="0"/>
                <a:ea typeface="เอฟซี ฟาสท์เทสท์"/>
                <a:cs typeface="เอฟซี ฟาสท์เทสท์"/>
                <a:sym typeface="เอฟซี ฟาสท์เทสท์"/>
              </a:rPr>
              <a:t>Vas</a:t>
            </a:r>
            <a:r>
              <a:rPr lang="en-US" sz="28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’ll take care of them. Don’t you, </a:t>
            </a:r>
            <a:r>
              <a:rPr lang="en-US" sz="2849"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a:t>
            </a:r>
            <a:r>
              <a:rPr lang="en-US" sz="28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a:t>
            </a:r>
          </a:p>
          <a:p>
            <a:pPr algn="ctr">
              <a:lnSpc>
                <a:spcPts val="3988"/>
              </a:lnSpc>
            </a:pPr>
            <a:r>
              <a:rPr lang="en-US" sz="2849"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8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nods his head and “Yeah. I guess we don’t have a choice. do we?” “I think you should lend him a hand, </a:t>
            </a:r>
            <a:r>
              <a:rPr lang="en-US" sz="284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Mike</a:t>
            </a:r>
            <a:r>
              <a:rPr lang="en-US" sz="28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says </a:t>
            </a:r>
            <a:r>
              <a:rPr lang="en-US" sz="2849"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a:t>
            </a:r>
            <a:r>
              <a:rPr lang="en-US" sz="28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The </a:t>
            </a:r>
            <a:r>
              <a:rPr lang="en-US" sz="284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8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sighs, “Let’s hope everything goes as planned.” </a:t>
            </a:r>
            <a:r>
              <a:rPr lang="en-US" sz="2849"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8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replies, “it will, </a:t>
            </a:r>
            <a:r>
              <a:rPr lang="en-US" sz="284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Mike</a:t>
            </a:r>
            <a:r>
              <a:rPr lang="en-US" sz="284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It will…” </a:t>
            </a:r>
          </a:p>
          <a:p>
            <a:pPr algn="ctr">
              <a:lnSpc>
                <a:spcPts val="3988"/>
              </a:lnSpc>
            </a:pPr>
            <a:endParaRPr lang="en-US" sz="2849" dirty="0">
              <a:solidFill>
                <a:srgbClr val="FFFDD8"/>
              </a:solidFill>
              <a:latin typeface="Nasalization Rg" panose="020B0604020202020204" pitchFamily="34" charset="0"/>
              <a:ea typeface="เอฟซี ฟาสท์เทสท์"/>
              <a:cs typeface="เอฟซี ฟาสท์เทสท์"/>
              <a:sym typeface="เอฟซี ฟาสท์เทสท์"/>
            </a:endParaRPr>
          </a:p>
          <a:p>
            <a:pPr algn="ctr">
              <a:lnSpc>
                <a:spcPts val="3988"/>
              </a:lnSpc>
            </a:pPr>
            <a:r>
              <a:rPr lang="en-US" sz="3200" i="1" dirty="0">
                <a:solidFill>
                  <a:srgbClr val="FFFDD8"/>
                </a:solidFill>
                <a:latin typeface="Agency FB" panose="020B0503020202020204" pitchFamily="34" charset="0"/>
                <a:ea typeface="Aperture"/>
                <a:cs typeface="Aperture"/>
                <a:sym typeface="Aperture"/>
              </a:rPr>
              <a:t>(</a:t>
            </a:r>
            <a:r>
              <a:rPr lang="en-US" sz="3200" i="1" dirty="0">
                <a:solidFill>
                  <a:srgbClr val="00B050"/>
                </a:solidFill>
                <a:latin typeface="Agency FB" panose="020B0503020202020204" pitchFamily="34" charset="0"/>
                <a:ea typeface="Aperture"/>
                <a:cs typeface="Aperture"/>
                <a:sym typeface="Aperture"/>
              </a:rPr>
              <a:t>Player</a:t>
            </a:r>
            <a:r>
              <a:rPr lang="en-US" sz="3200" i="1" dirty="0">
                <a:solidFill>
                  <a:srgbClr val="FFFDD8"/>
                </a:solidFill>
                <a:latin typeface="Agency FB" panose="020B0503020202020204" pitchFamily="34" charset="0"/>
                <a:ea typeface="Aperture"/>
                <a:cs typeface="Aperture"/>
                <a:sym typeface="Aperture"/>
              </a:rPr>
              <a:t> gets the control from here)</a:t>
            </a:r>
          </a:p>
          <a:p>
            <a:pPr algn="ctr">
              <a:lnSpc>
                <a:spcPts val="3988"/>
              </a:lnSpc>
            </a:pPr>
            <a:endParaRPr lang="en-US" sz="2849" dirty="0">
              <a:solidFill>
                <a:srgbClr val="FFFDD8"/>
              </a:solidFill>
              <a:latin typeface="Aperture"/>
              <a:ea typeface="Aperture"/>
              <a:cs typeface="Aperture"/>
              <a:sym typeface="Aperture"/>
            </a:endParaRPr>
          </a:p>
        </p:txBody>
      </p:sp>
    </p:spTree>
  </p:cSld>
  <p:clrMapOvr>
    <a:masterClrMapping/>
  </p:clrMapOvr>
  <mc:AlternateContent xmlns:mc="http://schemas.openxmlformats.org/markup-compatibility/2006" xmlns:p14="http://schemas.microsoft.com/office/powerpoint/2010/main">
    <mc:Choice Requires="p14">
      <p:transition spd="slow" p14:dur="2750">
        <p:pull dir="u"/>
      </p:transition>
    </mc:Choice>
    <mc:Fallback xmlns="">
      <p:transition spd="slow">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ox(in)">
                                      <p:cBhvr>
                                        <p:cTn id="7" dur="2000"/>
                                        <p:tgtEl>
                                          <p:spTgt spid="12">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box(in)">
                                      <p:cBhvr>
                                        <p:cTn id="10" dur="2000"/>
                                        <p:tgtEl>
                                          <p:spTgt spid="12">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animEffect transition="in" filter="box(in)">
                                      <p:cBhvr>
                                        <p:cTn id="13" dur="2000"/>
                                        <p:tgtEl>
                                          <p:spTgt spid="12">
                                            <p:txEl>
                                              <p:pRg st="3" end="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12">
                                            <p:txEl>
                                              <p:pRg st="4" end="4"/>
                                            </p:txEl>
                                          </p:spTgt>
                                        </p:tgtEl>
                                        <p:attrNameLst>
                                          <p:attrName>style.visibility</p:attrName>
                                        </p:attrNameLst>
                                      </p:cBhvr>
                                      <p:to>
                                        <p:strVal val="visible"/>
                                      </p:to>
                                    </p:set>
                                    <p:animEffect transition="in" filter="box(in)">
                                      <p:cBhvr>
                                        <p:cTn id="16" dur="2000"/>
                                        <p:tgtEl>
                                          <p:spTgt spid="12">
                                            <p:txEl>
                                              <p:pRg st="4" end="4"/>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animEffect transition="in" filter="box(in)">
                                      <p:cBhvr>
                                        <p:cTn id="19" dur="2000"/>
                                        <p:tgtEl>
                                          <p:spTgt spid="12">
                                            <p:txEl>
                                              <p:pRg st="5" end="5"/>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12">
                                            <p:txEl>
                                              <p:pRg st="6" end="6"/>
                                            </p:txEl>
                                          </p:spTgt>
                                        </p:tgtEl>
                                        <p:attrNameLst>
                                          <p:attrName>style.visibility</p:attrName>
                                        </p:attrNameLst>
                                      </p:cBhvr>
                                      <p:to>
                                        <p:strVal val="visible"/>
                                      </p:to>
                                    </p:set>
                                    <p:animEffect transition="in" filter="box(in)">
                                      <p:cBhvr>
                                        <p:cTn id="22" dur="2000"/>
                                        <p:tgtEl>
                                          <p:spTgt spid="12">
                                            <p:txEl>
                                              <p:pRg st="6" end="6"/>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animEffect transition="in" filter="box(in)">
                                      <p:cBhvr>
                                        <p:cTn id="25" dur="2000"/>
                                        <p:tgtEl>
                                          <p:spTgt spid="12">
                                            <p:txEl>
                                              <p:pRg st="7" end="7"/>
                                            </p:txEl>
                                          </p:spTgt>
                                        </p:tgtEl>
                                      </p:cBhvr>
                                    </p:animEffect>
                                  </p:childTnLst>
                                </p:cTn>
                              </p:par>
                              <p:par>
                                <p:cTn id="26" presetID="10" presetClass="entr" presetSubtype="0" fill="hold" nodeType="withEffect">
                                  <p:stCondLst>
                                    <p:cond delay="2250"/>
                                  </p:stCondLst>
                                  <p:childTnLst>
                                    <p:set>
                                      <p:cBhvr>
                                        <p:cTn id="27" dur="1" fill="hold">
                                          <p:stCondLst>
                                            <p:cond delay="0"/>
                                          </p:stCondLst>
                                        </p:cTn>
                                        <p:tgtEl>
                                          <p:spTgt spid="12">
                                            <p:txEl>
                                              <p:pRg st="9" end="9"/>
                                            </p:txEl>
                                          </p:spTgt>
                                        </p:tgtEl>
                                        <p:attrNameLst>
                                          <p:attrName>style.visibility</p:attrName>
                                        </p:attrNameLst>
                                      </p:cBhvr>
                                      <p:to>
                                        <p:strVal val="visible"/>
                                      </p:to>
                                    </p:set>
                                    <p:animEffect transition="in" filter="fade">
                                      <p:cBhvr>
                                        <p:cTn id="28" dur="2000"/>
                                        <p:tgtEl>
                                          <p:spTgt spid="1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5">
              <a:alphaModFix amt="35000"/>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27636" y="0"/>
            <a:ext cx="18343273" cy="10287000"/>
            <a:chOff x="0" y="0"/>
            <a:chExt cx="24457697" cy="13716000"/>
          </a:xfrm>
        </p:grpSpPr>
        <p:sp>
          <p:nvSpPr>
            <p:cNvPr id="6" name="Freeform 6"/>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7">
                <a:alphaModFix amt="19999"/>
              </a:blip>
              <a:stretch>
                <a:fillRect t="-59452"/>
              </a:stretch>
            </a:blipFill>
          </p:spPr>
        </p:sp>
        <p:sp>
          <p:nvSpPr>
            <p:cNvPr id="7" name="Freeform 7"/>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7">
                <a:alphaModFix amt="19999"/>
              </a:blip>
              <a:stretch>
                <a:fillRect b="-59867"/>
              </a:stretch>
            </a:blipFill>
          </p:spPr>
        </p:sp>
      </p:gr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00054</a:t>
            </a:r>
          </a:p>
        </p:txBody>
      </p:sp>
      <p:sp>
        <p:nvSpPr>
          <p:cNvPr id="11" name="TextBox 11"/>
          <p:cNvSpPr txBox="1"/>
          <p:nvPr/>
        </p:nvSpPr>
        <p:spPr>
          <a:xfrm>
            <a:off x="1838447" y="1877901"/>
            <a:ext cx="14585925" cy="6968831"/>
          </a:xfrm>
          <a:prstGeom prst="rect">
            <a:avLst/>
          </a:prstGeom>
        </p:spPr>
        <p:txBody>
          <a:bodyPr lIns="0" tIns="0" rIns="0" bIns="0" rtlCol="0" anchor="t">
            <a:spAutoFit/>
          </a:bodyPr>
          <a:lstStyle/>
          <a:p>
            <a:pPr algn="ctr">
              <a:lnSpc>
                <a:spcPts val="4199"/>
              </a:lnSpc>
            </a:pPr>
            <a:r>
              <a:rPr lang="en-US" sz="29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The </a:t>
            </a:r>
            <a:r>
              <a:rPr lang="en-US" sz="2999" dirty="0">
                <a:solidFill>
                  <a:srgbClr val="2BFF00"/>
                </a:solidFill>
                <a:latin typeface="Gill Sans MT" panose="020B0502020104020203" pitchFamily="34" charset="0"/>
                <a:ea typeface="เอฟซี ฟาสท์เทสท์"/>
                <a:cs typeface="เอฟซี ฟาสท์เทสท์"/>
                <a:sym typeface="เอฟซี ฟาสท์เทสท์"/>
              </a:rPr>
              <a:t>player </a:t>
            </a:r>
            <a:r>
              <a:rPr lang="en-US" sz="29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can choose to either explore the city with the addition of new side quests as it takes some time to activate the heist. </a:t>
            </a:r>
          </a:p>
          <a:p>
            <a:pPr algn="ctr">
              <a:lnSpc>
                <a:spcPts val="4199"/>
              </a:lnSpc>
            </a:pPr>
            <a:endParaRPr lang="en-US" sz="29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endParaRPr>
          </a:p>
          <a:p>
            <a:pPr algn="ctr">
              <a:lnSpc>
                <a:spcPts val="4199"/>
              </a:lnSpc>
            </a:pPr>
            <a:r>
              <a:rPr lang="en-US" sz="29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After a few hours, the </a:t>
            </a:r>
            <a:r>
              <a:rPr lang="en-US" sz="2999" dirty="0">
                <a:solidFill>
                  <a:srgbClr val="2BFF00"/>
                </a:solidFill>
                <a:latin typeface="Gill Sans MT" panose="020B0502020104020203" pitchFamily="34" charset="0"/>
                <a:ea typeface="เอฟซี ฟาสท์เทสท์"/>
                <a:cs typeface="เอฟซี ฟาสท์เทสท์"/>
                <a:sym typeface="เอฟซี ฟาสท์เทสท์"/>
              </a:rPr>
              <a:t>player </a:t>
            </a:r>
            <a:r>
              <a:rPr lang="en-US" sz="29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gets a call from </a:t>
            </a:r>
            <a:r>
              <a:rPr lang="en-US" sz="2999" dirty="0">
                <a:solidFill>
                  <a:srgbClr val="ED8700"/>
                </a:solidFill>
                <a:latin typeface="Gill Sans MT" panose="020B0502020104020203" pitchFamily="34" charset="0"/>
                <a:ea typeface="เอฟซี ฟาสท์เทสท์"/>
                <a:cs typeface="เอฟซี ฟาสท์เทสท์"/>
                <a:sym typeface="เอฟซี ฟาสท์เทสท์"/>
              </a:rPr>
              <a:t>Vasily </a:t>
            </a:r>
            <a:r>
              <a:rPr lang="en-US" sz="29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for meeting him at the scrapyard ASAP. And </a:t>
            </a:r>
            <a:r>
              <a:rPr lang="en-US" sz="2999"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 </a:t>
            </a:r>
            <a:r>
              <a:rPr lang="en-US" sz="29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sends a message to </a:t>
            </a:r>
            <a:r>
              <a:rPr lang="en-US" sz="2999" dirty="0">
                <a:solidFill>
                  <a:srgbClr val="DE1313"/>
                </a:solidFill>
                <a:latin typeface="Gill Sans MT" panose="020B0502020104020203" pitchFamily="34" charset="0"/>
                <a:ea typeface="เอฟซี ฟาสท์เทสท์"/>
                <a:cs typeface="เอฟซี ฟาสท์เทสท์"/>
                <a:sym typeface="เอฟซี ฟาสท์เทสท์"/>
              </a:rPr>
              <a:t>Mike </a:t>
            </a:r>
            <a:r>
              <a:rPr lang="en-US" sz="29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asking him to come to the club in the center of the city. The </a:t>
            </a:r>
            <a:r>
              <a:rPr lang="en-US" sz="2999" dirty="0">
                <a:solidFill>
                  <a:srgbClr val="2BFF00"/>
                </a:solidFill>
                <a:latin typeface="Gill Sans MT" panose="020B0502020104020203" pitchFamily="34" charset="0"/>
                <a:ea typeface="เอฟซี ฟาสท์เทสท์"/>
                <a:cs typeface="เอฟซี ฟาสท์เทสท์"/>
                <a:sym typeface="เอฟซี ฟาสท์เทสท์"/>
              </a:rPr>
              <a:t>player </a:t>
            </a:r>
            <a:r>
              <a:rPr lang="en-US" sz="29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can start any mission of their choice. </a:t>
            </a:r>
          </a:p>
          <a:p>
            <a:pPr algn="ctr">
              <a:lnSpc>
                <a:spcPts val="4199"/>
              </a:lnSpc>
            </a:pPr>
            <a:endParaRPr lang="en-US" sz="29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endParaRPr>
          </a:p>
          <a:p>
            <a:pPr algn="ctr">
              <a:lnSpc>
                <a:spcPts val="4199"/>
              </a:lnSpc>
            </a:pPr>
            <a:r>
              <a:rPr lang="en-US" sz="29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If the </a:t>
            </a:r>
            <a:r>
              <a:rPr lang="en-US" sz="2999" dirty="0">
                <a:solidFill>
                  <a:srgbClr val="2BFF00"/>
                </a:solidFill>
                <a:latin typeface="Gill Sans MT" panose="020B0502020104020203" pitchFamily="34" charset="0"/>
                <a:ea typeface="เอฟซี ฟาสท์เทสท์"/>
                <a:cs typeface="เอฟซี ฟาสท์เทสท์"/>
                <a:sym typeface="เอฟซี ฟาสท์เทสท์"/>
              </a:rPr>
              <a:t>player </a:t>
            </a:r>
            <a:r>
              <a:rPr lang="en-US" sz="29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starts </a:t>
            </a:r>
            <a:r>
              <a:rPr lang="en-US" sz="2999"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Tosh’s </a:t>
            </a:r>
            <a:r>
              <a:rPr lang="en-US" sz="29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mission first, </a:t>
            </a:r>
            <a:r>
              <a:rPr lang="en-US" sz="2999"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 </a:t>
            </a:r>
            <a:r>
              <a:rPr lang="en-US" sz="29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waits outside the club which is run by the “Delgado” Family.</a:t>
            </a:r>
          </a:p>
          <a:p>
            <a:pPr algn="ctr">
              <a:lnSpc>
                <a:spcPts val="4199"/>
              </a:lnSpc>
            </a:pPr>
            <a:r>
              <a:rPr lang="en-US" sz="29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The </a:t>
            </a:r>
            <a:r>
              <a:rPr lang="en-US" sz="2999" dirty="0">
                <a:solidFill>
                  <a:srgbClr val="DE1313"/>
                </a:solidFill>
                <a:latin typeface="Gill Sans MT" panose="020B0502020104020203" pitchFamily="34" charset="0"/>
                <a:ea typeface="เอฟซี ฟาสท์เทสท์"/>
                <a:cs typeface="เอฟซี ฟาสท์เทสท์"/>
                <a:sym typeface="เอฟซี ฟาสท์เทสท์"/>
              </a:rPr>
              <a:t>protago </a:t>
            </a:r>
            <a:r>
              <a:rPr lang="en-US" sz="29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asks, “</a:t>
            </a:r>
            <a:r>
              <a:rPr lang="en-US" sz="2999"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Toshi</a:t>
            </a:r>
            <a:r>
              <a:rPr lang="en-US" sz="29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what’s the play?”</a:t>
            </a:r>
          </a:p>
          <a:p>
            <a:pPr algn="ctr">
              <a:lnSpc>
                <a:spcPts val="4199"/>
              </a:lnSpc>
            </a:pPr>
            <a:endParaRPr lang="en-US" sz="29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endParaRPr>
          </a:p>
          <a:p>
            <a:pPr algn="ctr">
              <a:lnSpc>
                <a:spcPts val="4199"/>
              </a:lnSpc>
            </a:pPr>
            <a:r>
              <a:rPr lang="en-US" sz="2999"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Toshi </a:t>
            </a:r>
            <a:r>
              <a:rPr lang="en-US" sz="29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tells, “Follow me, and no reflexes. OK?”</a:t>
            </a:r>
          </a:p>
          <a:p>
            <a:pPr algn="ctr">
              <a:lnSpc>
                <a:spcPts val="4199"/>
              </a:lnSpc>
            </a:pPr>
            <a:endParaRPr lang="en-US" sz="2999"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
        <p:nvSpPr>
          <p:cNvPr id="12" name="TextBox 12"/>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Tree>
  </p:cSld>
  <p:clrMapOvr>
    <a:masterClrMapping/>
  </p:clrMapOvr>
  <mc:AlternateContent xmlns:mc="http://schemas.openxmlformats.org/markup-compatibility/2006" xmlns:p14="http://schemas.microsoft.com/office/powerpoint/2010/main">
    <mc:Choice Requires="p14">
      <p:transition spd="slow" p14:dur="275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2250"/>
                                        <p:tgtEl>
                                          <p:spTgt spid="11">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0" dur="2250"/>
                                        <p:tgtEl>
                                          <p:spTgt spid="11">
                                            <p:txEl>
                                              <p:pRg st="2" end="2"/>
                                            </p:txEl>
                                          </p:spTgt>
                                        </p:tgtEl>
                                      </p:cBhvr>
                                    </p:animEffect>
                                  </p:childTnLst>
                                </p:cTn>
                              </p:par>
                              <p:par>
                                <p:cTn id="11" presetID="47" presetClass="entr" presetSubtype="0" fill="hold" nodeType="withEffect">
                                  <p:stCondLst>
                                    <p:cond delay="2750"/>
                                  </p:stCondLst>
                                  <p:childTnLst>
                                    <p:set>
                                      <p:cBhvr>
                                        <p:cTn id="12" dur="1" fill="hold">
                                          <p:stCondLst>
                                            <p:cond delay="0"/>
                                          </p:stCondLst>
                                        </p:cTn>
                                        <p:tgtEl>
                                          <p:spTgt spid="11">
                                            <p:txEl>
                                              <p:pRg st="4" end="4"/>
                                            </p:txEl>
                                          </p:spTgt>
                                        </p:tgtEl>
                                        <p:attrNameLst>
                                          <p:attrName>style.visibility</p:attrName>
                                        </p:attrNameLst>
                                      </p:cBhvr>
                                      <p:to>
                                        <p:strVal val="visible"/>
                                      </p:to>
                                    </p:set>
                                    <p:animEffect transition="in" filter="fade">
                                      <p:cBhvr>
                                        <p:cTn id="13" dur="3000"/>
                                        <p:tgtEl>
                                          <p:spTgt spid="11">
                                            <p:txEl>
                                              <p:pRg st="4" end="4"/>
                                            </p:txEl>
                                          </p:spTgt>
                                        </p:tgtEl>
                                      </p:cBhvr>
                                    </p:animEffect>
                                    <p:anim calcmode="lin" valueType="num">
                                      <p:cBhvr>
                                        <p:cTn id="14" dur="3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15" dur="3000" fill="hold"/>
                                        <p:tgtEl>
                                          <p:spTgt spid="11">
                                            <p:txEl>
                                              <p:pRg st="4" end="4"/>
                                            </p:txEl>
                                          </p:spTgt>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2750"/>
                                  </p:stCondLst>
                                  <p:childTnLst>
                                    <p:set>
                                      <p:cBhvr>
                                        <p:cTn id="17" dur="1" fill="hold">
                                          <p:stCondLst>
                                            <p:cond delay="0"/>
                                          </p:stCondLst>
                                        </p:cTn>
                                        <p:tgtEl>
                                          <p:spTgt spid="11">
                                            <p:txEl>
                                              <p:pRg st="5" end="5"/>
                                            </p:txEl>
                                          </p:spTgt>
                                        </p:tgtEl>
                                        <p:attrNameLst>
                                          <p:attrName>style.visibility</p:attrName>
                                        </p:attrNameLst>
                                      </p:cBhvr>
                                      <p:to>
                                        <p:strVal val="visible"/>
                                      </p:to>
                                    </p:set>
                                    <p:animEffect transition="in" filter="fade">
                                      <p:cBhvr>
                                        <p:cTn id="18" dur="3000"/>
                                        <p:tgtEl>
                                          <p:spTgt spid="11">
                                            <p:txEl>
                                              <p:pRg st="5" end="5"/>
                                            </p:txEl>
                                          </p:spTgt>
                                        </p:tgtEl>
                                      </p:cBhvr>
                                    </p:animEffect>
                                    <p:anim calcmode="lin" valueType="num">
                                      <p:cBhvr>
                                        <p:cTn id="19" dur="3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20" dur="3000" fill="hold"/>
                                        <p:tgtEl>
                                          <p:spTgt spid="11">
                                            <p:txEl>
                                              <p:pRg st="5" end="5"/>
                                            </p:txEl>
                                          </p:spTgt>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2750"/>
                                  </p:stCondLst>
                                  <p:childTnLst>
                                    <p:set>
                                      <p:cBhvr>
                                        <p:cTn id="22" dur="1" fill="hold">
                                          <p:stCondLst>
                                            <p:cond delay="0"/>
                                          </p:stCondLst>
                                        </p:cTn>
                                        <p:tgtEl>
                                          <p:spTgt spid="11">
                                            <p:txEl>
                                              <p:pRg st="7" end="7"/>
                                            </p:txEl>
                                          </p:spTgt>
                                        </p:tgtEl>
                                        <p:attrNameLst>
                                          <p:attrName>style.visibility</p:attrName>
                                        </p:attrNameLst>
                                      </p:cBhvr>
                                      <p:to>
                                        <p:strVal val="visible"/>
                                      </p:to>
                                    </p:set>
                                    <p:animEffect transition="in" filter="fade">
                                      <p:cBhvr>
                                        <p:cTn id="23" dur="3000"/>
                                        <p:tgtEl>
                                          <p:spTgt spid="11">
                                            <p:txEl>
                                              <p:pRg st="7" end="7"/>
                                            </p:txEl>
                                          </p:spTgt>
                                        </p:tgtEl>
                                      </p:cBhvr>
                                    </p:animEffect>
                                    <p:anim calcmode="lin" valueType="num">
                                      <p:cBhvr>
                                        <p:cTn id="24" dur="3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25" dur="3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grpSp>
      <p:sp>
        <p:nvSpPr>
          <p:cNvPr id="6" name="Freeform 6"/>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9" name="TextBox 9"/>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00054</a:t>
            </a:r>
          </a:p>
        </p:txBody>
      </p:sp>
      <p:sp>
        <p:nvSpPr>
          <p:cNvPr id="10" name="TextBox 10"/>
          <p:cNvSpPr txBox="1"/>
          <p:nvPr/>
        </p:nvSpPr>
        <p:spPr>
          <a:xfrm>
            <a:off x="1477412" y="2529275"/>
            <a:ext cx="15333177" cy="4616648"/>
          </a:xfrm>
          <a:prstGeom prst="rect">
            <a:avLst/>
          </a:prstGeom>
        </p:spPr>
        <p:txBody>
          <a:bodyPr lIns="0" tIns="0" rIns="0" bIns="0" rtlCol="0" anchor="t">
            <a:spAutoFit/>
          </a:bodyPr>
          <a:lstStyle/>
          <a:p>
            <a:pPr algn="just">
              <a:lnSpc>
                <a:spcPts val="3569"/>
              </a:lnSpc>
            </a:pPr>
            <a:r>
              <a:rPr lang="en-US" sz="255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In the morning, the bar is filled with crooks and dacoits, who work there. If the </a:t>
            </a:r>
            <a:r>
              <a:rPr lang="en-US" sz="2550" dirty="0">
                <a:solidFill>
                  <a:srgbClr val="2BFF00"/>
                </a:solidFill>
                <a:latin typeface="Gill Sans MT" panose="020B0502020104020203" pitchFamily="34" charset="0"/>
                <a:ea typeface="เอฟซี ฟาสท์เทสท์"/>
                <a:cs typeface="เอฟซี ฟาสท์เทสท์"/>
                <a:sym typeface="เอฟซี ฟาสท์เทสท์"/>
              </a:rPr>
              <a:t>player</a:t>
            </a:r>
            <a:r>
              <a:rPr lang="en-US" sz="255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goes to the club at night, the club hosts a party with high security at the entry. </a:t>
            </a:r>
          </a:p>
          <a:p>
            <a:pPr algn="just">
              <a:lnSpc>
                <a:spcPts val="3569"/>
              </a:lnSpc>
            </a:pPr>
            <a:endParaRPr lang="en-US" sz="255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endParaRPr>
          </a:p>
          <a:p>
            <a:pPr algn="just">
              <a:lnSpc>
                <a:spcPts val="3569"/>
              </a:lnSpc>
            </a:pP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(The </a:t>
            </a:r>
            <a:r>
              <a:rPr lang="en-US" sz="3200" i="1" dirty="0">
                <a:solidFill>
                  <a:srgbClr val="2BFF00"/>
                </a:solidFill>
                <a:latin typeface="Agency FB" panose="020B0503020202020204" pitchFamily="34" charset="0"/>
                <a:ea typeface="เอฟซี ฟาสท์เทสท์"/>
                <a:cs typeface="เอฟซี ฟาสท์เทสท์"/>
                <a:sym typeface="เอฟซี ฟาสท์เทสท์"/>
              </a:rPr>
              <a:t>player </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needs to choose the time to start the mission depending on their situation)</a:t>
            </a:r>
          </a:p>
          <a:p>
            <a:pPr algn="just">
              <a:lnSpc>
                <a:spcPts val="3569"/>
              </a:lnSpc>
            </a:pPr>
            <a:endParaRPr lang="en-US" sz="255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endParaRPr>
          </a:p>
          <a:p>
            <a:pPr algn="just">
              <a:lnSpc>
                <a:spcPts val="3569"/>
              </a:lnSpc>
            </a:pPr>
            <a:r>
              <a:rPr lang="en-US" sz="2550"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a:t>
            </a:r>
            <a:r>
              <a:rPr lang="en-US" sz="255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hands a card to one of the crooks. After the card gets scanned, He escorts both of them into the bar where the boss, </a:t>
            </a:r>
            <a:r>
              <a:rPr lang="en-US" sz="2550"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Daniel “Borbon” Delgado</a:t>
            </a:r>
            <a:r>
              <a:rPr lang="en-US" sz="255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is seated and talks to his associates. </a:t>
            </a:r>
          </a:p>
          <a:p>
            <a:pPr algn="just">
              <a:lnSpc>
                <a:spcPts val="3569"/>
              </a:lnSpc>
            </a:pPr>
            <a:endParaRPr lang="en-US" sz="255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just">
              <a:lnSpc>
                <a:spcPts val="3569"/>
              </a:lnSpc>
            </a:pPr>
            <a:r>
              <a:rPr lang="en-US" sz="2550" i="1"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[Night time] </a:t>
            </a:r>
            <a:r>
              <a:rPr lang="en-US" sz="2550"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Daniel</a:t>
            </a:r>
            <a:r>
              <a:rPr lang="en-US" sz="255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enjoys with his </a:t>
            </a:r>
            <a:r>
              <a:rPr lang="en-US" sz="2550" dirty="0" smtClean="0">
                <a:solidFill>
                  <a:srgbClr val="FFFDD8"/>
                </a:solidFill>
                <a:latin typeface="Gill Sans MT" panose="020B0502020104020203" pitchFamily="34" charset="0"/>
                <a:ea typeface="เอฟซี ฟาสท์เทสท์"/>
                <a:cs typeface="เอฟซี ฟาสท์เทสท์"/>
                <a:sym typeface="เอฟซี ฟาสท์เทสท์"/>
              </a:rPr>
              <a:t>wife </a:t>
            </a:r>
            <a:r>
              <a:rPr lang="en-US" sz="255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and sends her off after seeing </a:t>
            </a:r>
            <a:r>
              <a:rPr lang="en-US" sz="2550"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a:t>
            </a:r>
            <a:r>
              <a:rPr lang="en-US" sz="255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and the </a:t>
            </a:r>
            <a:r>
              <a:rPr lang="en-US" sz="2550" dirty="0">
                <a:solidFill>
                  <a:srgbClr val="DE1313"/>
                </a:solidFill>
                <a:latin typeface="Gill Sans MT" panose="020B0502020104020203" pitchFamily="34" charset="0"/>
                <a:ea typeface="เอฟซี ฟาสท์เทสท์"/>
                <a:cs typeface="เอฟซี ฟาสท์เทสท์"/>
                <a:sym typeface="เอฟซี ฟาสท์เทสท์"/>
              </a:rPr>
              <a:t>protago</a:t>
            </a:r>
          </a:p>
          <a:p>
            <a:pPr algn="just">
              <a:lnSpc>
                <a:spcPts val="3569"/>
              </a:lnSpc>
            </a:pP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[Morning time] </a:t>
            </a:r>
            <a:r>
              <a:rPr lang="en-US" sz="2550"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Daniel </a:t>
            </a:r>
            <a:r>
              <a:rPr lang="en-US" sz="255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and his goons are checking out the bar’s equipment </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(guns,  ammo, melee weapons) </a:t>
            </a:r>
          </a:p>
        </p:txBody>
      </p:sp>
    </p:spTree>
  </p:cSld>
  <p:clrMapOvr>
    <a:masterClrMapping/>
  </p:clrMapOvr>
  <mc:AlternateContent xmlns:mc="http://schemas.openxmlformats.org/markup-compatibility/2006" xmlns:p14="http://schemas.microsoft.com/office/powerpoint/2010/main">
    <mc:Choice Requires="p14">
      <p:transition spd="slow" p14:dur="2000">
        <p14:wheelReverse spokes="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75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fade">
                                      <p:cBhvr>
                                        <p:cTn id="10" dur="1750"/>
                                        <p:tgtEl>
                                          <p:spTgt spid="10">
                                            <p:txEl>
                                              <p:pRg st="2" end="2"/>
                                            </p:txEl>
                                          </p:spTgt>
                                        </p:tgtEl>
                                      </p:cBhvr>
                                    </p:animEffect>
                                  </p:childTnLst>
                                </p:cTn>
                              </p:par>
                              <p:par>
                                <p:cTn id="11" presetID="16" presetClass="entr" presetSubtype="21" fill="hold" nodeType="withEffect">
                                  <p:stCondLst>
                                    <p:cond delay="2000"/>
                                  </p:stCondLst>
                                  <p:childTnLst>
                                    <p:set>
                                      <p:cBhvr>
                                        <p:cTn id="12" dur="1" fill="hold">
                                          <p:stCondLst>
                                            <p:cond delay="0"/>
                                          </p:stCondLst>
                                        </p:cTn>
                                        <p:tgtEl>
                                          <p:spTgt spid="10">
                                            <p:txEl>
                                              <p:pRg st="4" end="4"/>
                                            </p:txEl>
                                          </p:spTgt>
                                        </p:tgtEl>
                                        <p:attrNameLst>
                                          <p:attrName>style.visibility</p:attrName>
                                        </p:attrNameLst>
                                      </p:cBhvr>
                                      <p:to>
                                        <p:strVal val="visible"/>
                                      </p:to>
                                    </p:set>
                                    <p:animEffect transition="in" filter="barn(inVertical)">
                                      <p:cBhvr>
                                        <p:cTn id="13" dur="2000"/>
                                        <p:tgtEl>
                                          <p:spTgt spid="10">
                                            <p:txEl>
                                              <p:pRg st="4" end="4"/>
                                            </p:txEl>
                                          </p:spTgt>
                                        </p:tgtEl>
                                      </p:cBhvr>
                                    </p:animEffect>
                                  </p:childTnLst>
                                </p:cTn>
                              </p:par>
                              <p:par>
                                <p:cTn id="14" presetID="42" presetClass="entr" presetSubtype="0" fill="hold" nodeType="withEffect">
                                  <p:stCondLst>
                                    <p:cond delay="4000"/>
                                  </p:stCondLst>
                                  <p:childTnLst>
                                    <p:set>
                                      <p:cBhvr>
                                        <p:cTn id="15" dur="1" fill="hold">
                                          <p:stCondLst>
                                            <p:cond delay="0"/>
                                          </p:stCondLst>
                                        </p:cTn>
                                        <p:tgtEl>
                                          <p:spTgt spid="10">
                                            <p:txEl>
                                              <p:pRg st="6" end="6"/>
                                            </p:txEl>
                                          </p:spTgt>
                                        </p:tgtEl>
                                        <p:attrNameLst>
                                          <p:attrName>style.visibility</p:attrName>
                                        </p:attrNameLst>
                                      </p:cBhvr>
                                      <p:to>
                                        <p:strVal val="visible"/>
                                      </p:to>
                                    </p:set>
                                    <p:animEffect transition="in" filter="fade">
                                      <p:cBhvr>
                                        <p:cTn id="16" dur="1000"/>
                                        <p:tgtEl>
                                          <p:spTgt spid="10">
                                            <p:txEl>
                                              <p:pRg st="6" end="6"/>
                                            </p:txEl>
                                          </p:spTgt>
                                        </p:tgtEl>
                                      </p:cBhvr>
                                    </p:animEffect>
                                    <p:anim calcmode="lin" valueType="num">
                                      <p:cBhvr>
                                        <p:cTn id="17"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18" dur="1000" fill="hold"/>
                                        <p:tgtEl>
                                          <p:spTgt spid="10">
                                            <p:txEl>
                                              <p:pRg st="6" end="6"/>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4000"/>
                                  </p:stCondLst>
                                  <p:childTnLst>
                                    <p:set>
                                      <p:cBhvr>
                                        <p:cTn id="20" dur="1" fill="hold">
                                          <p:stCondLst>
                                            <p:cond delay="0"/>
                                          </p:stCondLst>
                                        </p:cTn>
                                        <p:tgtEl>
                                          <p:spTgt spid="10">
                                            <p:txEl>
                                              <p:pRg st="7" end="7"/>
                                            </p:txEl>
                                          </p:spTgt>
                                        </p:tgtEl>
                                        <p:attrNameLst>
                                          <p:attrName>style.visibility</p:attrName>
                                        </p:attrNameLst>
                                      </p:cBhvr>
                                      <p:to>
                                        <p:strVal val="visible"/>
                                      </p:to>
                                    </p:set>
                                    <p:animEffect transition="in" filter="fade">
                                      <p:cBhvr>
                                        <p:cTn id="21" dur="1000"/>
                                        <p:tgtEl>
                                          <p:spTgt spid="10">
                                            <p:txEl>
                                              <p:pRg st="7" end="7"/>
                                            </p:txEl>
                                          </p:spTgt>
                                        </p:tgtEl>
                                      </p:cBhvr>
                                    </p:animEffect>
                                    <p:anim calcmode="lin" valueType="num">
                                      <p:cBhvr>
                                        <p:cTn id="22"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488805" y="1642861"/>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Freeform 10"/>
          <p:cNvSpPr/>
          <p:nvPr/>
        </p:nvSpPr>
        <p:spPr>
          <a:xfrm>
            <a:off x="9298699" y="1426191"/>
            <a:ext cx="6912851" cy="6912851"/>
          </a:xfrm>
          <a:custGeom>
            <a:avLst/>
            <a:gdLst/>
            <a:ahLst/>
            <a:cxnLst/>
            <a:rect l="l" t="t" r="r" b="b"/>
            <a:pathLst>
              <a:path w="6912851" h="6912851">
                <a:moveTo>
                  <a:pt x="0" y="0"/>
                </a:moveTo>
                <a:lnTo>
                  <a:pt x="6912851" y="0"/>
                </a:lnTo>
                <a:lnTo>
                  <a:pt x="6912851" y="6912852"/>
                </a:lnTo>
                <a:lnTo>
                  <a:pt x="0" y="6912852"/>
                </a:lnTo>
                <a:lnTo>
                  <a:pt x="0" y="0"/>
                </a:lnTo>
                <a:close/>
              </a:path>
            </a:pathLst>
          </a:custGeom>
          <a:blipFill>
            <a:blip r:embed="rId10"/>
            <a:stretch>
              <a:fillRect/>
            </a:stretch>
          </a:blipFill>
        </p:spPr>
      </p:sp>
      <p:sp>
        <p:nvSpPr>
          <p:cNvPr id="11" name="TextBox 11"/>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2" name="TextBox 12"/>
          <p:cNvSpPr txBox="1"/>
          <p:nvPr/>
        </p:nvSpPr>
        <p:spPr>
          <a:xfrm>
            <a:off x="1759115" y="2247900"/>
            <a:ext cx="7207440" cy="5817298"/>
          </a:xfrm>
          <a:prstGeom prst="rect">
            <a:avLst/>
          </a:prstGeom>
        </p:spPr>
        <p:txBody>
          <a:bodyPr lIns="0" tIns="0" rIns="0" bIns="0" rtlCol="0" anchor="t">
            <a:spAutoFit/>
          </a:bodyPr>
          <a:lstStyle/>
          <a:p>
            <a:pPr algn="ctr">
              <a:lnSpc>
                <a:spcPts val="3780"/>
              </a:lnSpc>
            </a:pP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[in any case] </a:t>
            </a:r>
            <a:r>
              <a:rPr lang="en-US" sz="27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After seeing </a:t>
            </a:r>
            <a:r>
              <a:rPr lang="en-US" sz="2700"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a:t>
            </a:r>
            <a:r>
              <a:rPr lang="en-US" sz="27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a:t>
            </a:r>
            <a:r>
              <a:rPr lang="en-US" sz="2700"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Daniel </a:t>
            </a:r>
            <a:r>
              <a:rPr lang="en-US" sz="27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goes towards him. “Hey, </a:t>
            </a:r>
            <a:r>
              <a:rPr lang="en-US" sz="2700"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Toshiba</a:t>
            </a:r>
            <a:r>
              <a:rPr lang="en-US" sz="27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It’s been an honor seeing you at my bar.” He shakes his hand with </a:t>
            </a:r>
            <a:r>
              <a:rPr lang="en-US" sz="2700"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 </a:t>
            </a:r>
            <a:r>
              <a:rPr lang="en-US" sz="27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with a grin on his face.</a:t>
            </a:r>
          </a:p>
          <a:p>
            <a:pPr algn="ctr">
              <a:lnSpc>
                <a:spcPts val="3780"/>
              </a:lnSpc>
            </a:pPr>
            <a:endParaRPr lang="en-US" sz="27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endParaRPr>
          </a:p>
          <a:p>
            <a:pPr algn="ctr">
              <a:lnSpc>
                <a:spcPts val="3780"/>
              </a:lnSpc>
            </a:pPr>
            <a:r>
              <a:rPr lang="en-US" sz="27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“Yeah, </a:t>
            </a:r>
            <a:r>
              <a:rPr lang="en-US" sz="2700"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Daniel</a:t>
            </a:r>
            <a:r>
              <a:rPr lang="en-US" sz="27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How you doing?” </a:t>
            </a:r>
            <a:r>
              <a:rPr lang="en-US" sz="2700"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 </a:t>
            </a:r>
            <a:r>
              <a:rPr lang="en-US" sz="27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says, “Fine.” </a:t>
            </a:r>
            <a:r>
              <a:rPr lang="en-US" sz="2700"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Delgado </a:t>
            </a:r>
            <a:r>
              <a:rPr lang="en-US" sz="27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points his gun towards the </a:t>
            </a:r>
            <a:r>
              <a:rPr lang="en-US" sz="2700" dirty="0">
                <a:solidFill>
                  <a:srgbClr val="DE1313"/>
                </a:solidFill>
                <a:latin typeface="Gill Sans MT" panose="020B0502020104020203" pitchFamily="34" charset="0"/>
                <a:ea typeface="เอฟซี ฟาสท์เทสท์"/>
                <a:cs typeface="เอฟซี ฟาสท์เทสท์"/>
                <a:sym typeface="เอฟซี ฟาสท์เทสท์"/>
              </a:rPr>
              <a:t>protago’s </a:t>
            </a:r>
            <a:r>
              <a:rPr lang="en-US" sz="27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head and asks </a:t>
            </a:r>
            <a:r>
              <a:rPr lang="en-US" sz="2700"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a:t>
            </a:r>
            <a:r>
              <a:rPr lang="en-US" sz="27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“Who’s this meat-head with you, in my room?” </a:t>
            </a:r>
          </a:p>
          <a:p>
            <a:pPr algn="ctr">
              <a:lnSpc>
                <a:spcPts val="3780"/>
              </a:lnSpc>
            </a:pPr>
            <a:endParaRPr lang="en-US" sz="2700" dirty="0">
              <a:solidFill>
                <a:srgbClr val="FFFDD8"/>
              </a:solidFill>
              <a:latin typeface="เอฟซี ฟาสท์เทสท์"/>
              <a:ea typeface="เอฟซี ฟาสท์เทสท์"/>
              <a:cs typeface="เอฟซี ฟาสท์เทสท์"/>
              <a:sym typeface="เอฟซี ฟาสท์เทสท์"/>
            </a:endParaRPr>
          </a:p>
          <a:p>
            <a:pPr algn="ctr">
              <a:lnSpc>
                <a:spcPts val="3780"/>
              </a:lnSpc>
            </a:pPr>
            <a:endParaRPr lang="en-US" sz="2700" dirty="0">
              <a:solidFill>
                <a:srgbClr val="FFFDD8"/>
              </a:solidFill>
              <a:latin typeface="เอฟซี ฟาสท์เทสท์"/>
              <a:ea typeface="เอฟซี ฟาสท์เทสท์"/>
              <a:cs typeface="เอฟซี ฟาสท์เทสท์"/>
              <a:sym typeface="เอฟซี ฟาสท์เทสท์"/>
            </a:endParaRPr>
          </a:p>
          <a:p>
            <a:pPr algn="ctr">
              <a:lnSpc>
                <a:spcPts val="3780"/>
              </a:lnSpc>
            </a:pPr>
            <a:endParaRPr lang="en-US" sz="2700"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500">
        <p:pull dir="r"/>
      </p:transition>
    </mc:Choice>
    <mc:Fallback xmlns="">
      <p:transition spd="slow">
        <p:pull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7" dur="2000"/>
                                        <p:tgtEl>
                                          <p:spTgt spid="1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10" dur="2000"/>
                                        <p:tgtEl>
                                          <p:spTgt spid="12">
                                            <p:txEl>
                                              <p:pRg st="2" end="2"/>
                                            </p:txEl>
                                          </p:spTgt>
                                        </p:tgtEl>
                                      </p:cBhvr>
                                    </p:animEffect>
                                  </p:childTnLst>
                                </p:cTn>
                              </p:par>
                              <p:par>
                                <p:cTn id="11" presetID="6" presetClass="entr" presetSubtype="32" fill="hold" nodeType="withEffect">
                                  <p:stCondLst>
                                    <p:cond delay="2500"/>
                                  </p:stCondLst>
                                  <p:childTnLst>
                                    <p:set>
                                      <p:cBhvr>
                                        <p:cTn id="12" dur="1" fill="hold">
                                          <p:stCondLst>
                                            <p:cond delay="0"/>
                                          </p:stCondLst>
                                        </p:cTn>
                                        <p:tgtEl>
                                          <p:spTgt spid="10"/>
                                        </p:tgtEl>
                                        <p:attrNameLst>
                                          <p:attrName>style.visibility</p:attrName>
                                        </p:attrNameLst>
                                      </p:cBhvr>
                                      <p:to>
                                        <p:strVal val="visible"/>
                                      </p:to>
                                    </p:set>
                                    <p:animEffect transition="in" filter="circle(out)">
                                      <p:cBhvr>
                                        <p:cTn id="1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488805" y="1642861"/>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1" name="TextBox 11"/>
          <p:cNvSpPr txBox="1"/>
          <p:nvPr/>
        </p:nvSpPr>
        <p:spPr>
          <a:xfrm>
            <a:off x="1481548" y="2618954"/>
            <a:ext cx="15268006" cy="5273367"/>
          </a:xfrm>
          <a:prstGeom prst="rect">
            <a:avLst/>
          </a:prstGeom>
        </p:spPr>
        <p:txBody>
          <a:bodyPr lIns="0" tIns="0" rIns="0" bIns="0" rtlCol="0" anchor="t">
            <a:spAutoFit/>
          </a:bodyPr>
          <a:lstStyle/>
          <a:p>
            <a:pPr algn="ctr">
              <a:lnSpc>
                <a:spcPts val="4620"/>
              </a:lnSpc>
            </a:pPr>
            <a:r>
              <a:rPr lang="en-US" sz="33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The </a:t>
            </a:r>
            <a:r>
              <a:rPr lang="en-US" sz="3300" dirty="0">
                <a:solidFill>
                  <a:srgbClr val="DE1313"/>
                </a:solidFill>
                <a:latin typeface="Gill Sans MT" panose="020B0502020104020203" pitchFamily="34" charset="0"/>
                <a:ea typeface="เอฟซี ฟาสท์เทสท์"/>
                <a:cs typeface="เอฟซี ฟาสท์เทสท์"/>
                <a:sym typeface="เอฟซี ฟาสท์เทสท์"/>
              </a:rPr>
              <a:t>protago </a:t>
            </a:r>
            <a:r>
              <a:rPr lang="en-US" sz="33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gets scared from inside, but answers like a brave man, “Name’s </a:t>
            </a:r>
            <a:r>
              <a:rPr lang="en-US" sz="3300" dirty="0">
                <a:solidFill>
                  <a:srgbClr val="DE1313"/>
                </a:solidFill>
                <a:latin typeface="Gill Sans MT" panose="020B0502020104020203" pitchFamily="34" charset="0"/>
                <a:ea typeface="เอฟซี ฟาสท์เทสท์"/>
                <a:cs typeface="เอฟซี ฟาสท์เทสท์"/>
                <a:sym typeface="เอฟซี ฟาสท์เทสท์"/>
              </a:rPr>
              <a:t>Mike</a:t>
            </a:r>
            <a:r>
              <a:rPr lang="en-US" sz="33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A friend of </a:t>
            </a:r>
            <a:r>
              <a:rPr lang="en-US" sz="3300"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a:t>
            </a:r>
            <a:r>
              <a:rPr lang="en-US" sz="33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a:t>
            </a:r>
            <a:r>
              <a:rPr lang="en-US" sz="3300"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Daniel </a:t>
            </a:r>
            <a:r>
              <a:rPr lang="en-US" sz="33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looks at </a:t>
            </a:r>
            <a:r>
              <a:rPr lang="en-US" sz="3300"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 </a:t>
            </a:r>
            <a:r>
              <a:rPr lang="en-US" sz="33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as he nods. </a:t>
            </a:r>
            <a:r>
              <a:rPr lang="en-US" sz="3300"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Delgado </a:t>
            </a:r>
            <a:r>
              <a:rPr lang="en-US" sz="33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puts his gun down. </a:t>
            </a:r>
          </a:p>
          <a:p>
            <a:pPr algn="ctr">
              <a:lnSpc>
                <a:spcPts val="4620"/>
              </a:lnSpc>
            </a:pPr>
            <a:endParaRPr lang="en-US" sz="33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endParaRPr>
          </a:p>
          <a:p>
            <a:pPr algn="ctr">
              <a:lnSpc>
                <a:spcPts val="4620"/>
              </a:lnSpc>
            </a:pPr>
            <a:r>
              <a:rPr lang="en-US" sz="3300"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Delgado </a:t>
            </a:r>
            <a:r>
              <a:rPr lang="en-US" sz="33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asks, “So, </a:t>
            </a:r>
            <a:r>
              <a:rPr lang="en-US" sz="3300"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a:t>
            </a:r>
            <a:r>
              <a:rPr lang="en-US" sz="33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To what do I owe this visit?”. He’s tensed from the inside but tries to stay calm. </a:t>
            </a:r>
            <a:r>
              <a:rPr lang="en-US" sz="3300"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 </a:t>
            </a:r>
            <a:r>
              <a:rPr lang="en-US" sz="33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asks, “I need an EMP bomb, </a:t>
            </a:r>
            <a:r>
              <a:rPr lang="en-US" sz="3300"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Danny</a:t>
            </a:r>
            <a:r>
              <a:rPr lang="en-US" sz="33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Know where I can find one?” </a:t>
            </a:r>
            <a:r>
              <a:rPr lang="en-US" sz="3300"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Daniel </a:t>
            </a:r>
            <a:r>
              <a:rPr lang="en-US" sz="33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tries to hide his laughter.</a:t>
            </a:r>
          </a:p>
          <a:p>
            <a:pPr algn="ctr">
              <a:lnSpc>
                <a:spcPts val="4620"/>
              </a:lnSpc>
            </a:pPr>
            <a:endParaRPr lang="en-US" sz="33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4620"/>
              </a:lnSpc>
            </a:pP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[Night time] </a:t>
            </a:r>
            <a:r>
              <a:rPr lang="en-US" sz="3300"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Delgado </a:t>
            </a:r>
            <a:r>
              <a:rPr lang="en-US" sz="33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offers a seat to </a:t>
            </a:r>
            <a:r>
              <a:rPr lang="en-US" sz="3300"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 </a:t>
            </a:r>
            <a:r>
              <a:rPr lang="en-US" sz="33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&amp; the protago while he sends his wife away.</a:t>
            </a:r>
          </a:p>
          <a:p>
            <a:pPr algn="ctr">
              <a:lnSpc>
                <a:spcPts val="4620"/>
              </a:lnSpc>
            </a:pPr>
            <a:endParaRPr lang="en-US" sz="3300"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up)">
                                      <p:cBhvr>
                                        <p:cTn id="7" dur="2000"/>
                                        <p:tgtEl>
                                          <p:spTgt spid="11">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wipe(up)">
                                      <p:cBhvr>
                                        <p:cTn id="10" dur="2000"/>
                                        <p:tgtEl>
                                          <p:spTgt spid="11">
                                            <p:txEl>
                                              <p:pRg st="2" end="2"/>
                                            </p:txEl>
                                          </p:spTgt>
                                        </p:tgtEl>
                                      </p:cBhvr>
                                    </p:animEffect>
                                  </p:childTnLst>
                                </p:cTn>
                              </p:par>
                              <p:par>
                                <p:cTn id="11" presetID="2" presetClass="entr" presetSubtype="8" fill="hold" nodeType="withEffect">
                                  <p:stCondLst>
                                    <p:cond delay="3250"/>
                                  </p:stCondLst>
                                  <p:childTnLst>
                                    <p:set>
                                      <p:cBhvr>
                                        <p:cTn id="12" dur="1" fill="hold">
                                          <p:stCondLst>
                                            <p:cond delay="0"/>
                                          </p:stCondLst>
                                        </p:cTn>
                                        <p:tgtEl>
                                          <p:spTgt spid="11">
                                            <p:txEl>
                                              <p:pRg st="4" end="4"/>
                                            </p:txEl>
                                          </p:spTgt>
                                        </p:tgtEl>
                                        <p:attrNameLst>
                                          <p:attrName>style.visibility</p:attrName>
                                        </p:attrNameLst>
                                      </p:cBhvr>
                                      <p:to>
                                        <p:strVal val="visible"/>
                                      </p:to>
                                    </p:set>
                                    <p:anim calcmode="lin" valueType="num">
                                      <p:cBhvr additive="base">
                                        <p:cTn id="13" dur="2500" fill="hold"/>
                                        <p:tgtEl>
                                          <p:spTgt spid="11">
                                            <p:txEl>
                                              <p:pRg st="4" end="4"/>
                                            </p:txEl>
                                          </p:spTgt>
                                        </p:tgtEl>
                                        <p:attrNameLst>
                                          <p:attrName>ppt_x</p:attrName>
                                        </p:attrNameLst>
                                      </p:cBhvr>
                                      <p:tavLst>
                                        <p:tav tm="0">
                                          <p:val>
                                            <p:strVal val="0-#ppt_w/2"/>
                                          </p:val>
                                        </p:tav>
                                        <p:tav tm="100000">
                                          <p:val>
                                            <p:strVal val="#ppt_x"/>
                                          </p:val>
                                        </p:tav>
                                      </p:tavLst>
                                    </p:anim>
                                    <p:anim calcmode="lin" valueType="num">
                                      <p:cBhvr additive="base">
                                        <p:cTn id="14" dur="25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383" b="-60354"/>
            </a:stretch>
          </a:blipFill>
        </p:spPr>
      </p:sp>
      <p:sp>
        <p:nvSpPr>
          <p:cNvPr id="3" name="Freeform 3"/>
          <p:cNvSpPr/>
          <p:nvPr/>
        </p:nvSpPr>
        <p:spPr>
          <a:xfrm rot="-10800000">
            <a:off x="-3440710"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55273" y="21566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11" name="TextBox 11"/>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2" name="TextBox 12"/>
          <p:cNvSpPr txBox="1"/>
          <p:nvPr/>
        </p:nvSpPr>
        <p:spPr>
          <a:xfrm>
            <a:off x="1482507" y="2657947"/>
            <a:ext cx="15348716" cy="4971104"/>
          </a:xfrm>
          <a:prstGeom prst="rect">
            <a:avLst/>
          </a:prstGeom>
        </p:spPr>
        <p:txBody>
          <a:bodyPr lIns="0" tIns="0" rIns="0" bIns="0" rtlCol="0" anchor="t">
            <a:spAutoFit/>
          </a:bodyPr>
          <a:lstStyle/>
          <a:p>
            <a:pPr algn="ctr">
              <a:lnSpc>
                <a:spcPts val="3919"/>
              </a:lnSpc>
            </a:pP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After sitting, the </a:t>
            </a:r>
            <a:r>
              <a:rPr lang="en-US" sz="2799" dirty="0">
                <a:solidFill>
                  <a:srgbClr val="DE1313"/>
                </a:solidFill>
                <a:latin typeface="Gill Sans MT" panose="020B0502020104020203" pitchFamily="34" charset="0"/>
                <a:ea typeface="เอฟซี ฟาสท์เทสท์"/>
                <a:cs typeface="เอฟซี ฟาสท์เทสท์"/>
                <a:sym typeface="เอฟซี ฟาสท์เทสท์"/>
              </a:rPr>
              <a:t>protago </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asks, “Mr. </a:t>
            </a:r>
            <a:r>
              <a:rPr lang="en-US" sz="2799"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Delgado</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as my friend was asking---”</a:t>
            </a:r>
          </a:p>
          <a:p>
            <a:pPr algn="ctr">
              <a:lnSpc>
                <a:spcPts val="3919"/>
              </a:lnSpc>
            </a:pPr>
            <a:endPar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endParaRPr>
          </a:p>
          <a:p>
            <a:pPr algn="ctr">
              <a:lnSpc>
                <a:spcPts val="3919"/>
              </a:lnSpc>
            </a:pPr>
            <a:r>
              <a:rPr lang="en-US" sz="2799"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Delgado </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interrupts with a grunt, “Y’know, this man saved my life twice, no questions asked and now you’ve come with him for an EMP bomb? May I know why do you need one?”</a:t>
            </a:r>
          </a:p>
          <a:p>
            <a:pPr algn="ctr">
              <a:lnSpc>
                <a:spcPts val="3919"/>
              </a:lnSpc>
            </a:pPr>
            <a:endPar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endParaRPr>
          </a:p>
          <a:p>
            <a:pPr algn="ctr">
              <a:lnSpc>
                <a:spcPts val="3919"/>
              </a:lnSpc>
            </a:pPr>
            <a:r>
              <a:rPr lang="en-US" sz="2799"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 </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explains, “Personal Vendetta, That’s why I need </a:t>
            </a:r>
            <a:r>
              <a:rPr lang="en-US" sz="2799" dirty="0" smtClean="0">
                <a:solidFill>
                  <a:srgbClr val="FFFDD8"/>
                </a:solidFill>
                <a:latin typeface="Gill Sans MT" panose="020B0502020104020203" pitchFamily="34" charset="0"/>
                <a:ea typeface="เอฟซี ฟาสท์เทสท์"/>
                <a:cs typeface="เอฟซี ฟาสท์เทสท์"/>
                <a:sym typeface="เอฟซี ฟาสท์เทสท์"/>
              </a:rPr>
              <a:t>it.” </a:t>
            </a:r>
            <a:endPar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endParaRPr>
          </a:p>
          <a:p>
            <a:pPr algn="ctr">
              <a:lnSpc>
                <a:spcPts val="3919"/>
              </a:lnSpc>
            </a:pPr>
            <a:endPar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919"/>
              </a:lnSpc>
            </a:pPr>
            <a:r>
              <a:rPr lang="en-US" sz="2799"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Delgado </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bursts into laughter sarcastically, “Personal Vendetta? For </a:t>
            </a:r>
            <a:r>
              <a:rPr lang="en-US" sz="2799"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Yoshimitsu Toshiba</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Ex-</a:t>
            </a:r>
            <a:r>
              <a:rPr lang="en-US" sz="2799" dirty="0" err="1">
                <a:solidFill>
                  <a:srgbClr val="FFFDD8"/>
                </a:solidFill>
                <a:latin typeface="Gill Sans MT" panose="020B0502020104020203" pitchFamily="34" charset="0"/>
                <a:ea typeface="เอฟซี ฟาสท์เทสท์"/>
                <a:cs typeface="เอฟซี ฟาสท์เทสท์"/>
                <a:sym typeface="เอฟซี ฟาสท์เทสท์"/>
              </a:rPr>
              <a:t>CyberNinja</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a:t>
            </a:r>
          </a:p>
          <a:p>
            <a:pPr algn="ctr">
              <a:lnSpc>
                <a:spcPts val="3919"/>
              </a:lnSpc>
            </a:pP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“Fine. Fine.” He orders the goon, “consigue la caja” </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(Get the box in Spanish) </a:t>
            </a:r>
          </a:p>
          <a:p>
            <a:pPr algn="ctr">
              <a:lnSpc>
                <a:spcPts val="3919"/>
              </a:lnSpc>
            </a:pPr>
            <a:endParaRPr lang="en-US" sz="2799"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175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2500"/>
                                        <p:tgtEl>
                                          <p:spTgt spid="12">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wipe(left)">
                                      <p:cBhvr>
                                        <p:cTn id="10" dur="2500"/>
                                        <p:tgtEl>
                                          <p:spTgt spid="12">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Effect transition="in" filter="wipe(left)">
                                      <p:cBhvr>
                                        <p:cTn id="13" dur="2500"/>
                                        <p:tgtEl>
                                          <p:spTgt spid="12">
                                            <p:txEl>
                                              <p:pRg st="4" end="4"/>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2">
                                            <p:txEl>
                                              <p:pRg st="6" end="6"/>
                                            </p:txEl>
                                          </p:spTgt>
                                        </p:tgtEl>
                                        <p:attrNameLst>
                                          <p:attrName>style.visibility</p:attrName>
                                        </p:attrNameLst>
                                      </p:cBhvr>
                                      <p:to>
                                        <p:strVal val="visible"/>
                                      </p:to>
                                    </p:set>
                                    <p:animEffect transition="in" filter="wipe(left)">
                                      <p:cBhvr>
                                        <p:cTn id="16" dur="2500"/>
                                        <p:tgtEl>
                                          <p:spTgt spid="12">
                                            <p:txEl>
                                              <p:pRg st="6" end="6"/>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animEffect transition="in" filter="wipe(left)">
                                      <p:cBhvr>
                                        <p:cTn id="19" dur="25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5">
              <a:alphaModFix amt="35000"/>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0" y="-19958"/>
            <a:ext cx="18343273" cy="10287000"/>
            <a:chOff x="0" y="0"/>
            <a:chExt cx="24457697" cy="13716000"/>
          </a:xfrm>
        </p:grpSpPr>
        <p:sp>
          <p:nvSpPr>
            <p:cNvPr id="6" name="Freeform 6"/>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7">
                <a:alphaModFix amt="19999"/>
              </a:blip>
              <a:stretch>
                <a:fillRect t="-59452"/>
              </a:stretch>
            </a:blipFill>
          </p:spPr>
        </p:sp>
        <p:sp>
          <p:nvSpPr>
            <p:cNvPr id="7" name="Freeform 7"/>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7">
                <a:alphaModFix amt="19999"/>
              </a:blip>
              <a:stretch>
                <a:fillRect b="-59867"/>
              </a:stretch>
            </a:blipFill>
          </p:spPr>
        </p:sp>
      </p:gr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00054</a:t>
            </a:r>
          </a:p>
        </p:txBody>
      </p:sp>
      <p:sp>
        <p:nvSpPr>
          <p:cNvPr id="11" name="TextBox 11"/>
          <p:cNvSpPr txBox="1"/>
          <p:nvPr/>
        </p:nvSpPr>
        <p:spPr>
          <a:xfrm>
            <a:off x="1851036" y="1678155"/>
            <a:ext cx="14585925" cy="5462073"/>
          </a:xfrm>
          <a:prstGeom prst="rect">
            <a:avLst/>
          </a:prstGeom>
        </p:spPr>
        <p:txBody>
          <a:bodyPr lIns="0" tIns="0" rIns="0" bIns="0" rtlCol="0" anchor="t">
            <a:spAutoFit/>
          </a:bodyPr>
          <a:lstStyle/>
          <a:p>
            <a:pPr algn="ctr">
              <a:lnSpc>
                <a:spcPts val="3919"/>
              </a:lnSpc>
            </a:pP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The goon puts the box on the table and opens it. Inside is an EMP device. “This is one of a kind. Anything under its radar fries like a potato.” , explains </a:t>
            </a:r>
            <a:r>
              <a:rPr lang="en-US" sz="2799"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Delgado</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The </a:t>
            </a:r>
            <a:r>
              <a:rPr lang="en-US" sz="2799" dirty="0">
                <a:solidFill>
                  <a:srgbClr val="DE1313"/>
                </a:solidFill>
                <a:latin typeface="Gill Sans MT" panose="020B0502020104020203" pitchFamily="34" charset="0"/>
                <a:ea typeface="เอฟซี ฟาสท์เทสท์"/>
                <a:cs typeface="เอฟซี ฟาสท์เทสท์"/>
                <a:sym typeface="เอฟซี ฟาสท์เทสท์"/>
              </a:rPr>
              <a:t>protago</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asks, “Hmm. So how did you get your hands on this?” </a:t>
            </a:r>
            <a:r>
              <a:rPr lang="en-US" sz="2799"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 </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assures, “Maybe I’ll tell another time, </a:t>
            </a:r>
            <a:r>
              <a:rPr lang="en-US" sz="2799" dirty="0">
                <a:solidFill>
                  <a:srgbClr val="DE1313"/>
                </a:solidFill>
                <a:latin typeface="Gill Sans MT" panose="020B0502020104020203" pitchFamily="34" charset="0"/>
                <a:ea typeface="เอฟซี ฟาสท์เทสท์"/>
                <a:cs typeface="เอฟซี ฟาสท์เทสท์"/>
                <a:sym typeface="เอฟซี ฟาสท์เทสท์"/>
              </a:rPr>
              <a:t>Mike</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He faces </a:t>
            </a:r>
            <a:r>
              <a:rPr lang="en-US" sz="2799"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Delgado </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and asks, “Can I have a couple of ‘em?”</a:t>
            </a:r>
          </a:p>
          <a:p>
            <a:pPr algn="ctr">
              <a:lnSpc>
                <a:spcPts val="3919"/>
              </a:lnSpc>
            </a:pPr>
            <a:endPar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919"/>
              </a:lnSpc>
            </a:pP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a:t>
            </a:r>
            <a:r>
              <a:rPr lang="en-US" sz="3200" i="1" dirty="0">
                <a:solidFill>
                  <a:srgbClr val="00A096"/>
                </a:solidFill>
                <a:latin typeface="Agency FB" panose="020B0503020202020204" pitchFamily="34" charset="0"/>
                <a:ea typeface="เอฟซี ฟาสท์เทสท์"/>
                <a:cs typeface="เอฟซี ฟาสท์เทสท์"/>
                <a:sym typeface="เอฟซี ฟาสท์เทสท์"/>
              </a:rPr>
              <a:t>Daniel’s </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men look a bit triggered] </a:t>
            </a:r>
          </a:p>
          <a:p>
            <a:pPr algn="ctr">
              <a:lnSpc>
                <a:spcPts val="3919"/>
              </a:lnSpc>
            </a:pPr>
            <a:endPar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919"/>
              </a:lnSpc>
            </a:pPr>
            <a:r>
              <a:rPr lang="en-US" sz="2799"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Delgado </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bargains, “It’ll cost you quite a bit, </a:t>
            </a:r>
            <a:r>
              <a:rPr lang="en-US" sz="2799"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“Name your price, </a:t>
            </a:r>
            <a:r>
              <a:rPr lang="en-US" sz="2799"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Danny</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says </a:t>
            </a:r>
            <a:r>
              <a:rPr lang="en-US" sz="2799"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“No idea what were you up to, but I need a cut. Y’know, for the boys.” </a:t>
            </a:r>
          </a:p>
          <a:p>
            <a:pPr algn="ctr">
              <a:lnSpc>
                <a:spcPts val="3919"/>
              </a:lnSpc>
            </a:pPr>
            <a:endPar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endParaRPr>
          </a:p>
          <a:p>
            <a:pPr algn="ctr">
              <a:lnSpc>
                <a:spcPts val="3919"/>
              </a:lnSpc>
            </a:pP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The </a:t>
            </a:r>
            <a:r>
              <a:rPr lang="en-US" sz="2799" dirty="0">
                <a:solidFill>
                  <a:srgbClr val="2BFF00"/>
                </a:solidFill>
                <a:latin typeface="Gill Sans MT" panose="020B0502020104020203" pitchFamily="34" charset="0"/>
                <a:ea typeface="เอฟซี ฟาสท์เทสท์"/>
                <a:cs typeface="เอฟซี ฟาสท์เทสท์"/>
                <a:sym typeface="เอฟซี ฟาสท์เทสท์"/>
              </a:rPr>
              <a:t>player </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has the choice whether to accept or refuse the deal.</a:t>
            </a:r>
          </a:p>
        </p:txBody>
      </p:sp>
      <p:sp>
        <p:nvSpPr>
          <p:cNvPr id="12" name="TextBox 12"/>
          <p:cNvSpPr txBox="1"/>
          <p:nvPr/>
        </p:nvSpPr>
        <p:spPr>
          <a:xfrm>
            <a:off x="2102180" y="981075"/>
            <a:ext cx="1017538" cy="253852"/>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Tree>
  </p:cSld>
  <p:clrMapOvr>
    <a:masterClrMapping/>
  </p:clrMapOvr>
  <mc:AlternateContent xmlns:mc="http://schemas.openxmlformats.org/markup-compatibility/2006" xmlns:p14="http://schemas.microsoft.com/office/powerpoint/2010/main">
    <mc:Choice Requires="p14">
      <p:transition spd="slow" p14:dur="2750">
        <p:split/>
      </p:transition>
    </mc:Choice>
    <mc:Fallback xmlns="">
      <p:transition spd="slow">
        <p:spli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arn(inVertical)">
                                      <p:cBhvr>
                                        <p:cTn id="7" dur="2500"/>
                                        <p:tgtEl>
                                          <p:spTgt spid="11">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barn(inVertical)">
                                      <p:cBhvr>
                                        <p:cTn id="10" dur="2500"/>
                                        <p:tgtEl>
                                          <p:spTgt spid="11">
                                            <p:txEl>
                                              <p:pRg st="2" end="2"/>
                                            </p:txEl>
                                          </p:spTgt>
                                        </p:tgtEl>
                                      </p:cBhvr>
                                    </p:animEffect>
                                  </p:childTnLst>
                                </p:cTn>
                              </p:par>
                              <p:par>
                                <p:cTn id="11" presetID="6" presetClass="entr" presetSubtype="16" fill="hold" nodeType="withEffect">
                                  <p:stCondLst>
                                    <p:cond delay="2500"/>
                                  </p:stCondLst>
                                  <p:childTnLst>
                                    <p:set>
                                      <p:cBhvr>
                                        <p:cTn id="12" dur="1" fill="hold">
                                          <p:stCondLst>
                                            <p:cond delay="0"/>
                                          </p:stCondLst>
                                        </p:cTn>
                                        <p:tgtEl>
                                          <p:spTgt spid="11">
                                            <p:txEl>
                                              <p:pRg st="4" end="4"/>
                                            </p:txEl>
                                          </p:spTgt>
                                        </p:tgtEl>
                                        <p:attrNameLst>
                                          <p:attrName>style.visibility</p:attrName>
                                        </p:attrNameLst>
                                      </p:cBhvr>
                                      <p:to>
                                        <p:strVal val="visible"/>
                                      </p:to>
                                    </p:set>
                                    <p:animEffect transition="in" filter="circle(in)">
                                      <p:cBhvr>
                                        <p:cTn id="13" dur="2000"/>
                                        <p:tgtEl>
                                          <p:spTgt spid="11">
                                            <p:txEl>
                                              <p:pRg st="4" end="4"/>
                                            </p:txEl>
                                          </p:spTgt>
                                        </p:tgtEl>
                                      </p:cBhvr>
                                    </p:animEffect>
                                  </p:childTnLst>
                                </p:cTn>
                              </p:par>
                              <p:par>
                                <p:cTn id="14" presetID="6" presetClass="entr" presetSubtype="16" fill="hold" nodeType="withEffect">
                                  <p:stCondLst>
                                    <p:cond delay="2500"/>
                                  </p:stCondLst>
                                  <p:childTnLst>
                                    <p:set>
                                      <p:cBhvr>
                                        <p:cTn id="15" dur="1" fill="hold">
                                          <p:stCondLst>
                                            <p:cond delay="0"/>
                                          </p:stCondLst>
                                        </p:cTn>
                                        <p:tgtEl>
                                          <p:spTgt spid="11">
                                            <p:txEl>
                                              <p:pRg st="6" end="6"/>
                                            </p:txEl>
                                          </p:spTgt>
                                        </p:tgtEl>
                                        <p:attrNameLst>
                                          <p:attrName>style.visibility</p:attrName>
                                        </p:attrNameLst>
                                      </p:cBhvr>
                                      <p:to>
                                        <p:strVal val="visible"/>
                                      </p:to>
                                    </p:set>
                                    <p:animEffect transition="in" filter="circle(in)">
                                      <p:cBhvr>
                                        <p:cTn id="16" dur="20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grpSp>
      <p:sp>
        <p:nvSpPr>
          <p:cNvPr id="6" name="Freeform 6"/>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9" name="TextBox 9"/>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00054</a:t>
            </a:r>
          </a:p>
        </p:txBody>
      </p:sp>
      <p:sp>
        <p:nvSpPr>
          <p:cNvPr id="10" name="TextBox 10"/>
          <p:cNvSpPr txBox="1"/>
          <p:nvPr/>
        </p:nvSpPr>
        <p:spPr>
          <a:xfrm>
            <a:off x="1489196" y="2157810"/>
            <a:ext cx="15309608" cy="5971378"/>
          </a:xfrm>
          <a:prstGeom prst="rect">
            <a:avLst/>
          </a:prstGeom>
        </p:spPr>
        <p:txBody>
          <a:bodyPr lIns="0" tIns="0" rIns="0" bIns="0" rtlCol="0" anchor="t">
            <a:spAutoFit/>
          </a:bodyPr>
          <a:lstStyle/>
          <a:p>
            <a:pPr algn="just">
              <a:lnSpc>
                <a:spcPts val="3919"/>
              </a:lnSpc>
            </a:pP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[refusal] </a:t>
            </a:r>
            <a:r>
              <a:rPr lang="en-US" sz="2799"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Danny’s </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pissed as hell and orders his men to hunt them down and yells, “Bring their heads to me!!”  </a:t>
            </a:r>
          </a:p>
          <a:p>
            <a:pPr algn="just">
              <a:lnSpc>
                <a:spcPts val="3919"/>
              </a:lnSpc>
            </a:pPr>
            <a:endPar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just">
              <a:lnSpc>
                <a:spcPts val="3919"/>
              </a:lnSpc>
            </a:pP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[The </a:t>
            </a:r>
            <a:r>
              <a:rPr lang="en-US" sz="3200" i="1" dirty="0">
                <a:solidFill>
                  <a:srgbClr val="2BFF00"/>
                </a:solidFill>
                <a:latin typeface="Agency FB" panose="020B0503020202020204" pitchFamily="34" charset="0"/>
                <a:ea typeface="เอฟซี ฟาสท์เทสท์"/>
                <a:cs typeface="เอฟซี ฟาสท์เทสท์"/>
                <a:sym typeface="เอฟซี ฟาสท์เทสท์"/>
              </a:rPr>
              <a:t>player </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will have control]</a:t>
            </a:r>
          </a:p>
          <a:p>
            <a:pPr algn="just">
              <a:lnSpc>
                <a:spcPts val="3919"/>
              </a:lnSpc>
            </a:pP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(Morning time);</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The </a:t>
            </a:r>
            <a:r>
              <a:rPr lang="en-US" sz="2799" dirty="0">
                <a:solidFill>
                  <a:srgbClr val="2BFF00"/>
                </a:solidFill>
                <a:latin typeface="Gill Sans MT" panose="020B0502020104020203" pitchFamily="34" charset="0"/>
                <a:ea typeface="เอฟซี ฟาสท์เทสท์"/>
                <a:cs typeface="เอฟซี ฟาสท์เทสท์"/>
                <a:sym typeface="เอฟซี ฟาสท์เทสท์"/>
              </a:rPr>
              <a:t>player </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needs to be extra cautious during the crossfires as he doesn’t have implants and </a:t>
            </a:r>
            <a:r>
              <a:rPr lang="en-US" sz="2799" dirty="0" smtClean="0">
                <a:solidFill>
                  <a:srgbClr val="FFFDD8"/>
                </a:solidFill>
                <a:latin typeface="Gill Sans MT" panose="020B0502020104020203" pitchFamily="34" charset="0"/>
                <a:ea typeface="เอฟซี ฟาสท์เทสท์"/>
                <a:cs typeface="เอฟซี ฟาสท์เทสท์"/>
                <a:sym typeface="เอฟซี ฟาสท์เทสท์"/>
              </a:rPr>
              <a:t>couple of shots </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kills him on the spot. After he deals with them, both </a:t>
            </a:r>
            <a:r>
              <a:rPr lang="en-US" sz="2799"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 </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&amp; the </a:t>
            </a:r>
            <a:r>
              <a:rPr lang="en-US" sz="2799" dirty="0">
                <a:solidFill>
                  <a:srgbClr val="DE1313"/>
                </a:solidFill>
                <a:latin typeface="Gill Sans MT" panose="020B0502020104020203" pitchFamily="34" charset="0"/>
                <a:ea typeface="เอฟซี ฟาสท์เทสท์"/>
                <a:cs typeface="เอฟซี ฟาสท์เทสท์"/>
                <a:sym typeface="เอฟซี ฟาสท์เทสท์"/>
              </a:rPr>
              <a:t>protago </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confront </a:t>
            </a:r>
            <a:r>
              <a:rPr lang="en-US" sz="2799"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Daniel </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and can either kill him </a:t>
            </a:r>
            <a:r>
              <a:rPr lang="en-US" sz="2799" i="1"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(or) </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leave him. However, his men guard the club like a fortress. The </a:t>
            </a:r>
            <a:r>
              <a:rPr lang="en-US" sz="2799" dirty="0">
                <a:solidFill>
                  <a:srgbClr val="DE1313"/>
                </a:solidFill>
                <a:latin typeface="Gill Sans MT" panose="020B0502020104020203" pitchFamily="34" charset="0"/>
                <a:ea typeface="เอฟซี ฟาสท์เทสท์"/>
                <a:cs typeface="เอฟซี ฟาสท์เทสท์"/>
                <a:sym typeface="เอฟซี ฟาสท์เทสท์"/>
              </a:rPr>
              <a:t>protago </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needs to escape along with him</a:t>
            </a:r>
            <a:r>
              <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a:t>
            </a:r>
          </a:p>
          <a:p>
            <a:pPr algn="just">
              <a:lnSpc>
                <a:spcPts val="3919"/>
              </a:lnSpc>
            </a:pPr>
            <a:endPar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endParaRPr>
          </a:p>
          <a:p>
            <a:pPr algn="just">
              <a:lnSpc>
                <a:spcPts val="3919"/>
              </a:lnSpc>
            </a:pP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After they make their escape, </a:t>
            </a:r>
            <a:r>
              <a:rPr lang="en-US" sz="2799"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 </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appreciates, “That’s a good one. Keep up the work, </a:t>
            </a:r>
            <a:r>
              <a:rPr lang="en-US" sz="2799" dirty="0">
                <a:solidFill>
                  <a:srgbClr val="DE1313"/>
                </a:solidFill>
                <a:latin typeface="Gill Sans MT" panose="020B0502020104020203" pitchFamily="34" charset="0"/>
                <a:ea typeface="เอฟซี ฟาสท์เทสท์"/>
                <a:cs typeface="เอฟซี ฟาสท์เทสท์"/>
                <a:sym typeface="เอฟซี ฟาสท์เทสท์"/>
              </a:rPr>
              <a:t>Mike</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I’ll plant them along the grid and ring you up.” </a:t>
            </a:r>
            <a:r>
              <a:rPr lang="en-US" sz="2799"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 </a:t>
            </a:r>
            <a:r>
              <a:rPr lang="en-US" sz="2799"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gets out of the car and the mission is concluded. </a:t>
            </a:r>
          </a:p>
          <a:p>
            <a:pPr algn="just">
              <a:lnSpc>
                <a:spcPts val="3919"/>
              </a:lnSpc>
            </a:pPr>
            <a:endParaRPr lang="en-US" sz="2799"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5000">
        <p14:shred pattern="rectangle"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right)">
                                      <p:cBhvr>
                                        <p:cTn id="7" dur="2000"/>
                                        <p:tgtEl>
                                          <p:spTgt spid="10">
                                            <p:txEl>
                                              <p:pRg st="0" end="0"/>
                                            </p:txEl>
                                          </p:spTgt>
                                        </p:tgtEl>
                                      </p:cBhvr>
                                    </p:animEffect>
                                  </p:childTnLst>
                                </p:cTn>
                              </p:par>
                              <p:par>
                                <p:cTn id="8" presetID="10" presetClass="entr" presetSubtype="0" fill="hold" nodeType="withEffect">
                                  <p:stCondLst>
                                    <p:cond delay="225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fade">
                                      <p:cBhvr>
                                        <p:cTn id="10" dur="1750"/>
                                        <p:tgtEl>
                                          <p:spTgt spid="10">
                                            <p:txEl>
                                              <p:pRg st="2" end="2"/>
                                            </p:txEl>
                                          </p:spTgt>
                                        </p:tgtEl>
                                      </p:cBhvr>
                                    </p:animEffect>
                                  </p:childTnLst>
                                </p:cTn>
                              </p:par>
                              <p:par>
                                <p:cTn id="11" presetID="16" presetClass="entr" presetSubtype="37" fill="hold" nodeType="withEffect">
                                  <p:stCondLst>
                                    <p:cond delay="4250"/>
                                  </p:stCondLst>
                                  <p:childTnLst>
                                    <p:set>
                                      <p:cBhvr>
                                        <p:cTn id="12" dur="1" fill="hold">
                                          <p:stCondLst>
                                            <p:cond delay="0"/>
                                          </p:stCondLst>
                                        </p:cTn>
                                        <p:tgtEl>
                                          <p:spTgt spid="10">
                                            <p:txEl>
                                              <p:pRg st="3" end="3"/>
                                            </p:txEl>
                                          </p:spTgt>
                                        </p:tgtEl>
                                        <p:attrNameLst>
                                          <p:attrName>style.visibility</p:attrName>
                                        </p:attrNameLst>
                                      </p:cBhvr>
                                      <p:to>
                                        <p:strVal val="visible"/>
                                      </p:to>
                                    </p:set>
                                    <p:animEffect transition="in" filter="barn(outVertical)">
                                      <p:cBhvr>
                                        <p:cTn id="13" dur="3250"/>
                                        <p:tgtEl>
                                          <p:spTgt spid="10">
                                            <p:txEl>
                                              <p:pRg st="3" end="3"/>
                                            </p:txEl>
                                          </p:spTgt>
                                        </p:tgtEl>
                                      </p:cBhvr>
                                    </p:animEffect>
                                  </p:childTnLst>
                                </p:cTn>
                              </p:par>
                              <p:par>
                                <p:cTn id="14" presetID="16" presetClass="entr" presetSubtype="37" fill="hold" nodeType="withEffect">
                                  <p:stCondLst>
                                    <p:cond delay="4250"/>
                                  </p:stCondLst>
                                  <p:childTnLst>
                                    <p:set>
                                      <p:cBhvr>
                                        <p:cTn id="15" dur="1" fill="hold">
                                          <p:stCondLst>
                                            <p:cond delay="0"/>
                                          </p:stCondLst>
                                        </p:cTn>
                                        <p:tgtEl>
                                          <p:spTgt spid="10">
                                            <p:txEl>
                                              <p:pRg st="5" end="5"/>
                                            </p:txEl>
                                          </p:spTgt>
                                        </p:tgtEl>
                                        <p:attrNameLst>
                                          <p:attrName>style.visibility</p:attrName>
                                        </p:attrNameLst>
                                      </p:cBhvr>
                                      <p:to>
                                        <p:strVal val="visible"/>
                                      </p:to>
                                    </p:set>
                                    <p:animEffect transition="in" filter="barn(outVertical)">
                                      <p:cBhvr>
                                        <p:cTn id="16" dur="325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383" b="-60354"/>
            </a:stretch>
          </a:blipFill>
        </p:spPr>
      </p:sp>
      <p:sp>
        <p:nvSpPr>
          <p:cNvPr id="3" name="Freeform 3"/>
          <p:cNvSpPr/>
          <p:nvPr/>
        </p:nvSpPr>
        <p:spPr>
          <a:xfrm rot="-10800000">
            <a:off x="-3440710"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55273" y="21566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11" name="TextBox 11"/>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2" name="TextBox 12"/>
          <p:cNvSpPr txBox="1"/>
          <p:nvPr/>
        </p:nvSpPr>
        <p:spPr>
          <a:xfrm>
            <a:off x="1482507" y="2538932"/>
            <a:ext cx="15348716" cy="5640455"/>
          </a:xfrm>
          <a:prstGeom prst="rect">
            <a:avLst/>
          </a:prstGeom>
        </p:spPr>
        <p:txBody>
          <a:bodyPr lIns="0" tIns="0" rIns="0" bIns="0" rtlCol="0" anchor="t">
            <a:spAutoFit/>
          </a:bodyPr>
          <a:lstStyle/>
          <a:p>
            <a:pPr algn="ctr">
              <a:lnSpc>
                <a:spcPts val="3359"/>
              </a:lnSpc>
            </a:pP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[Night time] </a:t>
            </a:r>
            <a:r>
              <a:rPr lang="en-US" sz="24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If the </a:t>
            </a:r>
            <a:r>
              <a:rPr lang="en-US" sz="2400" dirty="0">
                <a:solidFill>
                  <a:srgbClr val="2BFF00"/>
                </a:solidFill>
                <a:latin typeface="Gill Sans MT" panose="020B0502020104020203" pitchFamily="34" charset="0"/>
                <a:ea typeface="เอฟซี ฟาสท์เทสท์"/>
                <a:cs typeface="เอฟซี ฟาสท์เทสท์"/>
                <a:sym typeface="เอฟซี ฟาสท์เทสท์"/>
              </a:rPr>
              <a:t>player </a:t>
            </a:r>
            <a:r>
              <a:rPr lang="en-US" sz="24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refuses the deal, </a:t>
            </a:r>
            <a:r>
              <a:rPr lang="en-US" sz="2400"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Daniel </a:t>
            </a:r>
            <a:r>
              <a:rPr lang="en-US" sz="24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orders his men to go after them and kill them. As there’s a party going on, there are less people but they’re better equipped. The </a:t>
            </a:r>
            <a:r>
              <a:rPr lang="en-US" sz="2400" dirty="0">
                <a:solidFill>
                  <a:srgbClr val="2BFF00"/>
                </a:solidFill>
                <a:latin typeface="Gill Sans MT" panose="020B0502020104020203" pitchFamily="34" charset="0"/>
                <a:ea typeface="เอฟซี ฟาสท์เทสท์"/>
                <a:cs typeface="เอฟซี ฟาสท์เทสท์"/>
                <a:sym typeface="เอฟซี ฟาสท์เทสท์"/>
              </a:rPr>
              <a:t>player </a:t>
            </a:r>
            <a:r>
              <a:rPr lang="en-US" sz="24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needs to get out of their club before backup arrives at the scene. If backup arrives, the duo gets overrun and they die. If they escape, </a:t>
            </a:r>
            <a:r>
              <a:rPr lang="en-US" sz="2400"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 </a:t>
            </a:r>
            <a:r>
              <a:rPr lang="en-US" sz="24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gets his hands on the EMPs concluding the mission. </a:t>
            </a:r>
          </a:p>
          <a:p>
            <a:pPr algn="ctr">
              <a:lnSpc>
                <a:spcPts val="3359"/>
              </a:lnSpc>
            </a:pPr>
            <a:endParaRPr lang="en-US" sz="24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endParaRPr>
          </a:p>
          <a:p>
            <a:pPr algn="ctr">
              <a:lnSpc>
                <a:spcPts val="3359"/>
              </a:lnSpc>
            </a:pPr>
            <a:r>
              <a:rPr lang="en-US" sz="2400"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Daniel </a:t>
            </a:r>
            <a:r>
              <a:rPr lang="en-US" sz="24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calls </a:t>
            </a:r>
            <a:r>
              <a:rPr lang="en-US" sz="2400"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a:t>
            </a:r>
            <a:r>
              <a:rPr lang="en-US" sz="24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and tries to intimidate him, “The deal’s still on, until you wish for death.”</a:t>
            </a:r>
          </a:p>
          <a:p>
            <a:pPr algn="ctr">
              <a:lnSpc>
                <a:spcPts val="3359"/>
              </a:lnSpc>
            </a:pPr>
            <a:r>
              <a:rPr lang="en-US" sz="24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If the </a:t>
            </a:r>
            <a:r>
              <a:rPr lang="en-US" sz="2400" dirty="0">
                <a:solidFill>
                  <a:srgbClr val="2BFF00"/>
                </a:solidFill>
                <a:latin typeface="Gill Sans MT" panose="020B0502020104020203" pitchFamily="34" charset="0"/>
                <a:ea typeface="เอฟซี ฟาสท์เทสท์"/>
                <a:cs typeface="เอฟซี ฟาสท์เทสท์"/>
                <a:sym typeface="เอฟซี ฟาสท์เทสท์"/>
              </a:rPr>
              <a:t>player </a:t>
            </a:r>
            <a:r>
              <a:rPr lang="en-US" sz="24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finds </a:t>
            </a:r>
            <a:r>
              <a:rPr lang="en-US" sz="2400"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Daniel </a:t>
            </a:r>
            <a:r>
              <a:rPr lang="en-US" sz="24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During the shootout and incapacitates him, He calls his men off and lets </a:t>
            </a:r>
            <a:r>
              <a:rPr lang="en-US" sz="2400" dirty="0">
                <a:solidFill>
                  <a:srgbClr val="2BFF00"/>
                </a:solidFill>
                <a:latin typeface="Gill Sans MT" panose="020B0502020104020203" pitchFamily="34" charset="0"/>
                <a:ea typeface="เอฟซี ฟาสท์เทสท์"/>
                <a:cs typeface="เอฟซี ฟาสท์เทสท์"/>
                <a:sym typeface="เอฟซี ฟาสท์เทสท์"/>
              </a:rPr>
              <a:t>player </a:t>
            </a:r>
            <a:r>
              <a:rPr lang="en-US" sz="24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and </a:t>
            </a:r>
            <a:r>
              <a:rPr lang="en-US" sz="2400"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 </a:t>
            </a:r>
            <a:r>
              <a:rPr lang="en-US" sz="24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walk away alive without the deal.</a:t>
            </a:r>
          </a:p>
          <a:p>
            <a:pPr algn="ctr">
              <a:lnSpc>
                <a:spcPts val="3359"/>
              </a:lnSpc>
            </a:pPr>
            <a:endPar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359"/>
              </a:lnSpc>
            </a:pPr>
            <a:r>
              <a:rPr lang="en-US" sz="24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If the </a:t>
            </a:r>
            <a:r>
              <a:rPr lang="en-US" sz="2400" dirty="0">
                <a:solidFill>
                  <a:srgbClr val="2BFF00"/>
                </a:solidFill>
                <a:latin typeface="Gill Sans MT" panose="020B0502020104020203" pitchFamily="34" charset="0"/>
                <a:ea typeface="เอฟซี ฟาสท์เทสท์"/>
                <a:cs typeface="เอฟซี ฟาสท์เทสท์"/>
                <a:sym typeface="เอฟซี ฟาสท์เทสท์"/>
              </a:rPr>
              <a:t>player </a:t>
            </a:r>
            <a:r>
              <a:rPr lang="en-US" sz="24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accepts the deal, </a:t>
            </a:r>
            <a:r>
              <a:rPr lang="en-US" sz="2400"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 </a:t>
            </a:r>
            <a:r>
              <a:rPr lang="en-US" sz="24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takes the EMPs while </a:t>
            </a:r>
            <a:r>
              <a:rPr lang="en-US" sz="2400" dirty="0">
                <a:solidFill>
                  <a:srgbClr val="00A096"/>
                </a:solidFill>
                <a:latin typeface="Gill Sans MT" panose="020B0502020104020203" pitchFamily="34" charset="0"/>
                <a:ea typeface="เอฟซี ฟาสท์เทสท์"/>
                <a:cs typeface="เอฟซี ฟาสท์เทสท์"/>
                <a:sym typeface="เอฟซี ฟาสท์เทสท์"/>
              </a:rPr>
              <a:t>Delgado</a:t>
            </a:r>
            <a:r>
              <a:rPr lang="en-US" sz="24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and the </a:t>
            </a:r>
            <a:r>
              <a:rPr lang="en-US" sz="2400" dirty="0">
                <a:solidFill>
                  <a:srgbClr val="DE1313"/>
                </a:solidFill>
                <a:latin typeface="Gill Sans MT" panose="020B0502020104020203" pitchFamily="34" charset="0"/>
                <a:ea typeface="เอฟซี ฟาสท์เทสท์"/>
                <a:cs typeface="เอฟซี ฟาสท์เทสท์"/>
                <a:sym typeface="เอฟซี ฟาสท์เทสท์"/>
              </a:rPr>
              <a:t>protago </a:t>
            </a:r>
            <a:r>
              <a:rPr lang="en-US" sz="24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shake hands and they get out of the club without a scratch. After getting out, </a:t>
            </a:r>
            <a:r>
              <a:rPr lang="en-US" sz="2400" dirty="0">
                <a:solidFill>
                  <a:srgbClr val="87D8FB"/>
                </a:solidFill>
                <a:latin typeface="Gill Sans MT" panose="020B0502020104020203" pitchFamily="34" charset="0"/>
                <a:ea typeface="เอฟซี ฟาสท์เทสท์"/>
                <a:cs typeface="เอฟซี ฟาสท์เทสท์"/>
                <a:sym typeface="เอฟซี ฟาสท์เทสท์"/>
              </a:rPr>
              <a:t>Tosh </a:t>
            </a:r>
            <a:r>
              <a:rPr lang="en-US" sz="24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says, “You changed, </a:t>
            </a:r>
            <a:r>
              <a:rPr lang="en-US" sz="2400" dirty="0">
                <a:solidFill>
                  <a:srgbClr val="DE1313"/>
                </a:solidFill>
                <a:latin typeface="Gill Sans MT" panose="020B0502020104020203" pitchFamily="34" charset="0"/>
                <a:ea typeface="เอฟซี ฟาสท์เทสท์"/>
                <a:cs typeface="เอฟซี ฟาสท์เทสท์"/>
                <a:sym typeface="เอฟซี ฟาสท์เทสท์"/>
              </a:rPr>
              <a:t>Mike</a:t>
            </a:r>
            <a:r>
              <a:rPr lang="en-US" sz="24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 For better </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(or) </a:t>
            </a:r>
            <a:r>
              <a:rPr lang="en-US" sz="2400" dirty="0">
                <a:solidFill>
                  <a:srgbClr val="FFFDD8"/>
                </a:solidFill>
                <a:latin typeface="Gill Sans MT" panose="020B0502020104020203" pitchFamily="34" charset="0"/>
                <a:ea typeface="เอฟซี ฟาสท์เทสท์"/>
                <a:cs typeface="เอฟซี ฟาสท์เทสท์"/>
                <a:sym typeface="เอฟซี ฟาสท์เทสท์"/>
              </a:rPr>
              <a:t>worse. We got the EMPs. I’ll plant them along the grid and ring you up.”, which completes the mission.</a:t>
            </a:r>
          </a:p>
          <a:p>
            <a:pPr algn="ctr">
              <a:lnSpc>
                <a:spcPts val="3359"/>
              </a:lnSpc>
            </a:pPr>
            <a:endParaRPr lang="en-US" sz="2400"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diamond(in)">
                                      <p:cBhvr>
                                        <p:cTn id="7" dur="2250"/>
                                        <p:tgtEl>
                                          <p:spTgt spid="12">
                                            <p:txEl>
                                              <p:pRg st="0" end="0"/>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diamond(in)">
                                      <p:cBhvr>
                                        <p:cTn id="10" dur="2250"/>
                                        <p:tgtEl>
                                          <p:spTgt spid="12">
                                            <p:txEl>
                                              <p:pRg st="2" end="2"/>
                                            </p:txEl>
                                          </p:spTgt>
                                        </p:tgtEl>
                                      </p:cBhvr>
                                    </p:animEffect>
                                  </p:childTnLst>
                                </p:cTn>
                              </p:par>
                              <p:par>
                                <p:cTn id="11" presetID="8" presetClass="entr" presetSubtype="16"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animEffect transition="in" filter="diamond(in)">
                                      <p:cBhvr>
                                        <p:cTn id="13" dur="2250"/>
                                        <p:tgtEl>
                                          <p:spTgt spid="12">
                                            <p:txEl>
                                              <p:pRg st="3" end="3"/>
                                            </p:txEl>
                                          </p:spTgt>
                                        </p:tgtEl>
                                      </p:cBhvr>
                                    </p:animEffect>
                                  </p:childTnLst>
                                </p:cTn>
                              </p:par>
                              <p:par>
                                <p:cTn id="14" presetID="10" presetClass="entr" presetSubtype="0" fill="hold" nodeType="withEffect">
                                  <p:stCondLst>
                                    <p:cond delay="2750"/>
                                  </p:stCondLst>
                                  <p:childTnLst>
                                    <p:set>
                                      <p:cBhvr>
                                        <p:cTn id="15" dur="1" fill="hold">
                                          <p:stCondLst>
                                            <p:cond delay="0"/>
                                          </p:stCondLst>
                                        </p:cTn>
                                        <p:tgtEl>
                                          <p:spTgt spid="12">
                                            <p:txEl>
                                              <p:pRg st="5" end="5"/>
                                            </p:txEl>
                                          </p:spTgt>
                                        </p:tgtEl>
                                        <p:attrNameLst>
                                          <p:attrName>style.visibility</p:attrName>
                                        </p:attrNameLst>
                                      </p:cBhvr>
                                      <p:to>
                                        <p:strVal val="visible"/>
                                      </p:to>
                                    </p:set>
                                    <p:animEffect transition="in" filter="fade">
                                      <p:cBhvr>
                                        <p:cTn id="16" dur="20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488805" y="1642861"/>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Freeform 10"/>
          <p:cNvSpPr/>
          <p:nvPr/>
        </p:nvSpPr>
        <p:spPr>
          <a:xfrm>
            <a:off x="9674440" y="1311377"/>
            <a:ext cx="6716860" cy="6716860"/>
          </a:xfrm>
          <a:custGeom>
            <a:avLst/>
            <a:gdLst/>
            <a:ahLst/>
            <a:cxnLst/>
            <a:rect l="l" t="t" r="r" b="b"/>
            <a:pathLst>
              <a:path w="6716860" h="6716860">
                <a:moveTo>
                  <a:pt x="0" y="0"/>
                </a:moveTo>
                <a:lnTo>
                  <a:pt x="6716860" y="0"/>
                </a:lnTo>
                <a:lnTo>
                  <a:pt x="6716860" y="6716860"/>
                </a:lnTo>
                <a:lnTo>
                  <a:pt x="0" y="6716860"/>
                </a:lnTo>
                <a:lnTo>
                  <a:pt x="0" y="0"/>
                </a:lnTo>
                <a:close/>
              </a:path>
            </a:pathLst>
          </a:custGeom>
          <a:blipFill>
            <a:blip r:embed="rId10"/>
            <a:stretch>
              <a:fillRect/>
            </a:stretch>
          </a:blipFill>
        </p:spPr>
      </p:sp>
      <p:sp>
        <p:nvSpPr>
          <p:cNvPr id="11" name="TextBox 11"/>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2" name="TextBox 12"/>
          <p:cNvSpPr txBox="1"/>
          <p:nvPr/>
        </p:nvSpPr>
        <p:spPr>
          <a:xfrm>
            <a:off x="1612585" y="2247900"/>
            <a:ext cx="7938076" cy="6801990"/>
          </a:xfrm>
          <a:prstGeom prst="rect">
            <a:avLst/>
          </a:prstGeom>
        </p:spPr>
        <p:txBody>
          <a:bodyPr lIns="0" tIns="0" rIns="0" bIns="0" rtlCol="0" anchor="t">
            <a:spAutoFit/>
          </a:bodyPr>
          <a:lstStyle/>
          <a:p>
            <a:pPr algn="ctr">
              <a:lnSpc>
                <a:spcPts val="4060"/>
              </a:lnSpc>
            </a:pPr>
            <a:r>
              <a:rPr lang="en-US" sz="29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 The </a:t>
            </a:r>
            <a:r>
              <a:rPr lang="en-US" sz="2900" dirty="0">
                <a:solidFill>
                  <a:srgbClr val="DE1313"/>
                </a:solidFill>
                <a:latin typeface="Palatino Linotype" panose="02040502050505030304" pitchFamily="18" charset="0"/>
                <a:ea typeface="เอฟซี ฟาสท์เทสท์"/>
                <a:cs typeface="เอฟซี ฟาสท์เทสท์"/>
                <a:sym typeface="เอฟซี ฟาสท์เทสท์"/>
              </a:rPr>
              <a:t>protago </a:t>
            </a:r>
            <a:r>
              <a:rPr lang="en-US" sz="29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goes to the trainyard  where </a:t>
            </a:r>
            <a:r>
              <a:rPr lang="en-US" sz="2900" dirty="0">
                <a:solidFill>
                  <a:srgbClr val="ED8700"/>
                </a:solidFill>
                <a:latin typeface="Palatino Linotype" panose="02040502050505030304" pitchFamily="18" charset="0"/>
                <a:ea typeface="เอฟซี ฟาสท์เทสท์"/>
                <a:cs typeface="เอฟซี ฟาสท์เทสท์"/>
                <a:sym typeface="เอฟซี ฟาสท์เทสท์"/>
              </a:rPr>
              <a:t>Vasily </a:t>
            </a:r>
            <a:r>
              <a:rPr lang="en-US" sz="29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is waiting along the sides, recalling his old times in his country. As the </a:t>
            </a:r>
            <a:r>
              <a:rPr lang="en-US" sz="2900" dirty="0">
                <a:solidFill>
                  <a:srgbClr val="2BFF00"/>
                </a:solidFill>
                <a:latin typeface="Palatino Linotype" panose="02040502050505030304" pitchFamily="18" charset="0"/>
                <a:ea typeface="เอฟซี ฟาสท์เทสท์"/>
                <a:cs typeface="เอฟซี ฟาสท์เทสท์"/>
                <a:sym typeface="เอฟซี ฟาสท์เทสท์"/>
              </a:rPr>
              <a:t>player </a:t>
            </a:r>
            <a:r>
              <a:rPr lang="en-US" sz="29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approaches </a:t>
            </a:r>
            <a:r>
              <a:rPr lang="en-US" sz="2900" dirty="0">
                <a:solidFill>
                  <a:srgbClr val="ED8700"/>
                </a:solidFill>
                <a:latin typeface="Palatino Linotype" panose="02040502050505030304" pitchFamily="18" charset="0"/>
                <a:ea typeface="เอฟซี ฟาสท์เทสท์"/>
                <a:cs typeface="เอฟซี ฟาสท์เทสท์"/>
                <a:sym typeface="เอฟซี ฟาสท์เทสท์"/>
              </a:rPr>
              <a:t>Vasily </a:t>
            </a:r>
            <a:r>
              <a:rPr lang="en-US" sz="29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tells the </a:t>
            </a:r>
            <a:r>
              <a:rPr lang="en-US" sz="2900" dirty="0">
                <a:solidFill>
                  <a:srgbClr val="DE1313"/>
                </a:solidFill>
                <a:latin typeface="Palatino Linotype" panose="02040502050505030304" pitchFamily="18" charset="0"/>
                <a:ea typeface="เอฟซี ฟาสท์เทสท์"/>
                <a:cs typeface="เอฟซี ฟาสท์เทสท์"/>
                <a:sym typeface="เอฟซี ฟาสท์เทสท์"/>
              </a:rPr>
              <a:t>protago</a:t>
            </a:r>
            <a:r>
              <a:rPr lang="en-US" sz="29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 “You know, мой папаша</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(my dad in Russian) </a:t>
            </a:r>
            <a:r>
              <a:rPr lang="en-US" sz="29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used to drive these. </a:t>
            </a:r>
            <a:r>
              <a:rPr lang="en-US" sz="2900" dirty="0">
                <a:solidFill>
                  <a:srgbClr val="DE1313"/>
                </a:solidFill>
                <a:latin typeface="Palatino Linotype" panose="02040502050505030304" pitchFamily="18" charset="0"/>
                <a:ea typeface="เอฟซี ฟาสท์เทสท์"/>
                <a:cs typeface="เอฟซี ฟาสท์เทสท์"/>
                <a:sym typeface="เอฟซี ฟาสท์เทสท์"/>
              </a:rPr>
              <a:t>Mike </a:t>
            </a:r>
            <a:r>
              <a:rPr lang="en-US" sz="29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sighs, “Yeah. told me .” </a:t>
            </a:r>
            <a:r>
              <a:rPr lang="en-US" sz="2900" dirty="0">
                <a:solidFill>
                  <a:srgbClr val="ED8700"/>
                </a:solidFill>
                <a:latin typeface="Palatino Linotype" panose="02040502050505030304" pitchFamily="18" charset="0"/>
                <a:ea typeface="เอฟซี ฟาสท์เทสท์"/>
                <a:cs typeface="เอฟซี ฟาสท์เทสท์"/>
                <a:sym typeface="เอฟซี ฟาสท์เทสท์"/>
              </a:rPr>
              <a:t>Vasily </a:t>
            </a:r>
            <a:r>
              <a:rPr lang="en-US" sz="29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asks with surprise, “What? When?”. The </a:t>
            </a:r>
            <a:r>
              <a:rPr lang="en-US" sz="2900" dirty="0">
                <a:solidFill>
                  <a:srgbClr val="DE1313"/>
                </a:solidFill>
                <a:latin typeface="Palatino Linotype" panose="02040502050505030304" pitchFamily="18" charset="0"/>
                <a:ea typeface="เอฟซี ฟาสท์เทสท์"/>
                <a:cs typeface="เอฟซี ฟาสท์เทสท์"/>
                <a:sym typeface="เอฟซี ฟาสท์เทสท์"/>
              </a:rPr>
              <a:t>protago </a:t>
            </a:r>
            <a:r>
              <a:rPr lang="en-US" sz="29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reminds, “The other day, when you’re drunk like there’s no tomorrow.” </a:t>
            </a:r>
          </a:p>
          <a:p>
            <a:pPr algn="ctr">
              <a:lnSpc>
                <a:spcPts val="4060"/>
              </a:lnSpc>
            </a:pPr>
            <a:endParaRPr lang="en-US" sz="2900" dirty="0">
              <a:solidFill>
                <a:srgbClr val="FFFDD8"/>
              </a:solidFill>
              <a:latin typeface="เอฟซี ฟาสท์เทสท์"/>
              <a:ea typeface="เอฟซี ฟาสท์เทสท์"/>
              <a:cs typeface="เอฟซี ฟาสท์เทสท์"/>
              <a:sym typeface="เอฟซี ฟาสท์เทสท์"/>
            </a:endParaRPr>
          </a:p>
          <a:p>
            <a:pPr algn="ctr">
              <a:lnSpc>
                <a:spcPts val="4060"/>
              </a:lnSpc>
            </a:pPr>
            <a:endParaRPr lang="en-US" sz="2900" dirty="0">
              <a:solidFill>
                <a:srgbClr val="FFFDD8"/>
              </a:solidFill>
              <a:latin typeface="เอฟซี ฟาสท์เทสท์"/>
              <a:ea typeface="เอฟซี ฟาสท์เทสท์"/>
              <a:cs typeface="เอฟซี ฟาสท์เทสท์"/>
              <a:sym typeface="เอฟซี ฟาสท์เทสท์"/>
            </a:endParaRPr>
          </a:p>
          <a:p>
            <a:pPr algn="ctr">
              <a:lnSpc>
                <a:spcPts val="4060"/>
              </a:lnSpc>
            </a:pPr>
            <a:endParaRPr lang="en-US" sz="2900" dirty="0">
              <a:solidFill>
                <a:srgbClr val="FFFDD8"/>
              </a:solidFill>
              <a:latin typeface="เอฟซี ฟาสท์เทสท์"/>
              <a:ea typeface="เอฟซี ฟาสท์เทสท์"/>
              <a:cs typeface="เอฟซี ฟาสท์เทสท์"/>
              <a:sym typeface="เอฟซี ฟาสท์เทสท์"/>
            </a:endParaRPr>
          </a:p>
          <a:p>
            <a:pPr algn="ctr">
              <a:lnSpc>
                <a:spcPts val="4060"/>
              </a:lnSpc>
            </a:pPr>
            <a:endParaRPr lang="en-US" sz="2900"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175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arn(outVertical)">
                                      <p:cBhvr>
                                        <p:cTn id="7" dur="2500"/>
                                        <p:tgtEl>
                                          <p:spTgt spid="12">
                                            <p:txEl>
                                              <p:pRg st="0" end="0"/>
                                            </p:txEl>
                                          </p:spTgt>
                                        </p:tgtEl>
                                      </p:cBhvr>
                                    </p:animEffect>
                                  </p:childTnLst>
                                </p:cTn>
                              </p:par>
                              <p:par>
                                <p:cTn id="8" presetID="21" presetClass="entr" presetSubtype="1" fill="hold" nodeType="withEffect">
                                  <p:stCondLst>
                                    <p:cond delay="275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2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5">
              <a:alphaModFix amt="35000"/>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27636" y="0"/>
            <a:ext cx="18343273" cy="10287000"/>
            <a:chOff x="0" y="0"/>
            <a:chExt cx="24457697" cy="13716000"/>
          </a:xfrm>
        </p:grpSpPr>
        <p:sp>
          <p:nvSpPr>
            <p:cNvPr id="6" name="Freeform 6"/>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7">
                <a:alphaModFix amt="19999"/>
              </a:blip>
              <a:stretch>
                <a:fillRect t="-59452"/>
              </a:stretch>
            </a:blipFill>
          </p:spPr>
        </p:sp>
        <p:sp>
          <p:nvSpPr>
            <p:cNvPr id="7" name="Freeform 7"/>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7">
                <a:alphaModFix amt="19999"/>
              </a:blip>
              <a:stretch>
                <a:fillRect b="-59867"/>
              </a:stretch>
            </a:blipFill>
          </p:spPr>
        </p:sp>
      </p:gr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10" name="Group 10"/>
          <p:cNvGrpSpPr/>
          <p:nvPr/>
        </p:nvGrpSpPr>
        <p:grpSpPr>
          <a:xfrm>
            <a:off x="4844898" y="5297991"/>
            <a:ext cx="8598204" cy="699113"/>
            <a:chOff x="0" y="0"/>
            <a:chExt cx="11464272" cy="932151"/>
          </a:xfrm>
        </p:grpSpPr>
        <p:sp>
          <p:nvSpPr>
            <p:cNvPr id="11" name="Freeform 11"/>
            <p:cNvSpPr/>
            <p:nvPr/>
          </p:nvSpPr>
          <p:spPr>
            <a:xfrm>
              <a:off x="8835129" y="0"/>
              <a:ext cx="2629144" cy="932151"/>
            </a:xfrm>
            <a:custGeom>
              <a:avLst/>
              <a:gdLst/>
              <a:ahLst/>
              <a:cxnLst/>
              <a:rect l="l" t="t" r="r" b="b"/>
              <a:pathLst>
                <a:path w="2629144" h="932151">
                  <a:moveTo>
                    <a:pt x="0" y="0"/>
                  </a:moveTo>
                  <a:lnTo>
                    <a:pt x="2629143" y="0"/>
                  </a:lnTo>
                  <a:lnTo>
                    <a:pt x="2629143" y="932151"/>
                  </a:lnTo>
                  <a:lnTo>
                    <a:pt x="0" y="932151"/>
                  </a:lnTo>
                  <a:lnTo>
                    <a:pt x="0" y="0"/>
                  </a:lnTo>
                  <a:close/>
                </a:path>
              </a:pathLst>
            </a:custGeom>
            <a:blipFill>
              <a:blip r:embed="rId10">
                <a:alphaModFix amt="47000"/>
                <a:extLst>
                  <a:ext uri="{96DAC541-7B7A-43D3-8B79-37D633B846F1}">
                    <asvg:svgBlip xmlns:asvg="http://schemas.microsoft.com/office/drawing/2016/SVG/main" xmlns="" r:embed="rId11"/>
                  </a:ext>
                </a:extLst>
              </a:blip>
              <a:stretch>
                <a:fillRect/>
              </a:stretch>
            </a:blipFill>
          </p:spPr>
        </p:sp>
        <p:sp>
          <p:nvSpPr>
            <p:cNvPr id="12" name="Freeform 12"/>
            <p:cNvSpPr/>
            <p:nvPr/>
          </p:nvSpPr>
          <p:spPr>
            <a:xfrm flipH="1">
              <a:off x="0" y="0"/>
              <a:ext cx="2629144" cy="932151"/>
            </a:xfrm>
            <a:custGeom>
              <a:avLst/>
              <a:gdLst/>
              <a:ahLst/>
              <a:cxnLst/>
              <a:rect l="l" t="t" r="r" b="b"/>
              <a:pathLst>
                <a:path w="2629144" h="932151">
                  <a:moveTo>
                    <a:pt x="2629144" y="0"/>
                  </a:moveTo>
                  <a:lnTo>
                    <a:pt x="0" y="0"/>
                  </a:lnTo>
                  <a:lnTo>
                    <a:pt x="0" y="932151"/>
                  </a:lnTo>
                  <a:lnTo>
                    <a:pt x="2629144" y="932151"/>
                  </a:lnTo>
                  <a:lnTo>
                    <a:pt x="2629144" y="0"/>
                  </a:lnTo>
                  <a:close/>
                </a:path>
              </a:pathLst>
            </a:custGeom>
            <a:blipFill>
              <a:blip r:embed="rId10">
                <a:alphaModFix amt="47000"/>
                <a:extLst>
                  <a:ext uri="{96DAC541-7B7A-43D3-8B79-37D633B846F1}">
                    <asvg:svgBlip xmlns:asvg="http://schemas.microsoft.com/office/drawing/2016/SVG/main" xmlns="" r:embed="rId11"/>
                  </a:ext>
                </a:extLst>
              </a:blip>
              <a:stretch>
                <a:fillRect/>
              </a:stretch>
            </a:blipFill>
          </p:spPr>
        </p:sp>
      </p:grpSp>
      <p:sp>
        <p:nvSpPr>
          <p:cNvPr id="13" name="TextBox 13"/>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4" name="TextBox 14"/>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5" name="TextBox 15"/>
          <p:cNvSpPr txBox="1"/>
          <p:nvPr/>
        </p:nvSpPr>
        <p:spPr>
          <a:xfrm>
            <a:off x="1701833" y="3252951"/>
            <a:ext cx="14884333" cy="1846659"/>
          </a:xfrm>
          <a:prstGeom prst="rect">
            <a:avLst/>
          </a:prstGeom>
        </p:spPr>
        <p:txBody>
          <a:bodyPr lIns="0" tIns="0" rIns="0" bIns="0" rtlCol="0" anchor="t">
            <a:spAutoFit/>
          </a:bodyPr>
          <a:lstStyle/>
          <a:p>
            <a:pPr algn="ctr">
              <a:lnSpc>
                <a:spcPts val="4759"/>
              </a:lnSpc>
            </a:pPr>
            <a:r>
              <a:rPr lang="en-US" sz="4000" dirty="0">
                <a:solidFill>
                  <a:srgbClr val="FFFDD8"/>
                </a:solidFill>
                <a:latin typeface="Calisto MT" pitchFamily="18" charset="0"/>
                <a:ea typeface="Canva Sans"/>
                <a:cs typeface="Canva Sans"/>
                <a:sym typeface="Canva Sans"/>
              </a:rPr>
              <a:t>We hope that the story finds the best interest in your team and we apologize for </a:t>
            </a:r>
          </a:p>
          <a:p>
            <a:pPr algn="ctr">
              <a:lnSpc>
                <a:spcPts val="4759"/>
              </a:lnSpc>
            </a:pPr>
            <a:r>
              <a:rPr lang="en-US" sz="4000" dirty="0">
                <a:solidFill>
                  <a:srgbClr val="FFFDD8"/>
                </a:solidFill>
                <a:latin typeface="Calisto MT" pitchFamily="18" charset="0"/>
                <a:ea typeface="Canva Sans"/>
                <a:cs typeface="Canva Sans"/>
                <a:sym typeface="Canva Sans"/>
              </a:rPr>
              <a:t>anything that feels offensive. </a:t>
            </a:r>
          </a:p>
        </p:txBody>
      </p:sp>
      <p:sp>
        <p:nvSpPr>
          <p:cNvPr id="16" name="TextBox 16"/>
          <p:cNvSpPr txBox="1"/>
          <p:nvPr/>
        </p:nvSpPr>
        <p:spPr>
          <a:xfrm>
            <a:off x="3738265" y="6329590"/>
            <a:ext cx="10811470" cy="1282402"/>
          </a:xfrm>
          <a:prstGeom prst="rect">
            <a:avLst/>
          </a:prstGeom>
        </p:spPr>
        <p:txBody>
          <a:bodyPr lIns="0" tIns="0" rIns="0" bIns="0" rtlCol="0" anchor="t">
            <a:spAutoFit/>
          </a:bodyPr>
          <a:lstStyle/>
          <a:p>
            <a:pPr algn="ctr">
              <a:lnSpc>
                <a:spcPts val="5039"/>
              </a:lnSpc>
            </a:pPr>
            <a:endParaRPr lang="en-US" sz="3599" dirty="0">
              <a:solidFill>
                <a:srgbClr val="FFFDD8"/>
              </a:solidFill>
              <a:latin typeface="Ailerons" panose="00000500000000000000" pitchFamily="50" charset="0"/>
              <a:ea typeface="เอฟซี ฟาสท์เทสท์"/>
              <a:cs typeface="เอฟซี ฟาสท์เทสท์"/>
              <a:sym typeface="เอฟซี ฟาสท์เทสท์"/>
            </a:endParaRPr>
          </a:p>
          <a:p>
            <a:pPr algn="ctr">
              <a:lnSpc>
                <a:spcPts val="5039"/>
              </a:lnSpc>
            </a:pPr>
            <a:r>
              <a:rPr lang="en-US" sz="3599" dirty="0">
                <a:solidFill>
                  <a:srgbClr val="FF0000"/>
                </a:solidFill>
                <a:latin typeface="Lucida Console" pitchFamily="49" charset="0"/>
                <a:ea typeface="เอฟซี ฟาสท์เทสท์"/>
                <a:cs typeface="เอฟซี ฟาสท์เทสท์"/>
                <a:sym typeface="เอฟซี ฟาสท์เทสท์"/>
              </a:rPr>
              <a:t>It’s not too late. Time to Buckle up!!</a:t>
            </a:r>
          </a:p>
        </p:txBody>
      </p:sp>
    </p:spTree>
  </p:cSld>
  <p:clrMapOvr>
    <a:masterClrMapping/>
  </p:clrMapOvr>
  <mc:AlternateContent xmlns:mc="http://schemas.openxmlformats.org/markup-compatibility/2006" xmlns:p14="http://schemas.microsoft.com/office/powerpoint/2010/main">
    <mc:Choice Requires="p14">
      <p:transition spd="slow" p14:dur="2250">
        <p:circle/>
      </p:transition>
    </mc:Choice>
    <mc:Fallback xmlns="">
      <p:transition spd="slow">
        <p:circl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488805" y="1642861"/>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1" name="TextBox 11"/>
          <p:cNvSpPr txBox="1"/>
          <p:nvPr/>
        </p:nvSpPr>
        <p:spPr>
          <a:xfrm>
            <a:off x="1509996" y="2448122"/>
            <a:ext cx="15268006" cy="6032870"/>
          </a:xfrm>
          <a:prstGeom prst="rect">
            <a:avLst/>
          </a:prstGeom>
        </p:spPr>
        <p:txBody>
          <a:bodyPr lIns="0" tIns="0" rIns="0" bIns="0" rtlCol="0" anchor="t">
            <a:spAutoFit/>
          </a:bodyPr>
          <a:lstStyle/>
          <a:p>
            <a:pPr algn="ctr">
              <a:lnSpc>
                <a:spcPts val="4340"/>
              </a:lnSpc>
            </a:pPr>
            <a:r>
              <a:rPr lang="en-US" sz="31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“Huh, well… Those scavs want us to meet about the convoy’s location.” </a:t>
            </a:r>
            <a:r>
              <a:rPr lang="en-US" sz="3100" dirty="0" err="1">
                <a:solidFill>
                  <a:srgbClr val="ED8700"/>
                </a:solidFill>
                <a:latin typeface="Palatino Linotype" panose="02040502050505030304" pitchFamily="18" charset="0"/>
                <a:ea typeface="เอฟซี ฟาสท์เทสท์"/>
                <a:cs typeface="เอฟซี ฟาสท์เทสท์"/>
                <a:sym typeface="เอฟซี ฟาสท์เทสท์"/>
              </a:rPr>
              <a:t>Vasily</a:t>
            </a:r>
            <a:r>
              <a:rPr lang="en-US" sz="31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 </a:t>
            </a:r>
            <a:r>
              <a:rPr lang="en-US" sz="3100" dirty="0" smtClean="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conforms; </a:t>
            </a:r>
            <a:r>
              <a:rPr lang="en-US" sz="31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The </a:t>
            </a:r>
            <a:r>
              <a:rPr lang="en-US" sz="3100" dirty="0">
                <a:solidFill>
                  <a:srgbClr val="DE1313"/>
                </a:solidFill>
                <a:latin typeface="Palatino Linotype" panose="02040502050505030304" pitchFamily="18" charset="0"/>
                <a:ea typeface="เอฟซี ฟาสท์เทสท์"/>
                <a:cs typeface="เอฟซี ฟาสท์เทสท์"/>
                <a:sym typeface="เอฟซี ฟาสท์เทสท์"/>
              </a:rPr>
              <a:t>protago </a:t>
            </a:r>
            <a:r>
              <a:rPr lang="en-US" sz="31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asks, “Outside? You sure it’s safe? Cuz it’s their turf.” </a:t>
            </a:r>
            <a:r>
              <a:rPr lang="en-US" sz="3100" dirty="0">
                <a:solidFill>
                  <a:srgbClr val="ED8700"/>
                </a:solidFill>
                <a:latin typeface="Palatino Linotype" panose="02040502050505030304" pitchFamily="18" charset="0"/>
                <a:ea typeface="เอฟซี ฟาสท์เทสท์"/>
                <a:cs typeface="เอฟซี ฟาสท์เทสท์"/>
                <a:sym typeface="เอฟซี ฟาสท์เทสท์"/>
              </a:rPr>
              <a:t>Vasily </a:t>
            </a:r>
            <a:r>
              <a:rPr lang="en-US" sz="31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replies, “Yeah, their turf, their rules. That’s what they told.” The </a:t>
            </a:r>
            <a:r>
              <a:rPr lang="en-US" sz="3100" dirty="0" err="1">
                <a:solidFill>
                  <a:srgbClr val="DE1313"/>
                </a:solidFill>
                <a:latin typeface="Palatino Linotype" panose="02040502050505030304" pitchFamily="18" charset="0"/>
                <a:ea typeface="เอฟซี ฟาสท์เทสท์"/>
                <a:cs typeface="เอฟซี ฟาสท์เทสท์"/>
                <a:sym typeface="เอฟซี ฟาสท์เทสท์"/>
              </a:rPr>
              <a:t>protago</a:t>
            </a:r>
            <a:r>
              <a:rPr lang="en-US" sz="3100" dirty="0">
                <a:solidFill>
                  <a:srgbClr val="DE1313"/>
                </a:solidFill>
                <a:latin typeface="Palatino Linotype" panose="02040502050505030304" pitchFamily="18" charset="0"/>
                <a:ea typeface="เอฟซี ฟาสท์เทสท์"/>
                <a:cs typeface="เอฟซี ฟาสท์เทสท์"/>
                <a:sym typeface="เอฟซี ฟาสท์เทสท์"/>
              </a:rPr>
              <a:t> </a:t>
            </a:r>
            <a:r>
              <a:rPr lang="en-US" sz="3100" dirty="0" smtClean="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worried, </a:t>
            </a:r>
            <a:r>
              <a:rPr lang="en-US" sz="31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“guess we don’t have a choice. Do we?” </a:t>
            </a:r>
          </a:p>
          <a:p>
            <a:pPr algn="ctr">
              <a:lnSpc>
                <a:spcPts val="4340"/>
              </a:lnSpc>
            </a:pPr>
            <a:endParaRPr lang="en-US" sz="31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endParaRPr>
          </a:p>
          <a:p>
            <a:pPr algn="ctr">
              <a:lnSpc>
                <a:spcPts val="4340"/>
              </a:lnSpc>
            </a:pPr>
            <a:r>
              <a:rPr lang="en-US" sz="31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The </a:t>
            </a:r>
            <a:r>
              <a:rPr lang="en-US" sz="3100" dirty="0">
                <a:solidFill>
                  <a:srgbClr val="DE1313"/>
                </a:solidFill>
                <a:latin typeface="Palatino Linotype" panose="02040502050505030304" pitchFamily="18" charset="0"/>
                <a:ea typeface="เอฟซี ฟาสท์เทสท์"/>
                <a:cs typeface="เอฟซี ฟาสท์เทสท์"/>
                <a:sym typeface="เอฟซี ฟาสท์เทสท์"/>
              </a:rPr>
              <a:t>protago </a:t>
            </a:r>
            <a:r>
              <a:rPr lang="en-US" sz="31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looks a bit concerned but accepts reluctantly. So, the duo goes to the location where the convoy arrives. </a:t>
            </a:r>
          </a:p>
          <a:p>
            <a:pPr algn="ctr">
              <a:lnSpc>
                <a:spcPts val="4340"/>
              </a:lnSpc>
            </a:pPr>
            <a:endParaRPr lang="en-US" sz="3100" dirty="0">
              <a:solidFill>
                <a:srgbClr val="FFFDD8"/>
              </a:solidFill>
              <a:latin typeface="Nasalization Rg" panose="020B0604020202020204" pitchFamily="34" charset="0"/>
              <a:ea typeface="เอฟซี ฟาสท์เทสท์"/>
              <a:cs typeface="เอฟซี ฟาสท์เทสท์"/>
              <a:sym typeface="เอฟซี ฟาสท์เทสท์"/>
            </a:endParaRPr>
          </a:p>
          <a:p>
            <a:pPr algn="ctr">
              <a:lnSpc>
                <a:spcPts val="4340"/>
              </a:lnSpc>
            </a:pP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(The mission progresses in morning even if the player starts it at night.)</a:t>
            </a:r>
          </a:p>
          <a:p>
            <a:pPr algn="ctr">
              <a:lnSpc>
                <a:spcPts val="4340"/>
              </a:lnSpc>
            </a:pPr>
            <a:endParaRPr lang="en-US" sz="3100" dirty="0">
              <a:solidFill>
                <a:srgbClr val="FFFDD8"/>
              </a:solidFill>
              <a:latin typeface="เอฟซี ฟาสท์เทสท์"/>
              <a:ea typeface="เอฟซี ฟาสท์เทสท์"/>
              <a:cs typeface="เอฟซี ฟาสท์เทสท์"/>
              <a:sym typeface="เอฟซี ฟาสท์เทสท์"/>
            </a:endParaRPr>
          </a:p>
          <a:p>
            <a:pPr algn="ctr">
              <a:lnSpc>
                <a:spcPts val="4340"/>
              </a:lnSpc>
            </a:pPr>
            <a:endParaRPr lang="en-US" sz="3100"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500">
        <p:pull dir="u"/>
      </p:transition>
    </mc:Choice>
    <mc:Fallback xmlns="">
      <p:transition spd="slow">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vertical)">
                                      <p:cBhvr>
                                        <p:cTn id="7" dur="2000"/>
                                        <p:tgtEl>
                                          <p:spTgt spid="11">
                                            <p:txEl>
                                              <p:pRg st="0" end="0"/>
                                            </p:txEl>
                                          </p:spTgt>
                                        </p:tgtEl>
                                      </p:cBhvr>
                                    </p:animEffect>
                                  </p:childTnLst>
                                </p:cTn>
                              </p:par>
                              <p:par>
                                <p:cTn id="8" presetID="14" presetClass="entr" presetSubtype="5"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randombar(vertical)">
                                      <p:cBhvr>
                                        <p:cTn id="10" dur="2000"/>
                                        <p:tgtEl>
                                          <p:spTgt spid="11">
                                            <p:txEl>
                                              <p:pRg st="2" end="2"/>
                                            </p:txEl>
                                          </p:spTgt>
                                        </p:tgtEl>
                                      </p:cBhvr>
                                    </p:animEffect>
                                  </p:childTnLst>
                                </p:cTn>
                              </p:par>
                              <p:par>
                                <p:cTn id="11" presetID="10" presetClass="entr" presetSubtype="0" fill="hold" nodeType="withEffect">
                                  <p:stCondLst>
                                    <p:cond delay="2500"/>
                                  </p:stCondLst>
                                  <p:childTnLst>
                                    <p:set>
                                      <p:cBhvr>
                                        <p:cTn id="12" dur="1" fill="hold">
                                          <p:stCondLst>
                                            <p:cond delay="0"/>
                                          </p:stCondLst>
                                        </p:cTn>
                                        <p:tgtEl>
                                          <p:spTgt spid="11">
                                            <p:txEl>
                                              <p:pRg st="4" end="4"/>
                                            </p:txEl>
                                          </p:spTgt>
                                        </p:tgtEl>
                                        <p:attrNameLst>
                                          <p:attrName>style.visibility</p:attrName>
                                        </p:attrNameLst>
                                      </p:cBhvr>
                                      <p:to>
                                        <p:strVal val="visible"/>
                                      </p:to>
                                    </p:set>
                                    <p:animEffect transition="in" filter="fade">
                                      <p:cBhvr>
                                        <p:cTn id="13" dur="225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383" b="-60354"/>
            </a:stretch>
          </a:blipFill>
        </p:spPr>
      </p:sp>
      <p:sp>
        <p:nvSpPr>
          <p:cNvPr id="3" name="Freeform 3"/>
          <p:cNvSpPr/>
          <p:nvPr/>
        </p:nvSpPr>
        <p:spPr>
          <a:xfrm rot="-10800000">
            <a:off x="-3440710"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55273" y="21566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11" name="TextBox 11"/>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2" name="TextBox 12"/>
          <p:cNvSpPr txBox="1"/>
          <p:nvPr/>
        </p:nvSpPr>
        <p:spPr>
          <a:xfrm>
            <a:off x="1430110" y="2157810"/>
            <a:ext cx="15348716" cy="5971378"/>
          </a:xfrm>
          <a:prstGeom prst="rect">
            <a:avLst/>
          </a:prstGeom>
        </p:spPr>
        <p:txBody>
          <a:bodyPr lIns="0" tIns="0" rIns="0" bIns="0" rtlCol="0" anchor="t">
            <a:spAutoFit/>
          </a:bodyPr>
          <a:lstStyle/>
          <a:p>
            <a:pPr algn="ctr">
              <a:lnSpc>
                <a:spcPts val="3919"/>
              </a:lnSpc>
            </a:pPr>
            <a:r>
              <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As they arrive at the place, The </a:t>
            </a:r>
            <a:r>
              <a:rPr lang="en-US" sz="2799" dirty="0">
                <a:solidFill>
                  <a:srgbClr val="BD7427"/>
                </a:solidFill>
                <a:latin typeface="Palatino Linotype" panose="02040502050505030304" pitchFamily="18" charset="0"/>
                <a:ea typeface="เอฟซี ฟาสท์เทสท์"/>
                <a:cs typeface="เอฟซี ฟาสท์เทสท์"/>
                <a:sym typeface="เอฟซี ฟาสท์เทสท์"/>
              </a:rPr>
              <a:t>scavs </a:t>
            </a:r>
            <a:r>
              <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are waiting for them. </a:t>
            </a:r>
            <a:r>
              <a:rPr lang="en-US" sz="2799" dirty="0">
                <a:solidFill>
                  <a:srgbClr val="626151"/>
                </a:solidFill>
                <a:latin typeface="Palatino Linotype" panose="02040502050505030304" pitchFamily="18" charset="0"/>
                <a:ea typeface="เอฟซี ฟาสท์เทสท์"/>
                <a:cs typeface="เอฟซี ฟาสท์เทสท์"/>
                <a:sym typeface="เอฟซี ฟาสท์เทสท์"/>
              </a:rPr>
              <a:t>Sam</a:t>
            </a:r>
            <a:r>
              <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 their boss, asks. “Out of the car. Now!” while the rest point their guns at them. They get out of the car with their hands in the air to avoid suspicion. </a:t>
            </a:r>
          </a:p>
          <a:p>
            <a:pPr algn="ctr">
              <a:lnSpc>
                <a:spcPts val="3919"/>
              </a:lnSpc>
            </a:pPr>
            <a:endPar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endParaRPr>
          </a:p>
          <a:p>
            <a:pPr algn="ctr">
              <a:lnSpc>
                <a:spcPts val="3919"/>
              </a:lnSpc>
            </a:pPr>
            <a:r>
              <a:rPr lang="en-US" sz="2799" dirty="0">
                <a:solidFill>
                  <a:srgbClr val="ED8700"/>
                </a:solidFill>
                <a:latin typeface="Palatino Linotype" panose="02040502050505030304" pitchFamily="18" charset="0"/>
                <a:ea typeface="เอฟซี ฟาสท์เทสท์"/>
                <a:cs typeface="เอฟซี ฟาสท์เทสท์"/>
                <a:sym typeface="เอฟซี ฟาสท์เทสท์"/>
              </a:rPr>
              <a:t>Vasily </a:t>
            </a:r>
            <a:r>
              <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states, “We came as you asked. Time to get into biz.” </a:t>
            </a:r>
            <a:r>
              <a:rPr lang="en-US" sz="2799" dirty="0">
                <a:solidFill>
                  <a:srgbClr val="626151"/>
                </a:solidFill>
                <a:latin typeface="Palatino Linotype" panose="02040502050505030304" pitchFamily="18" charset="0"/>
                <a:ea typeface="เอฟซี ฟาสท์เทสท์"/>
                <a:cs typeface="เอฟซี ฟาสท์เทสท์"/>
                <a:sym typeface="เอฟซี ฟาสท์เทสท์"/>
              </a:rPr>
              <a:t>Sam </a:t>
            </a:r>
            <a:r>
              <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speaks in a cold tone, “You wanna do business chum? What have you got for me?” </a:t>
            </a:r>
            <a:r>
              <a:rPr lang="en-US" sz="2799" dirty="0">
                <a:solidFill>
                  <a:srgbClr val="ED8700"/>
                </a:solidFill>
                <a:latin typeface="Palatino Linotype" panose="02040502050505030304" pitchFamily="18" charset="0"/>
                <a:ea typeface="เอฟซี ฟาสท์เทสท์"/>
                <a:cs typeface="เอฟซี ฟาสท์เทสท์"/>
                <a:sym typeface="เอฟซี ฟาสท์เทสท์"/>
              </a:rPr>
              <a:t>Vasily </a:t>
            </a:r>
            <a:r>
              <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tries to take a shard out of his pocket. However, </a:t>
            </a:r>
            <a:r>
              <a:rPr lang="en-US" sz="2799" dirty="0">
                <a:solidFill>
                  <a:schemeClr val="tx1">
                    <a:lumMod val="65000"/>
                    <a:lumOff val="35000"/>
                  </a:schemeClr>
                </a:solidFill>
                <a:latin typeface="Palatino Linotype" panose="02040502050505030304" pitchFamily="18" charset="0"/>
                <a:ea typeface="เอฟซี ฟาสท์เทสท์"/>
                <a:cs typeface="เอฟซี ฟาสท์เทสท์"/>
                <a:sym typeface="เอฟซี ฟาสท์เทสท์"/>
              </a:rPr>
              <a:t>Sam</a:t>
            </a:r>
            <a:r>
              <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 stops him and asks one of his men to get it. </a:t>
            </a:r>
            <a:r>
              <a:rPr lang="en-US" sz="2799" dirty="0">
                <a:solidFill>
                  <a:srgbClr val="ED8700"/>
                </a:solidFill>
                <a:latin typeface="Palatino Linotype" panose="02040502050505030304" pitchFamily="18" charset="0"/>
                <a:ea typeface="เอฟซี ฟาสท์เทสท์"/>
                <a:cs typeface="เอฟซี ฟาสท์เทสท์"/>
                <a:sym typeface="เอฟซี ฟาสท์เทสท์"/>
              </a:rPr>
              <a:t>Vasily </a:t>
            </a:r>
            <a:r>
              <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assures, “It’s in my pocket, brother. Be gentle.” </a:t>
            </a:r>
          </a:p>
          <a:p>
            <a:pPr algn="ctr">
              <a:lnSpc>
                <a:spcPts val="3919"/>
              </a:lnSpc>
            </a:pPr>
            <a:endPar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endParaRPr>
          </a:p>
          <a:p>
            <a:pPr algn="ctr">
              <a:lnSpc>
                <a:spcPts val="3919"/>
              </a:lnSpc>
            </a:pPr>
            <a:r>
              <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The guy gets the shard from </a:t>
            </a:r>
            <a:r>
              <a:rPr lang="en-US" sz="2799" dirty="0">
                <a:solidFill>
                  <a:srgbClr val="ED8700"/>
                </a:solidFill>
                <a:latin typeface="Palatino Linotype" panose="02040502050505030304" pitchFamily="18" charset="0"/>
                <a:ea typeface="เอฟซี ฟาสท์เทสท์"/>
                <a:cs typeface="เอฟซี ฟาสท์เทสท์"/>
                <a:sym typeface="เอฟซี ฟาสท์เทสท์"/>
              </a:rPr>
              <a:t>Vasily </a:t>
            </a:r>
            <a:r>
              <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and gives it to </a:t>
            </a:r>
            <a:r>
              <a:rPr lang="en-US" sz="2799" dirty="0">
                <a:solidFill>
                  <a:srgbClr val="626151"/>
                </a:solidFill>
                <a:latin typeface="Palatino Linotype" panose="02040502050505030304" pitchFamily="18" charset="0"/>
                <a:ea typeface="เอฟซี ฟาสท์เทสท์"/>
                <a:cs typeface="เอฟซี ฟาสท์เทสท์"/>
                <a:sym typeface="เอฟซี ฟาสท์เทสท์"/>
              </a:rPr>
              <a:t>Sam</a:t>
            </a:r>
            <a:r>
              <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 He inserts the slot and scans it. </a:t>
            </a:r>
            <a:r>
              <a:rPr lang="en-US" sz="2799" dirty="0">
                <a:solidFill>
                  <a:srgbClr val="626151"/>
                </a:solidFill>
                <a:latin typeface="Palatino Linotype" panose="02040502050505030304" pitchFamily="18" charset="0"/>
                <a:ea typeface="เอฟซี ฟาสท์เทสท์"/>
                <a:cs typeface="เอฟซี ฟาสท์เทสท์"/>
                <a:sym typeface="เอฟซี ฟาสท์เทสท์"/>
              </a:rPr>
              <a:t>Sam </a:t>
            </a:r>
            <a:r>
              <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points to the </a:t>
            </a:r>
            <a:r>
              <a:rPr lang="en-US" sz="2799" dirty="0">
                <a:solidFill>
                  <a:srgbClr val="DE1313"/>
                </a:solidFill>
                <a:latin typeface="Palatino Linotype" panose="02040502050505030304" pitchFamily="18" charset="0"/>
                <a:ea typeface="เอฟซี ฟาสท์เทสท์"/>
                <a:cs typeface="เอฟซี ฟาสท์เทสท์"/>
                <a:sym typeface="เอฟซี ฟาสท์เทสท์"/>
              </a:rPr>
              <a:t>protago</a:t>
            </a:r>
            <a:r>
              <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 and asks, “You, Human! What’s your plan?” </a:t>
            </a:r>
          </a:p>
          <a:p>
            <a:pPr algn="ctr">
              <a:lnSpc>
                <a:spcPts val="3919"/>
              </a:lnSpc>
            </a:pPr>
            <a:endParaRPr lang="en-US" sz="2799"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75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000"/>
                                        <p:tgtEl>
                                          <p:spTgt spid="12">
                                            <p:txEl>
                                              <p:pRg st="0" end="0"/>
                                            </p:txEl>
                                          </p:spTgt>
                                        </p:tgtEl>
                                      </p:cBhvr>
                                    </p:animEffect>
                                    <p:anim calcmode="lin" valueType="num">
                                      <p:cBhvr>
                                        <p:cTn id="8" dur="2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2000" fill="hold"/>
                                        <p:tgtEl>
                                          <p:spTgt spid="12">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2000"/>
                                        <p:tgtEl>
                                          <p:spTgt spid="12">
                                            <p:txEl>
                                              <p:pRg st="2" end="2"/>
                                            </p:txEl>
                                          </p:spTgt>
                                        </p:tgtEl>
                                      </p:cBhvr>
                                    </p:animEffect>
                                    <p:anim calcmode="lin" valueType="num">
                                      <p:cBhvr>
                                        <p:cTn id="13" dur="2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14" dur="2000" fill="hold"/>
                                        <p:tgtEl>
                                          <p:spTgt spid="12">
                                            <p:txEl>
                                              <p:pRg st="2" end="2"/>
                                            </p:txEl>
                                          </p:spTgt>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fade">
                                      <p:cBhvr>
                                        <p:cTn id="17" dur="2000"/>
                                        <p:tgtEl>
                                          <p:spTgt spid="12">
                                            <p:txEl>
                                              <p:pRg st="4" end="4"/>
                                            </p:txEl>
                                          </p:spTgt>
                                        </p:tgtEl>
                                      </p:cBhvr>
                                    </p:animEffect>
                                    <p:anim calcmode="lin" valueType="num">
                                      <p:cBhvr>
                                        <p:cTn id="18" dur="2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19" dur="2000" fill="hold"/>
                                        <p:tgtEl>
                                          <p:spTgt spid="1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grpSp>
      <p:sp>
        <p:nvSpPr>
          <p:cNvPr id="6" name="Freeform 6"/>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9" name="TextBox 9"/>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00054</a:t>
            </a:r>
          </a:p>
        </p:txBody>
      </p:sp>
      <p:sp>
        <p:nvSpPr>
          <p:cNvPr id="10" name="TextBox 10"/>
          <p:cNvSpPr txBox="1"/>
          <p:nvPr/>
        </p:nvSpPr>
        <p:spPr>
          <a:xfrm>
            <a:off x="1489195" y="2382802"/>
            <a:ext cx="15309608" cy="4971939"/>
          </a:xfrm>
          <a:prstGeom prst="rect">
            <a:avLst/>
          </a:prstGeom>
        </p:spPr>
        <p:txBody>
          <a:bodyPr lIns="0" tIns="0" rIns="0" bIns="0" rtlCol="0" anchor="t">
            <a:spAutoFit/>
          </a:bodyPr>
          <a:lstStyle/>
          <a:p>
            <a:pPr algn="just">
              <a:lnSpc>
                <a:spcPts val="3919"/>
              </a:lnSpc>
            </a:pPr>
            <a:r>
              <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He replies, “So, the convoy heads to the suite tomorrow. It has a lot of toys and supplies that you desperately need. So, consider it a help.”</a:t>
            </a:r>
          </a:p>
          <a:p>
            <a:pPr algn="just">
              <a:lnSpc>
                <a:spcPts val="3919"/>
              </a:lnSpc>
            </a:pPr>
            <a:r>
              <a:rPr lang="en-US" sz="2799" dirty="0">
                <a:solidFill>
                  <a:srgbClr val="626151"/>
                </a:solidFill>
                <a:latin typeface="Palatino Linotype" panose="02040502050505030304" pitchFamily="18" charset="0"/>
                <a:ea typeface="เอฟซี ฟาสท์เทสท์"/>
                <a:cs typeface="เอฟซี ฟาสท์เทสท์"/>
                <a:sym typeface="เอฟซี ฟาสท์เทสท์"/>
              </a:rPr>
              <a:t>Sam </a:t>
            </a:r>
            <a:r>
              <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takes out his gun and points it on the </a:t>
            </a:r>
            <a:r>
              <a:rPr lang="en-US" sz="2799" dirty="0">
                <a:solidFill>
                  <a:srgbClr val="DE1313"/>
                </a:solidFill>
                <a:latin typeface="Palatino Linotype" panose="02040502050505030304" pitchFamily="18" charset="0"/>
                <a:ea typeface="เอฟซี ฟาสท์เทสท์"/>
                <a:cs typeface="เอฟซี ฟาสท์เทสท์"/>
                <a:sym typeface="เอฟซี ฟาสท์เทสท์"/>
              </a:rPr>
              <a:t>protago’s </a:t>
            </a:r>
            <a:r>
              <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chest. He questions, “So, you want me to go on a faceoff with those fuckers and steal their stuff?” </a:t>
            </a:r>
            <a:r>
              <a:rPr lang="en-US" sz="2799" dirty="0">
                <a:solidFill>
                  <a:srgbClr val="626151"/>
                </a:solidFill>
                <a:latin typeface="Palatino Linotype" panose="02040502050505030304" pitchFamily="18" charset="0"/>
                <a:ea typeface="เอฟซี ฟาสท์เทสท์"/>
                <a:cs typeface="เอฟซี ฟาสท์เทสท์"/>
                <a:sym typeface="เอฟซี ฟาสท์เทสท์"/>
              </a:rPr>
              <a:t>Sam </a:t>
            </a:r>
            <a:r>
              <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points the gun at the </a:t>
            </a:r>
            <a:r>
              <a:rPr lang="en-US" sz="2799" dirty="0">
                <a:solidFill>
                  <a:srgbClr val="DE1313"/>
                </a:solidFill>
                <a:latin typeface="Palatino Linotype" panose="02040502050505030304" pitchFamily="18" charset="0"/>
                <a:ea typeface="เอฟซี ฟาสท์เทสท์"/>
                <a:cs typeface="เอฟซี ฟาสท์เทสท์"/>
                <a:sym typeface="เอฟซี ฟาสท์เทสท์"/>
              </a:rPr>
              <a:t>protago </a:t>
            </a:r>
            <a:r>
              <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and tries to intimidate him saying, “You take me for a fool now, huh?” </a:t>
            </a:r>
          </a:p>
          <a:p>
            <a:pPr algn="just">
              <a:lnSpc>
                <a:spcPts val="3919"/>
              </a:lnSpc>
            </a:pPr>
            <a:endPar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endParaRPr>
          </a:p>
          <a:p>
            <a:pPr algn="just">
              <a:lnSpc>
                <a:spcPts val="3919"/>
              </a:lnSpc>
            </a:pPr>
            <a:r>
              <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 Then </a:t>
            </a:r>
            <a:r>
              <a:rPr lang="en-US" sz="2799" dirty="0">
                <a:solidFill>
                  <a:srgbClr val="ED8700"/>
                </a:solidFill>
                <a:latin typeface="Palatino Linotype" panose="02040502050505030304" pitchFamily="18" charset="0"/>
                <a:ea typeface="เอฟซี ฟาสท์เทสท์"/>
                <a:cs typeface="เอฟซี ฟาสท์เทสท์"/>
                <a:sym typeface="เอฟซี ฟาสท์เทสท์"/>
              </a:rPr>
              <a:t>Vasily </a:t>
            </a:r>
            <a:r>
              <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asks, “But you’re framed for the bomb blast at the border, right?”. The </a:t>
            </a:r>
            <a:r>
              <a:rPr lang="en-US" sz="2799" dirty="0">
                <a:solidFill>
                  <a:srgbClr val="DE1313"/>
                </a:solidFill>
                <a:latin typeface="Palatino Linotype" panose="02040502050505030304" pitchFamily="18" charset="0"/>
                <a:ea typeface="เอฟซี ฟาสท์เทสท์"/>
                <a:cs typeface="เอฟซี ฟาสท์เทสท์"/>
                <a:sym typeface="เอฟซี ฟาสท์เทสท์"/>
              </a:rPr>
              <a:t>protago </a:t>
            </a:r>
            <a:r>
              <a:rPr lang="en-US" sz="2799"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adds, “They enjoy fine meals at the suite while you get shot like ducks in a lake? I say, this convoy might help you more than it’ll help us.” “Don’t worry, we’ll signal you guys to attack. Just have some faith in us,” </a:t>
            </a:r>
          </a:p>
        </p:txBody>
      </p:sp>
    </p:spTree>
  </p:cSld>
  <p:clrMapOvr>
    <a:masterClrMapping/>
  </p:clrMapOvr>
  <mc:AlternateContent xmlns:mc="http://schemas.openxmlformats.org/markup-compatibility/2006" xmlns:p14="http://schemas.microsoft.com/office/powerpoint/2010/main">
    <mc:Choice Requires="p14">
      <p:transition spd="slow" p14:dur="2500">
        <p:cover/>
      </p:transition>
    </mc:Choice>
    <mc:Fallback xmlns="">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7" dur="2750"/>
                                        <p:tgtEl>
                                          <p:spTgt spid="10">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10" dur="2750"/>
                                        <p:tgtEl>
                                          <p:spTgt spid="10">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Effect transition="in" filter="randombar(horizontal)">
                                      <p:cBhvr>
                                        <p:cTn id="13" dur="275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383" b="-60354"/>
            </a:stretch>
          </a:blipFill>
        </p:spPr>
      </p:sp>
      <p:sp>
        <p:nvSpPr>
          <p:cNvPr id="3" name="Freeform 3"/>
          <p:cNvSpPr/>
          <p:nvPr/>
        </p:nvSpPr>
        <p:spPr>
          <a:xfrm rot="-10800000">
            <a:off x="-3440710"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55273" y="21566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11" name="TextBox 11"/>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2" name="TextBox 12"/>
          <p:cNvSpPr txBox="1"/>
          <p:nvPr/>
        </p:nvSpPr>
        <p:spPr>
          <a:xfrm>
            <a:off x="1430110" y="2102410"/>
            <a:ext cx="15348716" cy="6082178"/>
          </a:xfrm>
          <a:prstGeom prst="rect">
            <a:avLst/>
          </a:prstGeom>
        </p:spPr>
        <p:txBody>
          <a:bodyPr lIns="0" tIns="0" rIns="0" bIns="0" rtlCol="0" anchor="t">
            <a:spAutoFit/>
          </a:bodyPr>
          <a:lstStyle/>
          <a:p>
            <a:pPr algn="ctr">
              <a:lnSpc>
                <a:spcPts val="2800"/>
              </a:lnSpc>
            </a:pPr>
            <a:r>
              <a:rPr lang="en-US" sz="2400" dirty="0">
                <a:solidFill>
                  <a:srgbClr val="626151"/>
                </a:solidFill>
                <a:latin typeface="Palatino Linotype" panose="02040502050505030304" pitchFamily="18" charset="0"/>
                <a:ea typeface="เอฟซี ฟาสท์เทสท์"/>
                <a:cs typeface="เอฟซี ฟาสท์เทสท์"/>
                <a:sym typeface="เอฟซี ฟาสท์เทสท์"/>
              </a:rPr>
              <a:t>Sam </a:t>
            </a:r>
            <a:r>
              <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says, “Hmm, this human speaks. Let’s hope that works, for yours’s sake.”</a:t>
            </a:r>
          </a:p>
          <a:p>
            <a:pPr algn="ctr">
              <a:lnSpc>
                <a:spcPts val="2800"/>
              </a:lnSpc>
            </a:pPr>
            <a:r>
              <a:rPr lang="en-US" sz="2400" dirty="0">
                <a:solidFill>
                  <a:srgbClr val="ED8700"/>
                </a:solidFill>
                <a:latin typeface="Palatino Linotype" panose="02040502050505030304" pitchFamily="18" charset="0"/>
                <a:ea typeface="เอฟซี ฟาสท์เทสท์"/>
                <a:cs typeface="เอฟซี ฟาสท์เทสท์"/>
                <a:sym typeface="เอฟซี ฟาสท์เทสท์"/>
              </a:rPr>
              <a:t>Vasily </a:t>
            </a:r>
            <a:r>
              <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cheers them up saying, “The deal’s done. Time to put them into the ground.” Sam lets the duo go and gets back to his place with the crew. </a:t>
            </a:r>
          </a:p>
          <a:p>
            <a:pPr algn="ctr">
              <a:lnSpc>
                <a:spcPts val="2800"/>
              </a:lnSpc>
            </a:pPr>
            <a:endPar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endParaRPr>
          </a:p>
          <a:p>
            <a:pPr algn="ctr">
              <a:lnSpc>
                <a:spcPts val="2800"/>
              </a:lnSpc>
            </a:pPr>
            <a:r>
              <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The </a:t>
            </a:r>
            <a:r>
              <a:rPr lang="en-US" sz="2400" dirty="0">
                <a:solidFill>
                  <a:srgbClr val="DE1313"/>
                </a:solidFill>
                <a:latin typeface="Palatino Linotype" panose="02040502050505030304" pitchFamily="18" charset="0"/>
                <a:ea typeface="เอฟซี ฟาสท์เทสท์"/>
                <a:cs typeface="เอฟซี ฟาสท์เทสท์"/>
                <a:sym typeface="เอฟซี ฟาสท์เทสท์"/>
              </a:rPr>
              <a:t>protago </a:t>
            </a:r>
            <a:r>
              <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gets inside the car and asks </a:t>
            </a:r>
            <a:r>
              <a:rPr lang="en-US" sz="2400" dirty="0">
                <a:solidFill>
                  <a:srgbClr val="ED8700"/>
                </a:solidFill>
                <a:latin typeface="Palatino Linotype" panose="02040502050505030304" pitchFamily="18" charset="0"/>
                <a:ea typeface="เอฟซี ฟาสท์เทสท์"/>
                <a:cs typeface="เอฟซี ฟาสท์เทสท์"/>
                <a:sym typeface="เอฟซี ฟาสท์เทสท์"/>
              </a:rPr>
              <a:t>Vasily</a:t>
            </a:r>
            <a:r>
              <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 “You coming?” </a:t>
            </a:r>
            <a:r>
              <a:rPr lang="en-US" sz="2400" dirty="0">
                <a:solidFill>
                  <a:srgbClr val="ED8700"/>
                </a:solidFill>
                <a:latin typeface="Palatino Linotype" panose="02040502050505030304" pitchFamily="18" charset="0"/>
                <a:ea typeface="เอฟซี ฟาสท์เทสท์"/>
                <a:cs typeface="เอฟซี ฟาสท์เทสท์"/>
                <a:sym typeface="เอฟซี ฟาสท์เทสท์"/>
              </a:rPr>
              <a:t>Vasily </a:t>
            </a:r>
            <a:r>
              <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replies, “Well, me and </a:t>
            </a:r>
            <a:r>
              <a:rPr lang="en-US" sz="2400" dirty="0">
                <a:solidFill>
                  <a:srgbClr val="87D8FB"/>
                </a:solidFill>
                <a:latin typeface="Palatino Linotype" panose="02040502050505030304" pitchFamily="18" charset="0"/>
                <a:ea typeface="เอฟซี ฟาสท์เทสท์"/>
                <a:cs typeface="เอฟซี ฟาสท์เทสท์"/>
                <a:sym typeface="เอฟซี ฟาสท์เทสท์"/>
              </a:rPr>
              <a:t>Tosh </a:t>
            </a:r>
            <a:r>
              <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gotta get the outfit for the heist.”</a:t>
            </a:r>
          </a:p>
          <a:p>
            <a:pPr algn="ctr">
              <a:lnSpc>
                <a:spcPts val="2800"/>
              </a:lnSpc>
            </a:pPr>
            <a:r>
              <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“You, my friend, did well today. So, rest up. I’ll ring you.” </a:t>
            </a:r>
          </a:p>
          <a:p>
            <a:pPr algn="ctr">
              <a:lnSpc>
                <a:spcPts val="2800"/>
              </a:lnSpc>
            </a:pPr>
            <a:endPar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endParaRPr>
          </a:p>
          <a:p>
            <a:pPr algn="ctr">
              <a:lnSpc>
                <a:spcPts val="2800"/>
              </a:lnSpc>
            </a:pPr>
            <a:r>
              <a:rPr lang="en-US" sz="2400" dirty="0">
                <a:solidFill>
                  <a:srgbClr val="ED8700"/>
                </a:solidFill>
                <a:latin typeface="Palatino Linotype" panose="02040502050505030304" pitchFamily="18" charset="0"/>
                <a:ea typeface="เอฟซี ฟาสท์เทสท์"/>
                <a:cs typeface="เอฟซี ฟาสท์เทสท์"/>
                <a:sym typeface="เอฟซี ฟาสท์เทสท์"/>
              </a:rPr>
              <a:t>Vasily </a:t>
            </a:r>
            <a:r>
              <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gets into </a:t>
            </a:r>
            <a:r>
              <a:rPr lang="en-US" sz="2400" dirty="0">
                <a:solidFill>
                  <a:srgbClr val="87D8FB"/>
                </a:solidFill>
                <a:latin typeface="Palatino Linotype" panose="02040502050505030304" pitchFamily="18" charset="0"/>
                <a:ea typeface="เอฟซี ฟาสท์เทสท์"/>
                <a:cs typeface="เอฟซี ฟาสท์เทสท์"/>
                <a:sym typeface="เอฟซี ฟาสท์เทสท์"/>
              </a:rPr>
              <a:t>Tosh’s </a:t>
            </a:r>
            <a:r>
              <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car and goes off, completing the mission and preparation for the heist. </a:t>
            </a:r>
          </a:p>
          <a:p>
            <a:pPr algn="ctr">
              <a:lnSpc>
                <a:spcPts val="2800"/>
              </a:lnSpc>
            </a:pPr>
            <a:endPar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endParaRPr>
          </a:p>
          <a:p>
            <a:pPr algn="ctr">
              <a:lnSpc>
                <a:spcPts val="2800"/>
              </a:lnSpc>
            </a:pPr>
            <a:r>
              <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P.S.:- If </a:t>
            </a:r>
            <a:r>
              <a:rPr lang="en-US" sz="2400" dirty="0">
                <a:solidFill>
                  <a:srgbClr val="DE1313"/>
                </a:solidFill>
                <a:latin typeface="Palatino Linotype" panose="02040502050505030304" pitchFamily="18" charset="0"/>
                <a:ea typeface="เอฟซี ฟาสท์เทสท์"/>
                <a:cs typeface="เอฟซี ฟาสท์เทสท์"/>
                <a:sym typeface="เอฟซี ฟาสท์เทสท์"/>
              </a:rPr>
              <a:t>player </a:t>
            </a:r>
            <a:r>
              <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chooses to do </a:t>
            </a:r>
            <a:r>
              <a:rPr lang="en-US" sz="2400" dirty="0">
                <a:solidFill>
                  <a:srgbClr val="ED8700"/>
                </a:solidFill>
                <a:latin typeface="Palatino Linotype" panose="02040502050505030304" pitchFamily="18" charset="0"/>
                <a:ea typeface="เอฟซี ฟาสท์เทสท์"/>
                <a:cs typeface="เอฟซี ฟาสท์เทสท์"/>
                <a:sym typeface="เอฟซี ฟาสท์เทสท์"/>
              </a:rPr>
              <a:t>Vasily’s </a:t>
            </a:r>
            <a:r>
              <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mission first, he informs the </a:t>
            </a:r>
            <a:r>
              <a:rPr lang="en-US" sz="2400" dirty="0">
                <a:solidFill>
                  <a:srgbClr val="2BFF00"/>
                </a:solidFill>
                <a:latin typeface="Palatino Linotype" panose="02040502050505030304" pitchFamily="18" charset="0"/>
                <a:ea typeface="เอฟซี ฟาสท์เทสท์"/>
                <a:cs typeface="เอฟซี ฟาสท์เทสท์"/>
                <a:sym typeface="เอฟซี ฟาสท์เทสท์"/>
              </a:rPr>
              <a:t>player </a:t>
            </a:r>
            <a:r>
              <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to complete the errand for </a:t>
            </a:r>
            <a:r>
              <a:rPr lang="en-US" sz="2400" dirty="0">
                <a:solidFill>
                  <a:srgbClr val="87D8FB"/>
                </a:solidFill>
                <a:latin typeface="Palatino Linotype" panose="02040502050505030304" pitchFamily="18" charset="0"/>
                <a:ea typeface="เอฟซี ฟาสท์เทสท์"/>
                <a:cs typeface="เอฟซี ฟาสท์เทสท์"/>
                <a:sym typeface="เอฟซี ฟาสท์เทสท์"/>
              </a:rPr>
              <a:t>Tosh</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 </a:t>
            </a:r>
            <a:r>
              <a:rPr lang="en-US" sz="3200" i="1" dirty="0">
                <a:solidFill>
                  <a:srgbClr val="87D8FB"/>
                </a:solidFill>
                <a:latin typeface="Agency FB" panose="020B0503020202020204" pitchFamily="34" charset="0"/>
                <a:ea typeface="เอฟซี ฟาสท์เทสท์"/>
                <a:cs typeface="เอฟซี ฟาสท์เทสท์"/>
                <a:sym typeface="เอฟซี ฟาสท์เทสท์"/>
              </a:rPr>
              <a:t>Tosh’s </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mission]</a:t>
            </a:r>
            <a:r>
              <a:rPr lang="en-US" sz="3200"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 </a:t>
            </a:r>
            <a:r>
              <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quickly so that they can start the heist. Same goes for </a:t>
            </a:r>
            <a:r>
              <a:rPr lang="en-US" sz="2400" dirty="0">
                <a:solidFill>
                  <a:srgbClr val="87D8FB"/>
                </a:solidFill>
                <a:latin typeface="Palatino Linotype" panose="02040502050505030304" pitchFamily="18" charset="0"/>
                <a:ea typeface="เอฟซี ฟาสท์เทสท์"/>
                <a:cs typeface="เอฟซี ฟาสท์เทสท์"/>
                <a:sym typeface="เอฟซี ฟาสท์เทสท์"/>
              </a:rPr>
              <a:t>Tosh </a:t>
            </a:r>
            <a:r>
              <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as well.</a:t>
            </a:r>
          </a:p>
          <a:p>
            <a:pPr algn="ctr">
              <a:lnSpc>
                <a:spcPts val="2800"/>
              </a:lnSpc>
            </a:pPr>
            <a:endPar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2800"/>
              </a:lnSpc>
            </a:pPr>
            <a:r>
              <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After completing both the missions the </a:t>
            </a:r>
            <a:r>
              <a:rPr lang="en-US" sz="2400" dirty="0">
                <a:solidFill>
                  <a:srgbClr val="2BFF00"/>
                </a:solidFill>
                <a:latin typeface="Palatino Linotype" panose="02040502050505030304" pitchFamily="18" charset="0"/>
                <a:ea typeface="เอฟซี ฟาสท์เทสท์"/>
                <a:cs typeface="เอฟซี ฟาสท์เทสท์"/>
                <a:sym typeface="เอฟซี ฟาสท์เทสท์"/>
              </a:rPr>
              <a:t>player </a:t>
            </a:r>
            <a:r>
              <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needs to wait for some time for the Heist setup.</a:t>
            </a:r>
          </a:p>
          <a:p>
            <a:pPr algn="ctr">
              <a:lnSpc>
                <a:spcPts val="2800"/>
              </a:lnSpc>
            </a:pPr>
            <a:r>
              <a:rPr lang="en-US" sz="2400" dirty="0">
                <a:solidFill>
                  <a:srgbClr val="A52A2A"/>
                </a:solidFill>
                <a:latin typeface="Palatino Linotype" panose="02040502050505030304" pitchFamily="18" charset="0"/>
                <a:ea typeface="เอฟซี ฟาสท์เทสท์"/>
                <a:cs typeface="เอฟซี ฟาสท์เทสท์"/>
                <a:sym typeface="เอฟซี ฟาสท์เทสท์"/>
              </a:rPr>
              <a:t>Rick </a:t>
            </a:r>
            <a:r>
              <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calls the </a:t>
            </a:r>
            <a:r>
              <a:rPr lang="en-US" sz="2400" dirty="0">
                <a:solidFill>
                  <a:srgbClr val="2BFF00"/>
                </a:solidFill>
                <a:latin typeface="Palatino Linotype" panose="02040502050505030304" pitchFamily="18" charset="0"/>
                <a:ea typeface="เอฟซี ฟาสท์เทสท์"/>
                <a:cs typeface="เอฟซี ฟาสท์เทสท์"/>
                <a:sym typeface="เอฟซี ฟาสท์เทสท์"/>
              </a:rPr>
              <a:t>player </a:t>
            </a:r>
            <a:r>
              <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to meet him at the GRAND TERMINAL station where they’ll start the heist. The </a:t>
            </a:r>
            <a:r>
              <a:rPr lang="en-US" sz="2400" dirty="0">
                <a:solidFill>
                  <a:srgbClr val="2BFF00"/>
                </a:solidFill>
                <a:latin typeface="Palatino Linotype" panose="02040502050505030304" pitchFamily="18" charset="0"/>
                <a:ea typeface="เอฟซี ฟาสท์เทสท์"/>
                <a:cs typeface="เอฟซี ฟาสท์เทสท์"/>
                <a:sym typeface="เอฟซี ฟาสท์เทสท์"/>
              </a:rPr>
              <a:t>player </a:t>
            </a:r>
            <a:r>
              <a:rPr lang="en-US" sz="2400" dirty="0">
                <a:solidFill>
                  <a:srgbClr val="FFFDD8"/>
                </a:solidFill>
                <a:latin typeface="Palatino Linotype" panose="02040502050505030304" pitchFamily="18" charset="0"/>
                <a:ea typeface="เอฟซี ฟาสท์เทสท์"/>
                <a:cs typeface="เอฟซี ฟาสท์เทสท์"/>
                <a:sym typeface="เอฟซี ฟาสท์เทสท์"/>
              </a:rPr>
              <a:t>can start the mission at their will as it starts as soon as he reaches the station.</a:t>
            </a:r>
          </a:p>
          <a:p>
            <a:pPr algn="ctr">
              <a:lnSpc>
                <a:spcPts val="2800"/>
              </a:lnSpc>
            </a:pPr>
            <a:endParaRPr lang="en-US" sz="2000"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75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circle(in)">
                                      <p:cBhvr>
                                        <p:cTn id="7" dur="2000"/>
                                        <p:tgtEl>
                                          <p:spTgt spid="12">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circle(in)">
                                      <p:cBhvr>
                                        <p:cTn id="10" dur="2000"/>
                                        <p:tgtEl>
                                          <p:spTgt spid="12">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animEffect transition="in" filter="circle(in)">
                                      <p:cBhvr>
                                        <p:cTn id="13" dur="2000"/>
                                        <p:tgtEl>
                                          <p:spTgt spid="12">
                                            <p:txEl>
                                              <p:pRg st="3" end="3"/>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12">
                                            <p:txEl>
                                              <p:pRg st="4" end="4"/>
                                            </p:txEl>
                                          </p:spTgt>
                                        </p:tgtEl>
                                        <p:attrNameLst>
                                          <p:attrName>style.visibility</p:attrName>
                                        </p:attrNameLst>
                                      </p:cBhvr>
                                      <p:to>
                                        <p:strVal val="visible"/>
                                      </p:to>
                                    </p:set>
                                    <p:animEffect transition="in" filter="circle(in)">
                                      <p:cBhvr>
                                        <p:cTn id="16" dur="2000"/>
                                        <p:tgtEl>
                                          <p:spTgt spid="12">
                                            <p:txEl>
                                              <p:pRg st="4" end="4"/>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animEffect transition="in" filter="circle(in)">
                                      <p:cBhvr>
                                        <p:cTn id="19" dur="2000"/>
                                        <p:tgtEl>
                                          <p:spTgt spid="12">
                                            <p:txEl>
                                              <p:pRg st="6" end="6"/>
                                            </p:txEl>
                                          </p:spTgt>
                                        </p:tgtEl>
                                      </p:cBhvr>
                                    </p:animEffect>
                                  </p:childTnLst>
                                </p:cTn>
                              </p:par>
                              <p:par>
                                <p:cTn id="20" presetID="2" presetClass="entr" presetSubtype="8" fill="hold" nodeType="withEffect">
                                  <p:stCondLst>
                                    <p:cond delay="3750"/>
                                  </p:stCondLst>
                                  <p:childTnLst>
                                    <p:set>
                                      <p:cBhvr>
                                        <p:cTn id="21" dur="1" fill="hold">
                                          <p:stCondLst>
                                            <p:cond delay="0"/>
                                          </p:stCondLst>
                                        </p:cTn>
                                        <p:tgtEl>
                                          <p:spTgt spid="12">
                                            <p:txEl>
                                              <p:pRg st="8" end="8"/>
                                            </p:txEl>
                                          </p:spTgt>
                                        </p:tgtEl>
                                        <p:attrNameLst>
                                          <p:attrName>style.visibility</p:attrName>
                                        </p:attrNameLst>
                                      </p:cBhvr>
                                      <p:to>
                                        <p:strVal val="visible"/>
                                      </p:to>
                                    </p:set>
                                    <p:anim calcmode="lin" valueType="num">
                                      <p:cBhvr additive="base">
                                        <p:cTn id="22" dur="25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23" dur="2500" fill="hold"/>
                                        <p:tgtEl>
                                          <p:spTgt spid="12">
                                            <p:txEl>
                                              <p:pRg st="8" end="8"/>
                                            </p:txEl>
                                          </p:spTgt>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7750"/>
                                  </p:stCondLst>
                                  <p:childTnLst>
                                    <p:set>
                                      <p:cBhvr>
                                        <p:cTn id="25" dur="1" fill="hold">
                                          <p:stCondLst>
                                            <p:cond delay="0"/>
                                          </p:stCondLst>
                                        </p:cTn>
                                        <p:tgtEl>
                                          <p:spTgt spid="12">
                                            <p:txEl>
                                              <p:pRg st="10" end="10"/>
                                            </p:txEl>
                                          </p:spTgt>
                                        </p:tgtEl>
                                        <p:attrNameLst>
                                          <p:attrName>style.visibility</p:attrName>
                                        </p:attrNameLst>
                                      </p:cBhvr>
                                      <p:to>
                                        <p:strVal val="visible"/>
                                      </p:to>
                                    </p:set>
                                    <p:animEffect transition="in" filter="fade">
                                      <p:cBhvr>
                                        <p:cTn id="26" dur="4500"/>
                                        <p:tgtEl>
                                          <p:spTgt spid="12">
                                            <p:txEl>
                                              <p:pRg st="10" end="10"/>
                                            </p:txEl>
                                          </p:spTgt>
                                        </p:tgtEl>
                                      </p:cBhvr>
                                    </p:animEffect>
                                  </p:childTnLst>
                                </p:cTn>
                              </p:par>
                              <p:par>
                                <p:cTn id="27" presetID="10" presetClass="entr" presetSubtype="0" fill="hold" nodeType="withEffect">
                                  <p:stCondLst>
                                    <p:cond delay="7750"/>
                                  </p:stCondLst>
                                  <p:childTnLst>
                                    <p:set>
                                      <p:cBhvr>
                                        <p:cTn id="28" dur="1" fill="hold">
                                          <p:stCondLst>
                                            <p:cond delay="0"/>
                                          </p:stCondLst>
                                        </p:cTn>
                                        <p:tgtEl>
                                          <p:spTgt spid="12">
                                            <p:txEl>
                                              <p:pRg st="11" end="11"/>
                                            </p:txEl>
                                          </p:spTgt>
                                        </p:tgtEl>
                                        <p:attrNameLst>
                                          <p:attrName>style.visibility</p:attrName>
                                        </p:attrNameLst>
                                      </p:cBhvr>
                                      <p:to>
                                        <p:strVal val="visible"/>
                                      </p:to>
                                    </p:set>
                                    <p:animEffect transition="in" filter="fade">
                                      <p:cBhvr>
                                        <p:cTn id="29" dur="4500"/>
                                        <p:tgtEl>
                                          <p:spTgt spid="1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grpSp>
      <p:sp>
        <p:nvSpPr>
          <p:cNvPr id="6" name="Freeform 6"/>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1714889" y="1440058"/>
            <a:ext cx="9378948" cy="6949338"/>
          </a:xfrm>
          <a:prstGeom prst="rect">
            <a:avLst/>
          </a:prstGeom>
        </p:spPr>
        <p:txBody>
          <a:bodyPr lIns="0" tIns="0" rIns="0" bIns="0" rtlCol="0" anchor="t">
            <a:spAutoFit/>
          </a:bodyPr>
          <a:lstStyle/>
          <a:p>
            <a:pPr algn="just">
              <a:lnSpc>
                <a:spcPts val="3360"/>
              </a:lnSpc>
            </a:pP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As he reaches the terminal, the </a:t>
            </a:r>
            <a:r>
              <a:rPr lang="en-US" sz="2400"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gets a message from </a:t>
            </a:r>
            <a:r>
              <a:rPr lang="en-US" sz="2400"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stating that he’s waiting at Terminal C. </a:t>
            </a:r>
          </a:p>
          <a:p>
            <a:pPr algn="just">
              <a:lnSpc>
                <a:spcPts val="3360"/>
              </a:lnSpc>
            </a:pPr>
            <a:endPar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just">
              <a:lnSpc>
                <a:spcPts val="3360"/>
              </a:lnSpc>
            </a:pP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400"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needs to navigate through the terminals and meet </a:t>
            </a:r>
            <a:r>
              <a:rPr lang="en-US" sz="2400"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who is sitting on one of the benches. </a:t>
            </a:r>
          </a:p>
          <a:p>
            <a:pPr algn="just">
              <a:lnSpc>
                <a:spcPts val="3360"/>
              </a:lnSpc>
            </a:pPr>
            <a:endPar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just">
              <a:lnSpc>
                <a:spcPts val="3360"/>
              </a:lnSpc>
            </a:pP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[Cutscene starts] </a:t>
            </a:r>
          </a:p>
          <a:p>
            <a:pPr algn="just">
              <a:lnSpc>
                <a:spcPts val="3360"/>
              </a:lnSpc>
            </a:pP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As the </a:t>
            </a:r>
            <a:r>
              <a:rPr lang="en-US" sz="24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sits beside </a:t>
            </a:r>
            <a:r>
              <a:rPr lang="en-US" sz="2400"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He tells, “Look straight. No suspicion to be aroused. So,---”</a:t>
            </a:r>
          </a:p>
          <a:p>
            <a:pPr algn="just">
              <a:lnSpc>
                <a:spcPts val="3360"/>
              </a:lnSpc>
            </a:pPr>
            <a:endPar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just">
              <a:lnSpc>
                <a:spcPts val="3360"/>
              </a:lnSpc>
            </a:pP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4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tells, “I know, </a:t>
            </a:r>
            <a:r>
              <a:rPr lang="en-US" sz="2400"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What do you want to do with me at a place like this?”</a:t>
            </a:r>
          </a:p>
          <a:p>
            <a:pPr algn="just">
              <a:lnSpc>
                <a:spcPts val="3360"/>
              </a:lnSpc>
            </a:pPr>
            <a:r>
              <a:rPr lang="en-US" sz="2400"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says, “Grab this ticket. Time to head to the Borderlands and pick up </a:t>
            </a:r>
            <a:r>
              <a:rPr lang="en-US" sz="2400"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The </a:t>
            </a:r>
            <a:r>
              <a:rPr lang="en-US" sz="24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asks with a surprising look on his face, “What’s </a:t>
            </a:r>
            <a:r>
              <a:rPr lang="en-US" sz="2400"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doing here? He’s supposed to be on the other side, at the grid.” </a:t>
            </a:r>
          </a:p>
        </p:txBody>
      </p:sp>
      <p:sp>
        <p:nvSpPr>
          <p:cNvPr id="9" name="Freeform 9"/>
          <p:cNvSpPr/>
          <p:nvPr/>
        </p:nvSpPr>
        <p:spPr>
          <a:xfrm>
            <a:off x="11310589" y="1440058"/>
            <a:ext cx="5174228" cy="6576884"/>
          </a:xfrm>
          <a:custGeom>
            <a:avLst/>
            <a:gdLst/>
            <a:ahLst/>
            <a:cxnLst/>
            <a:rect l="l" t="t" r="r" b="b"/>
            <a:pathLst>
              <a:path w="5174228" h="6277170">
                <a:moveTo>
                  <a:pt x="0" y="0"/>
                </a:moveTo>
                <a:lnTo>
                  <a:pt x="5174228" y="0"/>
                </a:lnTo>
                <a:lnTo>
                  <a:pt x="5174228" y="6277170"/>
                </a:lnTo>
                <a:lnTo>
                  <a:pt x="0" y="6277170"/>
                </a:lnTo>
                <a:lnTo>
                  <a:pt x="0" y="0"/>
                </a:lnTo>
                <a:close/>
              </a:path>
            </a:pathLst>
          </a:custGeom>
          <a:blipFill>
            <a:blip r:embed="rId7"/>
            <a:stretch>
              <a:fillRect l="-698" r="-20617"/>
            </a:stretch>
          </a:blipFill>
        </p:spPr>
      </p:sp>
      <p:sp>
        <p:nvSpPr>
          <p:cNvPr id="10" name="TextBox 10"/>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11" name="TextBox 11"/>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00054</a:t>
            </a:r>
          </a:p>
        </p:txBody>
      </p:sp>
    </p:spTree>
  </p:cSld>
  <p:clrMapOvr>
    <a:masterClrMapping/>
  </p:clrMapOvr>
  <mc:AlternateContent xmlns:mc="http://schemas.openxmlformats.org/markup-compatibility/2006" xmlns:p14="http://schemas.microsoft.com/office/powerpoint/2010/main">
    <mc:Choice Requires="p14">
      <p:transition spd="slow" p14:dur="425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ox(in)">
                                      <p:cBhvr>
                                        <p:cTn id="7" dur="2500"/>
                                        <p:tgtEl>
                                          <p:spTgt spid="8">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box(in)">
                                      <p:cBhvr>
                                        <p:cTn id="10" dur="2500"/>
                                        <p:tgtEl>
                                          <p:spTgt spid="8">
                                            <p:txEl>
                                              <p:pRg st="2" end="2"/>
                                            </p:txEl>
                                          </p:spTgt>
                                        </p:tgtEl>
                                      </p:cBhvr>
                                    </p:animEffect>
                                  </p:childTnLst>
                                </p:cTn>
                              </p:par>
                              <p:par>
                                <p:cTn id="11" presetID="10" presetClass="entr" presetSubtype="0" fill="hold" nodeType="withEffect">
                                  <p:stCondLst>
                                    <p:cond delay="3250"/>
                                  </p:stCondLst>
                                  <p:childTnLst>
                                    <p:set>
                                      <p:cBhvr>
                                        <p:cTn id="12" dur="1" fill="hold">
                                          <p:stCondLst>
                                            <p:cond delay="0"/>
                                          </p:stCondLst>
                                        </p:cTn>
                                        <p:tgtEl>
                                          <p:spTgt spid="8">
                                            <p:txEl>
                                              <p:pRg st="4" end="4"/>
                                            </p:txEl>
                                          </p:spTgt>
                                        </p:tgtEl>
                                        <p:attrNameLst>
                                          <p:attrName>style.visibility</p:attrName>
                                        </p:attrNameLst>
                                      </p:cBhvr>
                                      <p:to>
                                        <p:strVal val="visible"/>
                                      </p:to>
                                    </p:set>
                                    <p:animEffect transition="in" filter="fade">
                                      <p:cBhvr>
                                        <p:cTn id="13" dur="2750"/>
                                        <p:tgtEl>
                                          <p:spTgt spid="8">
                                            <p:txEl>
                                              <p:pRg st="4" end="4"/>
                                            </p:txEl>
                                          </p:spTgt>
                                        </p:tgtEl>
                                      </p:cBhvr>
                                    </p:animEffect>
                                  </p:childTnLst>
                                </p:cTn>
                              </p:par>
                              <p:par>
                                <p:cTn id="14" presetID="10" presetClass="entr" presetSubtype="0" fill="hold" nodeType="withEffect">
                                  <p:stCondLst>
                                    <p:cond delay="3250"/>
                                  </p:stCondLst>
                                  <p:childTnLst>
                                    <p:set>
                                      <p:cBhvr>
                                        <p:cTn id="15" dur="1" fill="hold">
                                          <p:stCondLst>
                                            <p:cond delay="0"/>
                                          </p:stCondLst>
                                        </p:cTn>
                                        <p:tgtEl>
                                          <p:spTgt spid="8">
                                            <p:txEl>
                                              <p:pRg st="5" end="5"/>
                                            </p:txEl>
                                          </p:spTgt>
                                        </p:tgtEl>
                                        <p:attrNameLst>
                                          <p:attrName>style.visibility</p:attrName>
                                        </p:attrNameLst>
                                      </p:cBhvr>
                                      <p:to>
                                        <p:strVal val="visible"/>
                                      </p:to>
                                    </p:set>
                                    <p:animEffect transition="in" filter="fade">
                                      <p:cBhvr>
                                        <p:cTn id="16" dur="2750"/>
                                        <p:tgtEl>
                                          <p:spTgt spid="8">
                                            <p:txEl>
                                              <p:pRg st="5" end="5"/>
                                            </p:txEl>
                                          </p:spTgt>
                                        </p:tgtEl>
                                      </p:cBhvr>
                                    </p:animEffect>
                                  </p:childTnLst>
                                </p:cTn>
                              </p:par>
                              <p:par>
                                <p:cTn id="17" presetID="10" presetClass="entr" presetSubtype="0" fill="hold" nodeType="withEffect">
                                  <p:stCondLst>
                                    <p:cond delay="3250"/>
                                  </p:stCondLst>
                                  <p:childTnLst>
                                    <p:set>
                                      <p:cBhvr>
                                        <p:cTn id="18" dur="1" fill="hold">
                                          <p:stCondLst>
                                            <p:cond delay="0"/>
                                          </p:stCondLst>
                                        </p:cTn>
                                        <p:tgtEl>
                                          <p:spTgt spid="8">
                                            <p:txEl>
                                              <p:pRg st="7" end="7"/>
                                            </p:txEl>
                                          </p:spTgt>
                                        </p:tgtEl>
                                        <p:attrNameLst>
                                          <p:attrName>style.visibility</p:attrName>
                                        </p:attrNameLst>
                                      </p:cBhvr>
                                      <p:to>
                                        <p:strVal val="visible"/>
                                      </p:to>
                                    </p:set>
                                    <p:animEffect transition="in" filter="fade">
                                      <p:cBhvr>
                                        <p:cTn id="19" dur="2750"/>
                                        <p:tgtEl>
                                          <p:spTgt spid="8">
                                            <p:txEl>
                                              <p:pRg st="7" end="7"/>
                                            </p:txEl>
                                          </p:spTgt>
                                        </p:tgtEl>
                                      </p:cBhvr>
                                    </p:animEffect>
                                  </p:childTnLst>
                                </p:cTn>
                              </p:par>
                              <p:par>
                                <p:cTn id="20" presetID="10" presetClass="entr" presetSubtype="0" fill="hold" nodeType="withEffect">
                                  <p:stCondLst>
                                    <p:cond delay="3250"/>
                                  </p:stCondLst>
                                  <p:childTnLst>
                                    <p:set>
                                      <p:cBhvr>
                                        <p:cTn id="21" dur="1" fill="hold">
                                          <p:stCondLst>
                                            <p:cond delay="0"/>
                                          </p:stCondLst>
                                        </p:cTn>
                                        <p:tgtEl>
                                          <p:spTgt spid="8">
                                            <p:txEl>
                                              <p:pRg st="8" end="8"/>
                                            </p:txEl>
                                          </p:spTgt>
                                        </p:tgtEl>
                                        <p:attrNameLst>
                                          <p:attrName>style.visibility</p:attrName>
                                        </p:attrNameLst>
                                      </p:cBhvr>
                                      <p:to>
                                        <p:strVal val="visible"/>
                                      </p:to>
                                    </p:set>
                                    <p:animEffect transition="in" filter="fade">
                                      <p:cBhvr>
                                        <p:cTn id="22" dur="2750"/>
                                        <p:tgtEl>
                                          <p:spTgt spid="8">
                                            <p:txEl>
                                              <p:pRg st="8" end="8"/>
                                            </p:txEl>
                                          </p:spTgt>
                                        </p:tgtEl>
                                      </p:cBhvr>
                                    </p:animEffect>
                                  </p:childTnLst>
                                </p:cTn>
                              </p:par>
                              <p:par>
                                <p:cTn id="23" presetID="14" presetClass="entr" presetSubtype="10" fill="hold" nodeType="withEffect">
                                  <p:stCondLst>
                                    <p:cond delay="425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3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488805" y="1642861"/>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5" y="418125"/>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1" name="TextBox 11"/>
          <p:cNvSpPr txBox="1"/>
          <p:nvPr/>
        </p:nvSpPr>
        <p:spPr>
          <a:xfrm>
            <a:off x="1509996" y="1826632"/>
            <a:ext cx="15268006" cy="6501973"/>
          </a:xfrm>
          <a:prstGeom prst="rect">
            <a:avLst/>
          </a:prstGeom>
        </p:spPr>
        <p:txBody>
          <a:bodyPr lIns="0" tIns="0" rIns="0" bIns="0" rtlCol="0" anchor="t">
            <a:spAutoFit/>
          </a:bodyPr>
          <a:lstStyle/>
          <a:p>
            <a:pPr algn="ctr">
              <a:lnSpc>
                <a:spcPts val="3360"/>
              </a:lnSpc>
            </a:pPr>
            <a:r>
              <a:rPr lang="en-US" sz="2400"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gets frustrated but controls himself and tells, “This looks like a questionnaire. I don’t have time for this. Just get there. </a:t>
            </a:r>
            <a:r>
              <a:rPr lang="en-US" sz="2400"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will brief you up, and, I need your car keys.”</a:t>
            </a:r>
          </a:p>
          <a:p>
            <a:pPr algn="ctr">
              <a:lnSpc>
                <a:spcPts val="3360"/>
              </a:lnSpc>
            </a:pP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4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asks, “What? My Car keys? May I ask why?”</a:t>
            </a:r>
          </a:p>
          <a:p>
            <a:pPr algn="ctr">
              <a:lnSpc>
                <a:spcPts val="3360"/>
              </a:lnSpc>
            </a:pPr>
            <a:r>
              <a:rPr lang="en-US" sz="2400"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replies, “Need to buff the ride up. And don’t worry, I’ll not mess with the ride. OK?”</a:t>
            </a:r>
          </a:p>
          <a:p>
            <a:pPr algn="ctr">
              <a:lnSpc>
                <a:spcPts val="3360"/>
              </a:lnSpc>
            </a:pP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a:t>
            </a:r>
          </a:p>
          <a:p>
            <a:pPr algn="ctr">
              <a:lnSpc>
                <a:spcPts val="3360"/>
              </a:lnSpc>
            </a:pP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4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sighs and tells reluctantly, “Fine. Where shall I drop ‘em?” </a:t>
            </a:r>
            <a:r>
              <a:rPr lang="en-US" sz="2400"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replies, “The barrel behind you. I’ll take them. You need to board the train.” “And </a:t>
            </a:r>
            <a:r>
              <a:rPr lang="en-US" sz="24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Mike</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just like old times, yeah?”</a:t>
            </a:r>
          </a:p>
          <a:p>
            <a:pPr algn="ctr">
              <a:lnSpc>
                <a:spcPts val="3360"/>
              </a:lnSpc>
            </a:pP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[The train arrives on the platform]</a:t>
            </a:r>
          </a:p>
          <a:p>
            <a:pPr algn="ctr">
              <a:lnSpc>
                <a:spcPts val="3360"/>
              </a:lnSpc>
            </a:pPr>
            <a:endPar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360"/>
              </a:lnSpc>
            </a:pP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4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says with annoyance on his face, “But never like this.” </a:t>
            </a:r>
          </a:p>
          <a:p>
            <a:pPr algn="ctr">
              <a:lnSpc>
                <a:spcPts val="3360"/>
              </a:lnSpc>
            </a:pPr>
            <a:endPar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360"/>
              </a:lnSpc>
            </a:pP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400"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puts the car keys in the barrel and gets on the train. After getting in, </a:t>
            </a:r>
            <a:r>
              <a:rPr lang="en-US" sz="2400"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says, “It’ll be our MAGNUM OPUS, Mike. Time to go down in history.” and disconnects the call. The </a:t>
            </a:r>
            <a:r>
              <a:rPr lang="en-US" sz="24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utters to himself, “Now, where did I hear this?”</a:t>
            </a:r>
          </a:p>
        </p:txBody>
      </p:sp>
    </p:spTree>
  </p:cSld>
  <p:clrMapOvr>
    <a:masterClrMapping/>
  </p:clrMapOvr>
  <mc:AlternateContent xmlns:mc="http://schemas.openxmlformats.org/markup-compatibility/2006" xmlns:p14="http://schemas.microsoft.com/office/powerpoint/2010/main">
    <mc:Choice Requires="p14">
      <p:transition spd="slow" p14:dur="22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circle(in)">
                                      <p:cBhvr>
                                        <p:cTn id="7" dur="2250"/>
                                        <p:tgtEl>
                                          <p:spTgt spid="11">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circle(in)">
                                      <p:cBhvr>
                                        <p:cTn id="10" dur="2250"/>
                                        <p:tgtEl>
                                          <p:spTgt spid="11">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circle(in)">
                                      <p:cBhvr>
                                        <p:cTn id="13" dur="2250"/>
                                        <p:tgtEl>
                                          <p:spTgt spid="11">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circle(in)">
                                      <p:cBhvr>
                                        <p:cTn id="16" dur="2250"/>
                                        <p:tgtEl>
                                          <p:spTgt spid="11">
                                            <p:txEl>
                                              <p:pRg st="3" end="3"/>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circle(in)">
                                      <p:cBhvr>
                                        <p:cTn id="19" dur="2250"/>
                                        <p:tgtEl>
                                          <p:spTgt spid="11">
                                            <p:txEl>
                                              <p:pRg st="4" end="4"/>
                                            </p:txEl>
                                          </p:spTgt>
                                        </p:tgtEl>
                                      </p:cBhvr>
                                    </p:animEffect>
                                  </p:childTnLst>
                                </p:cTn>
                              </p:par>
                              <p:par>
                                <p:cTn id="20" presetID="10" presetClass="entr" presetSubtype="0" fill="hold" nodeType="withEffect">
                                  <p:stCondLst>
                                    <p:cond delay="275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2250"/>
                                        <p:tgtEl>
                                          <p:spTgt spid="11">
                                            <p:txEl>
                                              <p:pRg st="5" end="5"/>
                                            </p:txEl>
                                          </p:spTgt>
                                        </p:tgtEl>
                                      </p:cBhvr>
                                    </p:animEffect>
                                  </p:childTnLst>
                                </p:cTn>
                              </p:par>
                              <p:par>
                                <p:cTn id="23" presetID="16" presetClass="entr" presetSubtype="21" fill="hold" nodeType="withEffect">
                                  <p:stCondLst>
                                    <p:cond delay="4000"/>
                                  </p:stCondLst>
                                  <p:childTnLst>
                                    <p:set>
                                      <p:cBhvr>
                                        <p:cTn id="24" dur="1" fill="hold">
                                          <p:stCondLst>
                                            <p:cond delay="0"/>
                                          </p:stCondLst>
                                        </p:cTn>
                                        <p:tgtEl>
                                          <p:spTgt spid="11">
                                            <p:txEl>
                                              <p:pRg st="7" end="7"/>
                                            </p:txEl>
                                          </p:spTgt>
                                        </p:tgtEl>
                                        <p:attrNameLst>
                                          <p:attrName>style.visibility</p:attrName>
                                        </p:attrNameLst>
                                      </p:cBhvr>
                                      <p:to>
                                        <p:strVal val="visible"/>
                                      </p:to>
                                    </p:set>
                                    <p:animEffect transition="in" filter="barn(inVertical)">
                                      <p:cBhvr>
                                        <p:cTn id="25" dur="3250"/>
                                        <p:tgtEl>
                                          <p:spTgt spid="11">
                                            <p:txEl>
                                              <p:pRg st="7" end="7"/>
                                            </p:txEl>
                                          </p:spTgt>
                                        </p:tgtEl>
                                      </p:cBhvr>
                                    </p:animEffect>
                                  </p:childTnLst>
                                </p:cTn>
                              </p:par>
                              <p:par>
                                <p:cTn id="26" presetID="16" presetClass="entr" presetSubtype="21" fill="hold" nodeType="withEffect">
                                  <p:stCondLst>
                                    <p:cond delay="4000"/>
                                  </p:stCondLst>
                                  <p:childTnLst>
                                    <p:set>
                                      <p:cBhvr>
                                        <p:cTn id="27" dur="1" fill="hold">
                                          <p:stCondLst>
                                            <p:cond delay="0"/>
                                          </p:stCondLst>
                                        </p:cTn>
                                        <p:tgtEl>
                                          <p:spTgt spid="11">
                                            <p:txEl>
                                              <p:pRg st="9" end="9"/>
                                            </p:txEl>
                                          </p:spTgt>
                                        </p:tgtEl>
                                        <p:attrNameLst>
                                          <p:attrName>style.visibility</p:attrName>
                                        </p:attrNameLst>
                                      </p:cBhvr>
                                      <p:to>
                                        <p:strVal val="visible"/>
                                      </p:to>
                                    </p:set>
                                    <p:animEffect transition="in" filter="barn(inVertical)">
                                      <p:cBhvr>
                                        <p:cTn id="28" dur="3250"/>
                                        <p:tgtEl>
                                          <p:spTgt spid="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383" b="-60354"/>
            </a:stretch>
          </a:blipFill>
        </p:spPr>
      </p:sp>
      <p:sp>
        <p:nvSpPr>
          <p:cNvPr id="3" name="Freeform 3"/>
          <p:cNvSpPr/>
          <p:nvPr/>
        </p:nvSpPr>
        <p:spPr>
          <a:xfrm rot="-10800000">
            <a:off x="-3440710"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55273" y="21566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11" name="TextBox 11"/>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2" name="TextBox 12"/>
          <p:cNvSpPr txBox="1"/>
          <p:nvPr/>
        </p:nvSpPr>
        <p:spPr>
          <a:xfrm>
            <a:off x="1430109" y="1963008"/>
            <a:ext cx="15348716" cy="6512488"/>
          </a:xfrm>
          <a:prstGeom prst="rect">
            <a:avLst/>
          </a:prstGeom>
        </p:spPr>
        <p:txBody>
          <a:bodyPr lIns="0" tIns="0" rIns="0" bIns="0" rtlCol="0" anchor="t">
            <a:spAutoFit/>
          </a:bodyPr>
          <a:lstStyle/>
          <a:p>
            <a:pPr algn="ctr">
              <a:lnSpc>
                <a:spcPts val="3359"/>
              </a:lnSpc>
            </a:pP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After some moments pass, the </a:t>
            </a:r>
            <a:r>
              <a:rPr lang="en-US" sz="24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informs </a:t>
            </a:r>
            <a:r>
              <a:rPr lang="en-US" sz="2400" dirty="0">
                <a:solidFill>
                  <a:srgbClr val="B632E3"/>
                </a:solidFill>
                <a:latin typeface="Copperplate Gothic Light" panose="020E0507020206020404" pitchFamily="34" charset="0"/>
                <a:ea typeface="เอฟซี ฟาสท์เทสท์"/>
                <a:cs typeface="เอฟซี ฟาสท์เทสท์"/>
                <a:sym typeface="เอฟซี ฟาสท์เทสท์"/>
              </a:rPr>
              <a:t>Sophie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through Voicemail, “Hey, </a:t>
            </a:r>
            <a:r>
              <a:rPr lang="en-US" sz="2400" dirty="0">
                <a:solidFill>
                  <a:srgbClr val="B632E3"/>
                </a:solidFill>
                <a:latin typeface="Copperplate Gothic Light" panose="020E0507020206020404" pitchFamily="34" charset="0"/>
                <a:ea typeface="เอฟซี ฟาสท์เทสท์"/>
                <a:cs typeface="เอฟซี ฟาสท์เทสท์"/>
                <a:sym typeface="เอฟซี ฟาสท์เทสท์"/>
              </a:rPr>
              <a:t>Sophie</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Uh, I’ll be taking off today. Don’t worry. It’s nothing serious. Me and </a:t>
            </a:r>
            <a:r>
              <a:rPr lang="en-US" sz="24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wanted a break for ourselves. So, we’ll be back in no time. Take care.”</a:t>
            </a:r>
          </a:p>
          <a:p>
            <a:pPr algn="ctr">
              <a:lnSpc>
                <a:spcPts val="3359"/>
              </a:lnSpc>
            </a:pPr>
            <a:endPar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359"/>
              </a:lnSpc>
            </a:pP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After travelling some distance, an announcement rings inside the train. “Next stop. Borderlands.” The </a:t>
            </a:r>
            <a:r>
              <a:rPr lang="en-US" sz="24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gets nervous and tries to calm down, “It’s gonna be alright. Stay calm.” He looks at his watch and rolls down his sleeve. </a:t>
            </a:r>
          </a:p>
          <a:p>
            <a:pPr algn="ctr">
              <a:lnSpc>
                <a:spcPts val="3359"/>
              </a:lnSpc>
            </a:pPr>
            <a:endPar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359"/>
              </a:lnSpc>
            </a:pP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After a few moments, the train comes to a stop at the Borderlands’ grand station. </a:t>
            </a:r>
          </a:p>
          <a:p>
            <a:pPr algn="ctr">
              <a:lnSpc>
                <a:spcPts val="3359"/>
              </a:lnSpc>
            </a:pPr>
            <a:endPar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359"/>
              </a:lnSpc>
            </a:pPr>
            <a:r>
              <a:rPr lang="en-US" sz="3200" i="1" dirty="0">
                <a:solidFill>
                  <a:srgbClr val="FFFDD8"/>
                </a:solidFill>
                <a:latin typeface="Agency FB" panose="020B0503020202020204" pitchFamily="34" charset="0"/>
                <a:ea typeface="Aperture"/>
                <a:cs typeface="Aperture"/>
                <a:sym typeface="Aperture"/>
              </a:rPr>
              <a:t>[</a:t>
            </a:r>
            <a:r>
              <a:rPr lang="en-US" sz="3200" i="1" dirty="0">
                <a:solidFill>
                  <a:srgbClr val="2BFF00"/>
                </a:solidFill>
                <a:latin typeface="Agency FB" panose="020B0503020202020204" pitchFamily="34" charset="0"/>
                <a:ea typeface="Aperture"/>
                <a:cs typeface="Aperture"/>
                <a:sym typeface="Aperture"/>
              </a:rPr>
              <a:t>Player </a:t>
            </a:r>
            <a:r>
              <a:rPr lang="en-US" sz="3200" i="1" dirty="0">
                <a:solidFill>
                  <a:srgbClr val="FFFDD8"/>
                </a:solidFill>
                <a:latin typeface="Agency FB" panose="020B0503020202020204" pitchFamily="34" charset="0"/>
                <a:ea typeface="Aperture"/>
                <a:cs typeface="Aperture"/>
                <a:sym typeface="Aperture"/>
              </a:rPr>
              <a:t>gets control]</a:t>
            </a:r>
          </a:p>
          <a:p>
            <a:pPr algn="ctr">
              <a:lnSpc>
                <a:spcPts val="3359"/>
              </a:lnSpc>
            </a:pP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400"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walks out of the train and as he proceeds towards the exit. A couple of men halt him asking, “Are you </a:t>
            </a:r>
            <a:r>
              <a:rPr lang="en-US" sz="24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Mike</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The </a:t>
            </a:r>
            <a:r>
              <a:rPr lang="en-US" sz="24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replies, “Yes.” while one of the guys scans him without his knowledge</a:t>
            </a:r>
            <a:r>
              <a:rPr lang="en-US" sz="2400" dirty="0">
                <a:solidFill>
                  <a:srgbClr val="FFFDD8"/>
                </a:solidFill>
                <a:latin typeface="Nasalization Rg" panose="020B0604020202020204" pitchFamily="34" charset="0"/>
                <a:ea typeface="เอฟซี ฟาสท์เทสท์"/>
                <a:cs typeface="เอฟซี ฟาสท์เทสท์"/>
                <a:sym typeface="เอฟซี ฟาสท์เทสท์"/>
              </a:rPr>
              <a:t>. </a:t>
            </a:r>
          </a:p>
          <a:p>
            <a:pPr algn="ctr">
              <a:lnSpc>
                <a:spcPts val="3359"/>
              </a:lnSpc>
            </a:pPr>
            <a:endParaRPr lang="en-US" sz="2400"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7" dur="2250"/>
                                        <p:tgtEl>
                                          <p:spTgt spid="1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10" dur="2250"/>
                                        <p:tgtEl>
                                          <p:spTgt spid="12">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Effect transition="in" filter="randombar(horizontal)">
                                      <p:cBhvr>
                                        <p:cTn id="13" dur="2250"/>
                                        <p:tgtEl>
                                          <p:spTgt spid="12">
                                            <p:txEl>
                                              <p:pRg st="4" end="4"/>
                                            </p:txEl>
                                          </p:spTgt>
                                        </p:tgtEl>
                                      </p:cBhvr>
                                    </p:animEffect>
                                  </p:childTnLst>
                                </p:cTn>
                              </p:par>
                              <p:par>
                                <p:cTn id="14" presetID="10" presetClass="entr" presetSubtype="0" fill="hold" nodeType="withEffect">
                                  <p:stCondLst>
                                    <p:cond delay="2750"/>
                                  </p:stCondLst>
                                  <p:childTnLst>
                                    <p:set>
                                      <p:cBhvr>
                                        <p:cTn id="15" dur="1" fill="hold">
                                          <p:stCondLst>
                                            <p:cond delay="0"/>
                                          </p:stCondLst>
                                        </p:cTn>
                                        <p:tgtEl>
                                          <p:spTgt spid="12">
                                            <p:txEl>
                                              <p:pRg st="6" end="6"/>
                                            </p:txEl>
                                          </p:spTgt>
                                        </p:tgtEl>
                                        <p:attrNameLst>
                                          <p:attrName>style.visibility</p:attrName>
                                        </p:attrNameLst>
                                      </p:cBhvr>
                                      <p:to>
                                        <p:strVal val="visible"/>
                                      </p:to>
                                    </p:set>
                                    <p:animEffect transition="in" filter="fade">
                                      <p:cBhvr>
                                        <p:cTn id="16" dur="2250"/>
                                        <p:tgtEl>
                                          <p:spTgt spid="12">
                                            <p:txEl>
                                              <p:pRg st="6" end="6"/>
                                            </p:txEl>
                                          </p:spTgt>
                                        </p:tgtEl>
                                      </p:cBhvr>
                                    </p:animEffect>
                                  </p:childTnLst>
                                </p:cTn>
                              </p:par>
                              <p:par>
                                <p:cTn id="17" presetID="14" presetClass="entr" presetSubtype="10" fill="hold" nodeType="withEffect">
                                  <p:stCondLst>
                                    <p:cond delay="3500"/>
                                  </p:stCondLst>
                                  <p:childTnLst>
                                    <p:set>
                                      <p:cBhvr>
                                        <p:cTn id="18" dur="1" fill="hold">
                                          <p:stCondLst>
                                            <p:cond delay="0"/>
                                          </p:stCondLst>
                                        </p:cTn>
                                        <p:tgtEl>
                                          <p:spTgt spid="12">
                                            <p:txEl>
                                              <p:pRg st="7" end="7"/>
                                            </p:txEl>
                                          </p:spTgt>
                                        </p:tgtEl>
                                        <p:attrNameLst>
                                          <p:attrName>style.visibility</p:attrName>
                                        </p:attrNameLst>
                                      </p:cBhvr>
                                      <p:to>
                                        <p:strVal val="visible"/>
                                      </p:to>
                                    </p:set>
                                    <p:animEffect transition="in" filter="randombar(horizontal)">
                                      <p:cBhvr>
                                        <p:cTn id="19" dur="225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08376" y="19050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grpSp>
      <p:sp>
        <p:nvSpPr>
          <p:cNvPr id="6" name="Freeform 6"/>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9" name="TextBox 9"/>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00054</a:t>
            </a:r>
          </a:p>
        </p:txBody>
      </p:sp>
      <p:sp>
        <p:nvSpPr>
          <p:cNvPr id="10" name="TextBox 10"/>
          <p:cNvSpPr txBox="1"/>
          <p:nvPr/>
        </p:nvSpPr>
        <p:spPr>
          <a:xfrm>
            <a:off x="1475341" y="2113909"/>
            <a:ext cx="15309608" cy="5458930"/>
          </a:xfrm>
          <a:prstGeom prst="rect">
            <a:avLst/>
          </a:prstGeom>
        </p:spPr>
        <p:txBody>
          <a:bodyPr lIns="0" tIns="0" rIns="0" bIns="0" rtlCol="0" anchor="t">
            <a:spAutoFit/>
          </a:bodyPr>
          <a:lstStyle/>
          <a:p>
            <a:pPr algn="just">
              <a:lnSpc>
                <a:spcPts val="3919"/>
              </a:lnSpc>
            </a:pPr>
            <a:r>
              <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He hands the keys to the </a:t>
            </a:r>
            <a:r>
              <a:rPr lang="en-US" sz="279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saying, “Have a nice ride, Sir. The car’s outside. Waiting”</a:t>
            </a:r>
          </a:p>
          <a:p>
            <a:pPr algn="just">
              <a:lnSpc>
                <a:spcPts val="3919"/>
              </a:lnSpc>
            </a:pPr>
            <a:endPar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just">
              <a:lnSpc>
                <a:spcPts val="3919"/>
              </a:lnSpc>
            </a:pPr>
            <a:r>
              <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As the </a:t>
            </a:r>
            <a:r>
              <a:rPr lang="en-US" sz="2799"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gets to the car, which has armored body and tires, with a new engine and </a:t>
            </a:r>
            <a:r>
              <a:rPr lang="en-US" sz="2799" dirty="0" smtClean="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Nitro </a:t>
            </a:r>
            <a:r>
              <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as a bonus, he gets excited and as he enters the car, he calls </a:t>
            </a:r>
            <a:r>
              <a:rPr lang="en-US" sz="2799"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and tells, “</a:t>
            </a:r>
            <a:r>
              <a:rPr lang="en-US" sz="2799"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a:t>
            </a:r>
            <a:r>
              <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you bastard. This is fucking amazing! Thanks a lot, man.” </a:t>
            </a:r>
          </a:p>
          <a:p>
            <a:pPr algn="just">
              <a:lnSpc>
                <a:spcPts val="3919"/>
              </a:lnSpc>
            </a:pPr>
            <a:endPar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just">
              <a:lnSpc>
                <a:spcPts val="3919"/>
              </a:lnSpc>
            </a:pPr>
            <a:r>
              <a:rPr lang="en-US" sz="2799"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 </a:t>
            </a:r>
            <a:r>
              <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replies, “I know, right? Now go get </a:t>
            </a:r>
            <a:r>
              <a:rPr lang="en-US" sz="2799"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a:t>
            </a:r>
            <a:r>
              <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The convoy’s moving.” The </a:t>
            </a:r>
            <a:r>
              <a:rPr lang="en-US" sz="279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revs the car and says, “</a:t>
            </a:r>
            <a:r>
              <a:rPr lang="en-US" sz="2799" dirty="0">
                <a:solidFill>
                  <a:srgbClr val="FF0000"/>
                </a:solidFill>
                <a:latin typeface="Copperplate Gothic Light" panose="020E0507020206020404" pitchFamily="34" charset="0"/>
                <a:ea typeface="เอฟซี ฟาสท์เทสท์"/>
                <a:cs typeface="เอฟซี ฟาสท์เทสท์"/>
                <a:sym typeface="เอฟซี ฟาสท์เทสท์"/>
              </a:rPr>
              <a:t>Let’s fucking go!</a:t>
            </a:r>
            <a:r>
              <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The </a:t>
            </a:r>
            <a:r>
              <a:rPr lang="en-US" sz="2799"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needs to go to pickup </a:t>
            </a:r>
            <a:r>
              <a:rPr lang="en-US" sz="2799"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a:t>
            </a:r>
            <a:r>
              <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from the nearby substation. As </a:t>
            </a:r>
            <a:r>
              <a:rPr lang="en-US" sz="2799"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enters the </a:t>
            </a:r>
            <a:r>
              <a:rPr lang="en-US" sz="279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protago’s </a:t>
            </a:r>
            <a:r>
              <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car, he asks, “All set?”. </a:t>
            </a:r>
            <a:r>
              <a:rPr lang="en-US" sz="2799"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7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replies, “Yup.” </a:t>
            </a:r>
          </a:p>
        </p:txBody>
      </p:sp>
    </p:spTree>
  </p:cSld>
  <p:clrMapOvr>
    <a:masterClrMapping/>
  </p:clrMapOvr>
  <mc:AlternateContent xmlns:mc="http://schemas.openxmlformats.org/markup-compatibility/2006" xmlns:p14="http://schemas.microsoft.com/office/powerpoint/2010/main">
    <mc:Choice Requires="p14">
      <p:transition spd="slow" p14:dur="2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2500"/>
                                        <p:tgtEl>
                                          <p:spTgt spid="10">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wipe(left)">
                                      <p:cBhvr>
                                        <p:cTn id="10" dur="2500"/>
                                        <p:tgtEl>
                                          <p:spTgt spid="10">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Effect transition="in" filter="wipe(left)">
                                      <p:cBhvr>
                                        <p:cTn id="13" dur="2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488805" y="1642861"/>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1" name="TextBox 11"/>
          <p:cNvSpPr txBox="1"/>
          <p:nvPr/>
        </p:nvSpPr>
        <p:spPr>
          <a:xfrm>
            <a:off x="1509996" y="2182475"/>
            <a:ext cx="15268006" cy="5640455"/>
          </a:xfrm>
          <a:prstGeom prst="rect">
            <a:avLst/>
          </a:prstGeom>
        </p:spPr>
        <p:txBody>
          <a:bodyPr lIns="0" tIns="0" rIns="0" bIns="0" rtlCol="0" anchor="t">
            <a:spAutoFit/>
          </a:bodyPr>
          <a:lstStyle/>
          <a:p>
            <a:pPr algn="ctr">
              <a:lnSpc>
                <a:spcPts val="3360"/>
              </a:lnSpc>
            </a:pP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(P.S.:- If the </a:t>
            </a:r>
            <a:r>
              <a:rPr lang="en-US" sz="3200" i="1" dirty="0">
                <a:solidFill>
                  <a:srgbClr val="DE1313"/>
                </a:solidFill>
                <a:latin typeface="Agency FB" panose="020B0503020202020204" pitchFamily="34" charset="0"/>
                <a:ea typeface="เอฟซี ฟาสท์เทสท์"/>
                <a:cs typeface="เอฟซี ฟาสท์เทสท์"/>
                <a:sym typeface="เอฟซี ฟาสท์เทสท์"/>
              </a:rPr>
              <a:t>protago </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takes his time cruising around the city rather than doing the mission, </a:t>
            </a:r>
            <a:r>
              <a:rPr lang="en-US" sz="3200" i="1" dirty="0">
                <a:solidFill>
                  <a:srgbClr val="A52A2A"/>
                </a:solidFill>
                <a:latin typeface="Agency FB" panose="020B0503020202020204" pitchFamily="34" charset="0"/>
                <a:ea typeface="เอฟซี ฟาสท์เทสท์"/>
                <a:cs typeface="เอฟซี ฟาสท์เทสท์"/>
                <a:sym typeface="เอฟซี ฟาสท์เทสท์"/>
              </a:rPr>
              <a:t>Rick </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calls and says, “ We missed it. It’s done. Well, as of you, you’re a certified </a:t>
            </a:r>
            <a:r>
              <a:rPr lang="en-US" sz="3200" i="1" dirty="0" smtClean="0">
                <a:solidFill>
                  <a:srgbClr val="FFFDD8"/>
                </a:solidFill>
                <a:latin typeface="Agency FB" panose="020B0503020202020204" pitchFamily="34" charset="0"/>
                <a:ea typeface="เอฟซี ฟาสท์เทสท์"/>
                <a:cs typeface="เอฟซี ฟาสท์เทสท์"/>
                <a:sym typeface="เอฟซี ฟาสท์เทสท์"/>
              </a:rPr>
              <a:t>turd  HAVE A  NICE DAY!.” </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(and the mission fails)</a:t>
            </a:r>
          </a:p>
          <a:p>
            <a:pPr algn="ctr">
              <a:lnSpc>
                <a:spcPts val="3360"/>
              </a:lnSpc>
            </a:pPr>
            <a:endParaRPr lang="en-US" sz="2400" dirty="0">
              <a:solidFill>
                <a:srgbClr val="FFFDD8"/>
              </a:solidFill>
              <a:latin typeface="Nasalization Rg" panose="020B0604020202020204" pitchFamily="34" charset="0"/>
              <a:ea typeface="เอฟซี ฟาสท์เทสท์"/>
              <a:cs typeface="เอฟซี ฟาสท์เทสท์"/>
              <a:sym typeface="เอฟซี ฟาสท์เทสท์"/>
            </a:endParaRPr>
          </a:p>
          <a:p>
            <a:pPr algn="ctr">
              <a:lnSpc>
                <a:spcPts val="3360"/>
              </a:lnSpc>
            </a:pP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400"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needs to park closer to the suite and should wait patiently. </a:t>
            </a:r>
            <a:r>
              <a:rPr lang="en-US" sz="2400"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is getting ready at the back of the car and gives the </a:t>
            </a:r>
            <a:r>
              <a:rPr lang="en-US" sz="2400"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 trigger button. The </a:t>
            </a:r>
            <a:r>
              <a:rPr lang="en-US" sz="2400"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needs to press it to trigger a blackout by activating the EMPs. </a:t>
            </a:r>
          </a:p>
          <a:p>
            <a:pPr algn="ctr">
              <a:lnSpc>
                <a:spcPts val="3360"/>
              </a:lnSpc>
            </a:pPr>
            <a:endPar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360"/>
              </a:lnSpc>
            </a:pP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They get out of the car and wait for their second signal. A few moments pass and the </a:t>
            </a:r>
            <a:r>
              <a:rPr lang="en-US" sz="2400"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was about to call </a:t>
            </a:r>
            <a:r>
              <a:rPr lang="en-US" sz="2400" dirty="0">
                <a:solidFill>
                  <a:srgbClr val="A52A2A"/>
                </a:solidFill>
                <a:latin typeface="Copperplate Gothic Light" panose="020E0507020206020404" pitchFamily="34" charset="0"/>
                <a:ea typeface="เอฟซี ฟาสท์เทสท์"/>
                <a:cs typeface="เอฟซี ฟาสท์เทสท์"/>
                <a:sym typeface="เอฟซี ฟาสท์เทสท์"/>
              </a:rPr>
              <a:t>Rick</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and one of the guards comes over. He tells, “Convoy’s under attack midway. We need to go, Now!!” The other guard questioned, “Then, what about the blackout?” “Don’t worry. It’s an EMP, but a big one. The backup generators will activate within 7 minutes. That’s enough for us.” </a:t>
            </a:r>
          </a:p>
          <a:p>
            <a:pPr algn="ctr">
              <a:lnSpc>
                <a:spcPts val="3360"/>
              </a:lnSpc>
            </a:pPr>
            <a:endParaRPr lang="en-US" sz="2400"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circle(in)">
                                      <p:cBhvr>
                                        <p:cTn id="7" dur="2250"/>
                                        <p:tgtEl>
                                          <p:spTgt spid="11">
                                            <p:txEl>
                                              <p:pRg st="0" end="0"/>
                                            </p:txEl>
                                          </p:spTgt>
                                        </p:tgtEl>
                                      </p:cBhvr>
                                    </p:animEffect>
                                  </p:childTnLst>
                                </p:cTn>
                              </p:par>
                              <p:par>
                                <p:cTn id="8" presetID="47" presetClass="entr" presetSubtype="0" fill="hold" nodeType="withEffect">
                                  <p:stCondLst>
                                    <p:cond delay="325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2250"/>
                                        <p:tgtEl>
                                          <p:spTgt spid="11">
                                            <p:txEl>
                                              <p:pRg st="2" end="2"/>
                                            </p:txEl>
                                          </p:spTgt>
                                        </p:tgtEl>
                                      </p:cBhvr>
                                    </p:animEffect>
                                    <p:anim calcmode="lin" valueType="num">
                                      <p:cBhvr>
                                        <p:cTn id="11" dur="225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2" dur="2250" fill="hold"/>
                                        <p:tgtEl>
                                          <p:spTgt spid="11">
                                            <p:txEl>
                                              <p:pRg st="2" end="2"/>
                                            </p:txEl>
                                          </p:spTgt>
                                        </p:tgtEl>
                                        <p:attrNameLst>
                                          <p:attrName>ppt_y</p:attrName>
                                        </p:attrNameLst>
                                      </p:cBhvr>
                                      <p:tavLst>
                                        <p:tav tm="0">
                                          <p:val>
                                            <p:strVal val="#ppt_y-.1"/>
                                          </p:val>
                                        </p:tav>
                                        <p:tav tm="100000">
                                          <p:val>
                                            <p:strVal val="#ppt_y"/>
                                          </p:val>
                                        </p:tav>
                                      </p:tavLst>
                                    </p:anim>
                                  </p:childTnLst>
                                </p:cTn>
                              </p:par>
                              <p:par>
                                <p:cTn id="13" presetID="47" presetClass="entr" presetSubtype="0" fill="hold" nodeType="withEffect">
                                  <p:stCondLst>
                                    <p:cond delay="325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fade">
                                      <p:cBhvr>
                                        <p:cTn id="15" dur="2250"/>
                                        <p:tgtEl>
                                          <p:spTgt spid="11">
                                            <p:txEl>
                                              <p:pRg st="4" end="4"/>
                                            </p:txEl>
                                          </p:spTgt>
                                        </p:tgtEl>
                                      </p:cBhvr>
                                    </p:animEffect>
                                    <p:anim calcmode="lin" valueType="num">
                                      <p:cBhvr>
                                        <p:cTn id="16" dur="225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17" dur="225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488805" y="1642861"/>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1" name="TextBox 11"/>
          <p:cNvSpPr txBox="1"/>
          <p:nvPr/>
        </p:nvSpPr>
        <p:spPr>
          <a:xfrm>
            <a:off x="1509996" y="1621634"/>
            <a:ext cx="15268006" cy="6822380"/>
          </a:xfrm>
          <a:prstGeom prst="rect">
            <a:avLst/>
          </a:prstGeom>
        </p:spPr>
        <p:txBody>
          <a:bodyPr lIns="0" tIns="0" rIns="0" bIns="0" rtlCol="0" anchor="t">
            <a:spAutoFit/>
          </a:bodyPr>
          <a:lstStyle/>
          <a:p>
            <a:pPr algn="ctr">
              <a:lnSpc>
                <a:spcPts val="2800"/>
              </a:lnSpc>
            </a:pPr>
            <a:endParaRPr lang="en-US" sz="2800" dirty="0" smtClean="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2800"/>
              </a:lnSpc>
            </a:pPr>
            <a:endParaRPr lang="en-US" sz="28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2800"/>
              </a:lnSpc>
            </a:pPr>
            <a:r>
              <a:rPr lang="en-US" sz="2800" dirty="0" smtClean="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8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duo set a timer from 6:27 from now and the clock ticks. The </a:t>
            </a:r>
            <a:r>
              <a:rPr lang="en-US" sz="28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8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asks, “So, where is </a:t>
            </a:r>
            <a:r>
              <a:rPr lang="en-US" sz="28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a:t>
            </a:r>
            <a:r>
              <a:rPr lang="en-US" sz="28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He looks like a weirdo in the National Guard outfit. </a:t>
            </a:r>
            <a:r>
              <a:rPr lang="en-US" sz="2800"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8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tells, “No. We don’t have it” The </a:t>
            </a:r>
            <a:r>
              <a:rPr lang="en-US" sz="28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8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asks in a serious manner, “Then how the fuck are we getting in?” As </a:t>
            </a:r>
            <a:r>
              <a:rPr lang="en-US" sz="2800"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8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takes the </a:t>
            </a:r>
            <a:r>
              <a:rPr lang="en-US" sz="28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8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to the main entrance, </a:t>
            </a:r>
            <a:r>
              <a:rPr lang="en-US" sz="2800"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8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says, “Don’t worry, </a:t>
            </a:r>
            <a:r>
              <a:rPr lang="en-US" sz="28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Mike</a:t>
            </a:r>
            <a:r>
              <a:rPr lang="en-US" sz="28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a:t>
            </a:r>
            <a:r>
              <a:rPr lang="en-US" sz="28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8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shows up, </a:t>
            </a:r>
            <a:r>
              <a:rPr lang="en-US" sz="2800" dirty="0" smtClean="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interrupting</a:t>
            </a:r>
            <a:r>
              <a:rPr lang="en-US" sz="28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a:t>
            </a:r>
            <a:r>
              <a:rPr lang="en-US" sz="2800" dirty="0" smtClean="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“Everything is planned my </a:t>
            </a:r>
            <a:r>
              <a:rPr lang="en-US" sz="28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friend.” </a:t>
            </a:r>
            <a:endParaRPr lang="en-US" sz="2800" dirty="0" smtClean="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2800"/>
              </a:lnSpc>
            </a:pPr>
            <a:endParaRPr lang="en-US" sz="28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2800"/>
              </a:lnSpc>
            </a:pPr>
            <a:endParaRPr lang="en-US" sz="2800" dirty="0" smtClean="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2800"/>
              </a:lnSpc>
            </a:pPr>
            <a:endParaRPr lang="en-US" sz="28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2800"/>
              </a:lnSpc>
            </a:pPr>
            <a:r>
              <a:rPr lang="en-US" sz="28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All of them enter the suite which is spacious but dark because of the blackout. </a:t>
            </a:r>
            <a:r>
              <a:rPr lang="en-US" sz="2800"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8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speaks, “</a:t>
            </a:r>
            <a:r>
              <a:rPr lang="en-US" sz="28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a:t>
            </a:r>
            <a:r>
              <a:rPr lang="en-US" sz="28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where’s the terminal? Clock’s ticking.” </a:t>
            </a:r>
            <a:r>
              <a:rPr lang="en-US" sz="28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8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escorts them to the terminal as </a:t>
            </a:r>
            <a:r>
              <a:rPr lang="en-US" sz="2800"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8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puts a hacking charge on it. </a:t>
            </a:r>
            <a:r>
              <a:rPr lang="en-US" sz="28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8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assures the protago, “It’s alright.” The terminal gets hacked and the elevator opens which leads to the secret area underground. </a:t>
            </a:r>
          </a:p>
          <a:p>
            <a:pPr algn="ctr">
              <a:lnSpc>
                <a:spcPts val="2800"/>
              </a:lnSpc>
            </a:pPr>
            <a:endParaRPr lang="en-US" sz="32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2800"/>
              </a:lnSpc>
            </a:pPr>
            <a:endParaRPr lang="en-US" sz="2000" dirty="0">
              <a:solidFill>
                <a:srgbClr val="FFFDD8"/>
              </a:solidFill>
              <a:latin typeface="เอฟซี ฟาสท์เทสท์"/>
              <a:ea typeface="เอฟซี ฟาสท์เทสท์"/>
              <a:cs typeface="เอฟซี ฟาสท์เทสท์"/>
              <a:sym typeface="เอฟซี ฟาสท์เทสท์"/>
            </a:endParaRPr>
          </a:p>
          <a:p>
            <a:pPr algn="ctr">
              <a:lnSpc>
                <a:spcPts val="2800"/>
              </a:lnSpc>
            </a:pPr>
            <a:endParaRPr lang="en-US" sz="2000"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extLst>
      <p:ext uri="{BB962C8B-B14F-4D97-AF65-F5344CB8AC3E}">
        <p14:creationId xmlns:p14="http://schemas.microsoft.com/office/powerpoint/2010/main" val="2408955238"/>
      </p:ext>
    </p:extLst>
  </p:cSld>
  <p:clrMapOvr>
    <a:masterClrMapping/>
  </p:clrMapOvr>
  <mc:AlternateContent xmlns:mc="http://schemas.openxmlformats.org/markup-compatibility/2006" xmlns:p14="http://schemas.microsoft.com/office/powerpoint/2010/main">
    <mc:Choice Requires="p14">
      <p:transition spd="slow" p14:dur="2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with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barn(inHorizontal)">
                                      <p:cBhvr>
                                        <p:cTn id="7" dur="2250"/>
                                        <p:tgtEl>
                                          <p:spTgt spid="11">
                                            <p:txEl>
                                              <p:pRg st="2" end="2"/>
                                            </p:txEl>
                                          </p:spTgt>
                                        </p:tgtEl>
                                      </p:cBhvr>
                                    </p:animEffect>
                                  </p:childTnLst>
                                </p:cTn>
                              </p:par>
                              <p:par>
                                <p:cTn id="8" presetID="42" presetClass="entr" presetSubtype="0" fill="hold" nodeType="withEffect">
                                  <p:stCondLst>
                                    <p:cond delay="3000"/>
                                  </p:stCondLst>
                                  <p:childTnLst>
                                    <p:set>
                                      <p:cBhvr>
                                        <p:cTn id="9" dur="1" fill="hold">
                                          <p:stCondLst>
                                            <p:cond delay="0"/>
                                          </p:stCondLst>
                                        </p:cTn>
                                        <p:tgtEl>
                                          <p:spTgt spid="11">
                                            <p:txEl>
                                              <p:pRg st="6" end="6"/>
                                            </p:txEl>
                                          </p:spTgt>
                                        </p:tgtEl>
                                        <p:attrNameLst>
                                          <p:attrName>style.visibility</p:attrName>
                                        </p:attrNameLst>
                                      </p:cBhvr>
                                      <p:to>
                                        <p:strVal val="visible"/>
                                      </p:to>
                                    </p:set>
                                    <p:animEffect transition="in" filter="fade">
                                      <p:cBhvr>
                                        <p:cTn id="10" dur="2250"/>
                                        <p:tgtEl>
                                          <p:spTgt spid="11">
                                            <p:txEl>
                                              <p:pRg st="6" end="6"/>
                                            </p:txEl>
                                          </p:spTgt>
                                        </p:tgtEl>
                                      </p:cBhvr>
                                    </p:animEffect>
                                    <p:anim calcmode="lin" valueType="num">
                                      <p:cBhvr>
                                        <p:cTn id="11" dur="225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12" dur="225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383" b="-60354"/>
            </a:stretch>
          </a:blipFill>
        </p:spPr>
      </p:sp>
      <p:sp>
        <p:nvSpPr>
          <p:cNvPr id="3" name="Freeform 3"/>
          <p:cNvSpPr/>
          <p:nvPr/>
        </p:nvSpPr>
        <p:spPr>
          <a:xfrm rot="-10800000">
            <a:off x="-3440710"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60993" y="21566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DE1313"/>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7430438" y="1367152"/>
            <a:ext cx="3474110" cy="615553"/>
          </a:xfrm>
          <a:prstGeom prst="rect">
            <a:avLst/>
          </a:prstGeom>
        </p:spPr>
        <p:txBody>
          <a:bodyPr wrap="square" lIns="0" tIns="0" rIns="0" bIns="0" rtlCol="0" anchor="t">
            <a:spAutoFit/>
          </a:bodyPr>
          <a:lstStyle/>
          <a:p>
            <a:pPr algn="ctr">
              <a:lnSpc>
                <a:spcPts val="4759"/>
              </a:lnSpc>
            </a:pPr>
            <a:r>
              <a:rPr lang="en-US" sz="5400" dirty="0">
                <a:solidFill>
                  <a:srgbClr val="FFFDD8"/>
                </a:solidFill>
                <a:latin typeface="Matura MT Script Capitals" pitchFamily="66" charset="0"/>
                <a:ea typeface="Canva Sans"/>
                <a:cs typeface="Canva Sans"/>
                <a:sym typeface="Canva Sans"/>
              </a:rPr>
              <a:t>Contents</a:t>
            </a:r>
            <a:r>
              <a:rPr lang="en-US" sz="3399" dirty="0">
                <a:solidFill>
                  <a:srgbClr val="FFFDD8"/>
                </a:solidFill>
                <a:latin typeface="Canva Sans"/>
                <a:ea typeface="Canva Sans"/>
                <a:cs typeface="Canva Sans"/>
                <a:sym typeface="Canva Sans"/>
              </a:rPr>
              <a:t> </a:t>
            </a:r>
          </a:p>
        </p:txBody>
      </p:sp>
      <p:sp>
        <p:nvSpPr>
          <p:cNvPr id="13" name="TextBox 13"/>
          <p:cNvSpPr txBox="1"/>
          <p:nvPr/>
        </p:nvSpPr>
        <p:spPr>
          <a:xfrm>
            <a:off x="3162850" y="2319517"/>
            <a:ext cx="12009287" cy="5027017"/>
          </a:xfrm>
          <a:prstGeom prst="rect">
            <a:avLst/>
          </a:prstGeom>
        </p:spPr>
        <p:txBody>
          <a:bodyPr wrap="square" lIns="0" tIns="0" rIns="0" bIns="0" rtlCol="0" anchor="t">
            <a:spAutoFit/>
          </a:bodyPr>
          <a:lstStyle/>
          <a:p>
            <a:pPr algn="l">
              <a:lnSpc>
                <a:spcPts val="5599"/>
              </a:lnSpc>
            </a:pPr>
            <a:r>
              <a:rPr lang="en-US" sz="3600" dirty="0">
                <a:solidFill>
                  <a:srgbClr val="FFFFFF"/>
                </a:solidFill>
                <a:latin typeface="Georgia" pitchFamily="18" charset="0"/>
                <a:ea typeface="Canva Sans"/>
                <a:cs typeface="Canva Sans"/>
                <a:sym typeface="Canva Sans"/>
              </a:rPr>
              <a:t>1) Prologue - 8              </a:t>
            </a:r>
          </a:p>
          <a:p>
            <a:pPr algn="l">
              <a:lnSpc>
                <a:spcPts val="5599"/>
              </a:lnSpc>
            </a:pPr>
            <a:r>
              <a:rPr lang="en-US" sz="3600" dirty="0">
                <a:solidFill>
                  <a:srgbClr val="FFFFFF"/>
                </a:solidFill>
                <a:latin typeface="Georgia" pitchFamily="18" charset="0"/>
                <a:ea typeface="Canva Sans"/>
                <a:cs typeface="Canva Sans"/>
                <a:sym typeface="Canva Sans"/>
              </a:rPr>
              <a:t>2) Opening - 16</a:t>
            </a:r>
          </a:p>
          <a:p>
            <a:pPr algn="l">
              <a:lnSpc>
                <a:spcPts val="5599"/>
              </a:lnSpc>
            </a:pPr>
            <a:r>
              <a:rPr lang="en-US" sz="3600" dirty="0">
                <a:solidFill>
                  <a:srgbClr val="FFFFFF"/>
                </a:solidFill>
                <a:latin typeface="Georgia" pitchFamily="18" charset="0"/>
                <a:ea typeface="Canva Sans"/>
                <a:cs typeface="Canva Sans"/>
                <a:sym typeface="Canva Sans"/>
              </a:rPr>
              <a:t>3) Apartment - 27</a:t>
            </a:r>
          </a:p>
          <a:p>
            <a:pPr algn="l">
              <a:lnSpc>
                <a:spcPts val="5599"/>
              </a:lnSpc>
            </a:pPr>
            <a:r>
              <a:rPr lang="en-US" sz="3600" dirty="0">
                <a:solidFill>
                  <a:srgbClr val="FFFFFF"/>
                </a:solidFill>
                <a:latin typeface="Georgia" pitchFamily="18" charset="0"/>
                <a:ea typeface="Canva Sans"/>
                <a:cs typeface="Canva Sans"/>
                <a:sym typeface="Canva Sans"/>
              </a:rPr>
              <a:t>4) Office - 37 </a:t>
            </a:r>
          </a:p>
          <a:p>
            <a:pPr algn="l">
              <a:lnSpc>
                <a:spcPts val="5599"/>
              </a:lnSpc>
            </a:pPr>
            <a:r>
              <a:rPr lang="en-US" sz="3600" dirty="0">
                <a:solidFill>
                  <a:srgbClr val="FFFFFF"/>
                </a:solidFill>
                <a:latin typeface="Georgia" pitchFamily="18" charset="0"/>
                <a:ea typeface="Canva Sans"/>
                <a:cs typeface="Canva Sans"/>
                <a:sym typeface="Canva Sans"/>
              </a:rPr>
              <a:t>5) Prepping - 45</a:t>
            </a:r>
          </a:p>
          <a:p>
            <a:pPr algn="l">
              <a:lnSpc>
                <a:spcPts val="5599"/>
              </a:lnSpc>
            </a:pPr>
            <a:r>
              <a:rPr lang="en-US" sz="3600" dirty="0">
                <a:solidFill>
                  <a:srgbClr val="FFFFFF"/>
                </a:solidFill>
                <a:latin typeface="Georgia" pitchFamily="18" charset="0"/>
                <a:ea typeface="Canva Sans"/>
                <a:cs typeface="Canva Sans"/>
                <a:sym typeface="Canva Sans"/>
              </a:rPr>
              <a:t>6) Work - 73</a:t>
            </a:r>
          </a:p>
          <a:p>
            <a:pPr algn="l">
              <a:lnSpc>
                <a:spcPts val="5599"/>
              </a:lnSpc>
            </a:pPr>
            <a:r>
              <a:rPr lang="en-US" sz="3600" dirty="0">
                <a:solidFill>
                  <a:srgbClr val="FFFFFF"/>
                </a:solidFill>
                <a:latin typeface="Georgia" pitchFamily="18" charset="0"/>
                <a:ea typeface="Canva Sans"/>
                <a:cs typeface="Canva Sans"/>
                <a:sym typeface="Canva Sans"/>
              </a:rPr>
              <a:t>7) Conclusion - 87</a:t>
            </a:r>
          </a:p>
        </p:txBody>
      </p:sp>
    </p:spTree>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488805" y="1642861"/>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1" name="TextBox 11"/>
          <p:cNvSpPr txBox="1"/>
          <p:nvPr/>
        </p:nvSpPr>
        <p:spPr>
          <a:xfrm>
            <a:off x="1509996" y="1621634"/>
            <a:ext cx="8472204" cy="6822380"/>
          </a:xfrm>
          <a:prstGeom prst="rect">
            <a:avLst/>
          </a:prstGeom>
        </p:spPr>
        <p:txBody>
          <a:bodyPr wrap="square" lIns="0" tIns="0" rIns="0" bIns="0" rtlCol="0" anchor="t">
            <a:spAutoFit/>
          </a:bodyPr>
          <a:lstStyle/>
          <a:p>
            <a:pPr algn="ctr">
              <a:lnSpc>
                <a:spcPts val="2800"/>
              </a:lnSpc>
            </a:pPr>
            <a:endParaRPr lang="en-US" sz="20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2800"/>
              </a:lnSpc>
            </a:pPr>
            <a:r>
              <a:rPr lang="en-US" sz="24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stays behind to keep the cover while </a:t>
            </a:r>
            <a:r>
              <a:rPr lang="en-US" sz="2400"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and the </a:t>
            </a:r>
            <a:r>
              <a:rPr lang="en-US" sz="2400"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get inside. As they get down, </a:t>
            </a:r>
            <a:r>
              <a:rPr lang="en-US" sz="2400"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says, “There’s a security panel down there. I’ll disable it once we get there.” The cameras are running on reserve power and the guards working there use their Night Vision. So, </a:t>
            </a:r>
            <a:r>
              <a:rPr lang="en-US" sz="24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Mike</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until I disable them, stay like a ghost and no one should see you. If it happens, we’re good as dead. Got it?”</a:t>
            </a:r>
          </a:p>
          <a:p>
            <a:pPr algn="ctr">
              <a:lnSpc>
                <a:spcPts val="2800"/>
              </a:lnSpc>
            </a:pPr>
            <a:endPar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2800"/>
              </a:lnSpc>
            </a:pP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4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says, “Yeah. Got it.” As the elevator gets down, </a:t>
            </a:r>
            <a:r>
              <a:rPr lang="en-US" sz="2400"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tells, “Time to do this.” </a:t>
            </a:r>
            <a:r>
              <a:rPr lang="en-US" sz="2400"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goes to find the Security panel and the player needs to use the shades to make sure he doesn’t get caught. </a:t>
            </a:r>
            <a:r>
              <a:rPr lang="en-US" sz="2400"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disables the Security after some time and </a:t>
            </a:r>
            <a:r>
              <a:rPr lang="en-US" sz="2400"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can start shooting their way towards the control room</a:t>
            </a:r>
            <a:r>
              <a:rPr lang="en-US" sz="2400" dirty="0">
                <a:solidFill>
                  <a:srgbClr val="FFFDD8"/>
                </a:solidFill>
                <a:latin typeface="Nasalization Rg" panose="020B0604020202020204" pitchFamily="34" charset="0"/>
                <a:ea typeface="เอฟซี ฟาสท์เทสท์"/>
                <a:cs typeface="เอฟซี ฟาสท์เทสท์"/>
                <a:sym typeface="เอฟซี ฟาสท์เทสท์"/>
              </a:rPr>
              <a:t>.</a:t>
            </a:r>
          </a:p>
          <a:p>
            <a:pPr algn="ctr">
              <a:lnSpc>
                <a:spcPts val="2800"/>
              </a:lnSpc>
            </a:pPr>
            <a:endParaRPr lang="en-US" sz="2000" dirty="0">
              <a:solidFill>
                <a:srgbClr val="FFFDD8"/>
              </a:solidFill>
              <a:latin typeface="เอฟซี ฟาสท์เทสท์"/>
              <a:ea typeface="เอฟซี ฟาสท์เทสท์"/>
              <a:cs typeface="เอฟซี ฟาสท์เทสท์"/>
              <a:sym typeface="เอฟซี ฟาสท์เทสท์"/>
            </a:endParaRPr>
          </a:p>
          <a:p>
            <a:pPr algn="ctr">
              <a:lnSpc>
                <a:spcPts val="2800"/>
              </a:lnSpc>
            </a:pPr>
            <a:endParaRPr lang="en-US" sz="2000"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48544" y="1516013"/>
            <a:ext cx="6115455" cy="6780178"/>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225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1750"/>
                                        <p:tgtEl>
                                          <p:spTgt spid="1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3" end="3"/>
                                            </p:txEl>
                                          </p:spTgt>
                                        </p:tgtEl>
                                        <p:attrNameLst>
                                          <p:attrName>style.visibility</p:attrName>
                                        </p:attrNameLst>
                                      </p:cBhvr>
                                      <p:to>
                                        <p:strVal val="visible"/>
                                      </p:to>
                                    </p:set>
                                    <p:animEffect transition="in" filter="fade">
                                      <p:cBhvr>
                                        <p:cTn id="10" dur="1750"/>
                                        <p:tgtEl>
                                          <p:spTgt spid="11">
                                            <p:txEl>
                                              <p:pRg st="3" end="3"/>
                                            </p:txEl>
                                          </p:spTgt>
                                        </p:tgtEl>
                                      </p:cBhvr>
                                    </p:animEffect>
                                  </p:childTnLst>
                                </p:cTn>
                              </p:par>
                              <p:par>
                                <p:cTn id="11" presetID="21" presetClass="entr" presetSubtype="3" fill="hold" nodeType="withEffect">
                                  <p:stCondLst>
                                    <p:cond delay="3250"/>
                                  </p:stCondLst>
                                  <p:childTnLst>
                                    <p:set>
                                      <p:cBhvr>
                                        <p:cTn id="12" dur="1" fill="hold">
                                          <p:stCondLst>
                                            <p:cond delay="0"/>
                                          </p:stCondLst>
                                        </p:cTn>
                                        <p:tgtEl>
                                          <p:spTgt spid="12"/>
                                        </p:tgtEl>
                                        <p:attrNameLst>
                                          <p:attrName>style.visibility</p:attrName>
                                        </p:attrNameLst>
                                      </p:cBhvr>
                                      <p:to>
                                        <p:strVal val="visible"/>
                                      </p:to>
                                    </p:set>
                                    <p:animEffect transition="in" filter="wheel(3)">
                                      <p:cBhvr>
                                        <p:cTn id="13" dur="2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383" b="-60354"/>
            </a:stretch>
          </a:blipFill>
        </p:spPr>
      </p:sp>
      <p:sp>
        <p:nvSpPr>
          <p:cNvPr id="3" name="Freeform 3"/>
          <p:cNvSpPr/>
          <p:nvPr/>
        </p:nvSpPr>
        <p:spPr>
          <a:xfrm rot="-10800000">
            <a:off x="-3440710"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60993" y="21566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11" name="TextBox 11"/>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2" name="TextBox 12"/>
          <p:cNvSpPr txBox="1"/>
          <p:nvPr/>
        </p:nvSpPr>
        <p:spPr>
          <a:xfrm>
            <a:off x="1469641" y="1889348"/>
            <a:ext cx="15348716" cy="6023380"/>
          </a:xfrm>
          <a:prstGeom prst="rect">
            <a:avLst/>
          </a:prstGeom>
        </p:spPr>
        <p:txBody>
          <a:bodyPr lIns="0" tIns="0" rIns="0" bIns="0" rtlCol="0" anchor="t">
            <a:spAutoFit/>
          </a:bodyPr>
          <a:lstStyle/>
          <a:p>
            <a:pPr algn="ctr">
              <a:lnSpc>
                <a:spcPts val="3499"/>
              </a:lnSpc>
            </a:pPr>
            <a:r>
              <a:rPr lang="en-US" sz="24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As they’re going, </a:t>
            </a:r>
            <a:r>
              <a:rPr lang="en-US" sz="2499"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 </a:t>
            </a:r>
            <a:r>
              <a:rPr lang="en-US" sz="24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comes hurriedly down the elevator and says, “Our </a:t>
            </a:r>
            <a:r>
              <a:rPr lang="en-US" sz="2499" dirty="0">
                <a:solidFill>
                  <a:srgbClr val="BD7427"/>
                </a:solidFill>
                <a:latin typeface="Copperplate Gothic Light" panose="020E0507020206020404" pitchFamily="34" charset="0"/>
                <a:ea typeface="เอฟซี ฟาสท์เทสท์"/>
                <a:cs typeface="เอฟซี ฟาสท์เทสท์"/>
                <a:sym typeface="เอฟซี ฟาสท์เทสท์"/>
              </a:rPr>
              <a:t>Scav </a:t>
            </a:r>
            <a:r>
              <a:rPr lang="en-US" sz="24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friends went dark. </a:t>
            </a:r>
            <a:r>
              <a:rPr lang="en-US" sz="2499" dirty="0" smtClean="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guards </a:t>
            </a:r>
            <a:r>
              <a:rPr lang="en-US" sz="24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can come back anytime.” </a:t>
            </a:r>
            <a:r>
              <a:rPr lang="en-US" sz="2499"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a:t>
            </a:r>
            <a:r>
              <a:rPr lang="en-US" sz="24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with tension, says, “Fuck!”. He tells </a:t>
            </a:r>
            <a:r>
              <a:rPr lang="en-US" sz="2499"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a:t>
            </a:r>
            <a:r>
              <a:rPr lang="en-US" sz="24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“Check every room. Find </a:t>
            </a:r>
            <a:r>
              <a:rPr lang="en-US" sz="249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Mike </a:t>
            </a:r>
            <a:r>
              <a:rPr lang="en-US" sz="24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and get into the control room. I’ll deal with any un-invited company along this way.” The </a:t>
            </a:r>
            <a:r>
              <a:rPr lang="en-US" sz="2499"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4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gets inside the control room where he finds 3 scientists trying to shut down something. The </a:t>
            </a:r>
            <a:r>
              <a:rPr lang="en-US" sz="249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4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orders, “ Put your damn hands in the air unless you want a bullet in your fucking head!!” </a:t>
            </a:r>
          </a:p>
          <a:p>
            <a:pPr algn="ctr">
              <a:lnSpc>
                <a:spcPts val="3359"/>
              </a:lnSpc>
            </a:pPr>
            <a:endParaRPr lang="en-US" sz="24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779"/>
              </a:lnSpc>
            </a:pPr>
            <a:r>
              <a:rPr lang="en-US" sz="2699" dirty="0" smtClean="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As </a:t>
            </a:r>
            <a:r>
              <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2 of them go to the other side while the 3rd jumps on the </a:t>
            </a:r>
            <a:r>
              <a:rPr lang="en-US" sz="269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a:t>
            </a:r>
            <a:r>
              <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throwing his gun away and tries to stab him with a syringe. The </a:t>
            </a:r>
            <a:r>
              <a:rPr lang="en-US" sz="2699"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gets a Quick Time Event</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(Q.T.E),</a:t>
            </a:r>
            <a:r>
              <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where he needs to mash buttons so he can’t get stabbed, thereby stalling time. The other two get out, while </a:t>
            </a:r>
            <a:r>
              <a:rPr lang="en-US" sz="2699"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 </a:t>
            </a:r>
            <a:r>
              <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enters and shoots the 3rd scientist with the </a:t>
            </a:r>
            <a:r>
              <a:rPr lang="en-US" sz="269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protago’s </a:t>
            </a:r>
            <a:r>
              <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gun and incapacitates him. </a:t>
            </a:r>
            <a:r>
              <a:rPr lang="en-US" sz="2699"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gives the gun back to the </a:t>
            </a:r>
            <a:r>
              <a:rPr lang="en-US" sz="269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a:t>
            </a:r>
            <a:r>
              <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saying, “You lost something.” The </a:t>
            </a:r>
            <a:r>
              <a:rPr lang="en-US" sz="269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tells, “Thanks.”</a:t>
            </a:r>
          </a:p>
        </p:txBody>
      </p:sp>
    </p:spTree>
  </p:cSld>
  <p:clrMapOvr>
    <a:masterClrMapping/>
  </p:clrMapOvr>
  <mc:AlternateContent xmlns:mc="http://schemas.openxmlformats.org/markup-compatibility/2006" xmlns:p14="http://schemas.microsoft.com/office/powerpoint/2010/main">
    <mc:Choice Requires="p14">
      <p:transition spd="slow" p14:dur="225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7" dur="2250"/>
                                        <p:tgtEl>
                                          <p:spTgt spid="12">
                                            <p:txEl>
                                              <p:pRg st="0" end="0"/>
                                            </p:txEl>
                                          </p:spTgt>
                                        </p:tgtEl>
                                      </p:cBhvr>
                                    </p:animEffect>
                                  </p:childTnLst>
                                </p:cTn>
                              </p:par>
                              <p:par>
                                <p:cTn id="8" presetID="6" presetClass="entr" presetSubtype="16" fill="hold" nodeType="withEffect">
                                  <p:stCondLst>
                                    <p:cond delay="325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circle(in)">
                                      <p:cBhvr>
                                        <p:cTn id="10" dur="225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grpSp>
      <p:sp>
        <p:nvSpPr>
          <p:cNvPr id="6" name="Freeform 6"/>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9" name="TextBox 9"/>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00054</a:t>
            </a:r>
          </a:p>
        </p:txBody>
      </p:sp>
      <p:sp>
        <p:nvSpPr>
          <p:cNvPr id="10" name="TextBox 10"/>
          <p:cNvSpPr txBox="1"/>
          <p:nvPr/>
        </p:nvSpPr>
        <p:spPr>
          <a:xfrm>
            <a:off x="1489196" y="2209583"/>
            <a:ext cx="15309608" cy="6283771"/>
          </a:xfrm>
          <a:prstGeom prst="rect">
            <a:avLst/>
          </a:prstGeom>
        </p:spPr>
        <p:txBody>
          <a:bodyPr lIns="0" tIns="0" rIns="0" bIns="0" rtlCol="0" anchor="t">
            <a:spAutoFit/>
          </a:bodyPr>
          <a:lstStyle/>
          <a:p>
            <a:pPr algn="just">
              <a:lnSpc>
                <a:spcPts val="3500"/>
              </a:lnSpc>
            </a:pP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Now, </a:t>
            </a:r>
            <a:r>
              <a:rPr lang="en-US" sz="25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goes to the scientist and asks, “Where’s the STUFF that you’re protecting? Huh?” The scientist struggles. </a:t>
            </a:r>
            <a:r>
              <a:rPr lang="en-US" sz="25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orders the </a:t>
            </a:r>
            <a:r>
              <a:rPr lang="en-US" sz="25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“Check </a:t>
            </a:r>
            <a:r>
              <a:rPr lang="en-US" sz="2500" dirty="0" smtClean="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their systems .”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500"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uses their controls to find anything that’s valuable. </a:t>
            </a:r>
            <a:r>
              <a:rPr lang="en-US" sz="25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grows impatient, takes his gun and intimidates the scientist. As the </a:t>
            </a:r>
            <a:r>
              <a:rPr lang="en-US" sz="2500"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finds a Giant glass container, the scientist </a:t>
            </a:r>
            <a:r>
              <a:rPr lang="en-US" sz="2500" dirty="0" smtClean="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mutters pointing towards the container,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“Project! Project—” and he dies while he was about to answer. </a:t>
            </a:r>
          </a:p>
          <a:p>
            <a:pPr algn="just">
              <a:lnSpc>
                <a:spcPts val="3500"/>
              </a:lnSpc>
            </a:pPr>
            <a:endPar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just">
              <a:lnSpc>
                <a:spcPts val="3500"/>
              </a:lnSpc>
            </a:pPr>
            <a:r>
              <a:rPr lang="en-US" sz="25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becomes enraged and goes through a temper tantrum, while the </a:t>
            </a:r>
            <a:r>
              <a:rPr lang="en-US" sz="2500"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needs to take the glassed container to the nearby elevator where </a:t>
            </a:r>
            <a:r>
              <a:rPr lang="en-US" sz="2500"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waits. </a:t>
            </a:r>
          </a:p>
          <a:p>
            <a:pPr algn="just">
              <a:lnSpc>
                <a:spcPts val="3500"/>
              </a:lnSpc>
            </a:pPr>
            <a:endPar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just">
              <a:lnSpc>
                <a:spcPts val="3500"/>
              </a:lnSpc>
            </a:pP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As the </a:t>
            </a:r>
            <a:r>
              <a:rPr lang="en-US" sz="2500"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tries to calm down </a:t>
            </a:r>
            <a:r>
              <a:rPr lang="en-US" sz="25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the facility goes into lockdown and the </a:t>
            </a:r>
            <a:r>
              <a:rPr lang="en-US" sz="2500"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tries to stop it. The entire facility gets filled with gas causing the </a:t>
            </a:r>
            <a:r>
              <a:rPr lang="en-US" sz="2500"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to disorient and  fall on the floor. The </a:t>
            </a:r>
            <a:r>
              <a:rPr lang="en-US" sz="25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struggles to breathe…</a:t>
            </a:r>
          </a:p>
          <a:p>
            <a:pPr algn="just">
              <a:lnSpc>
                <a:spcPts val="3500"/>
              </a:lnSpc>
            </a:pPr>
            <a:endParaRPr lang="en-US" sz="2500"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2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2500" fill="hold"/>
                                        <p:tgtEl>
                                          <p:spTgt spid="10">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anim calcmode="lin" valueType="num">
                                      <p:cBhvr additive="base">
                                        <p:cTn id="11" dur="2500" fill="hold"/>
                                        <p:tgtEl>
                                          <p:spTgt spid="10">
                                            <p:txEl>
                                              <p:pRg st="2" end="2"/>
                                            </p:txEl>
                                          </p:spTgt>
                                        </p:tgtEl>
                                        <p:attrNameLst>
                                          <p:attrName>ppt_x</p:attrName>
                                        </p:attrNameLst>
                                      </p:cBhvr>
                                      <p:tavLst>
                                        <p:tav tm="0">
                                          <p:val>
                                            <p:strVal val="1+#ppt_w/2"/>
                                          </p:val>
                                        </p:tav>
                                        <p:tav tm="100000">
                                          <p:val>
                                            <p:strVal val="#ppt_x"/>
                                          </p:val>
                                        </p:tav>
                                      </p:tavLst>
                                    </p:anim>
                                    <p:anim calcmode="lin" valueType="num">
                                      <p:cBhvr additive="base">
                                        <p:cTn id="12" dur="2500" fill="hold"/>
                                        <p:tgtEl>
                                          <p:spTgt spid="10">
                                            <p:txEl>
                                              <p:pRg st="2" end="2"/>
                                            </p:txEl>
                                          </p:spTgt>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3500"/>
                                  </p:stCondLst>
                                  <p:childTnLst>
                                    <p:set>
                                      <p:cBhvr>
                                        <p:cTn id="14" dur="1" fill="hold">
                                          <p:stCondLst>
                                            <p:cond delay="0"/>
                                          </p:stCondLst>
                                        </p:cTn>
                                        <p:tgtEl>
                                          <p:spTgt spid="10">
                                            <p:txEl>
                                              <p:pRg st="4" end="4"/>
                                            </p:txEl>
                                          </p:spTgt>
                                        </p:tgtEl>
                                        <p:attrNameLst>
                                          <p:attrName>style.visibility</p:attrName>
                                        </p:attrNameLst>
                                      </p:cBhvr>
                                      <p:to>
                                        <p:strVal val="visible"/>
                                      </p:to>
                                    </p:set>
                                    <p:animEffect transition="in" filter="fade">
                                      <p:cBhvr>
                                        <p:cTn id="15" dur="225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488805" y="1642861"/>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1" name="TextBox 11"/>
          <p:cNvSpPr txBox="1"/>
          <p:nvPr/>
        </p:nvSpPr>
        <p:spPr>
          <a:xfrm>
            <a:off x="1488805" y="1730776"/>
            <a:ext cx="15268006" cy="7153881"/>
          </a:xfrm>
          <a:prstGeom prst="rect">
            <a:avLst/>
          </a:prstGeom>
        </p:spPr>
        <p:txBody>
          <a:bodyPr lIns="0" tIns="0" rIns="0" bIns="0" rtlCol="0" anchor="t">
            <a:spAutoFit/>
          </a:bodyPr>
          <a:lstStyle/>
          <a:p>
            <a:pPr algn="ctr">
              <a:lnSpc>
                <a:spcPts val="3500"/>
              </a:lnSpc>
            </a:pP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500"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needs to crawl towards the exit to escape while the gas is disorienting him. As the </a:t>
            </a:r>
            <a:r>
              <a:rPr lang="en-US" sz="25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is going into an unconscious state, </a:t>
            </a:r>
            <a:r>
              <a:rPr lang="en-US" sz="25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arrives towards the </a:t>
            </a:r>
            <a:r>
              <a:rPr lang="en-US" sz="25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“THIS IS NOT THE TIME to die, MY Брат.”</a:t>
            </a:r>
          </a:p>
          <a:p>
            <a:pPr algn="ctr">
              <a:lnSpc>
                <a:spcPts val="3500"/>
              </a:lnSpc>
            </a:pPr>
            <a:r>
              <a:rPr lang="en-US" sz="25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lifts the </a:t>
            </a:r>
            <a:r>
              <a:rPr lang="en-US" sz="25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up and holds him on himself and drags him towards the elevator, on their way the </a:t>
            </a:r>
            <a:r>
              <a:rPr lang="en-US" sz="25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sees the dead scientists. Seeing them, the </a:t>
            </a:r>
            <a:r>
              <a:rPr lang="en-US" sz="25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tries to ask </a:t>
            </a:r>
            <a:r>
              <a:rPr lang="en-US" sz="25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(in a struggling tone),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“Wwh – Why?”</a:t>
            </a:r>
          </a:p>
          <a:p>
            <a:pPr algn="ctr">
              <a:lnSpc>
                <a:spcPts val="3500"/>
              </a:lnSpc>
            </a:pPr>
            <a:endParaRPr lang="en-US" sz="2500" dirty="0">
              <a:solidFill>
                <a:srgbClr val="FFFDD8"/>
              </a:solidFill>
              <a:latin typeface="Nasalization Rg" panose="020B0604020202020204" pitchFamily="34" charset="0"/>
              <a:ea typeface="เอฟซี ฟาสท์เทสท์"/>
              <a:cs typeface="เอฟซี ฟาสท์เทสท์"/>
              <a:sym typeface="เอฟซี ฟาสท์เทสท์"/>
            </a:endParaRPr>
          </a:p>
          <a:p>
            <a:pPr algn="ctr">
              <a:lnSpc>
                <a:spcPts val="3500"/>
              </a:lnSpc>
            </a:pPr>
            <a:r>
              <a:rPr lang="en-US" sz="25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“Shut. The. fuck. Up.” </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(the protago hears it in a mumbling tone)</a:t>
            </a:r>
          </a:p>
          <a:p>
            <a:pPr algn="ctr">
              <a:lnSpc>
                <a:spcPts val="3500"/>
              </a:lnSpc>
            </a:pPr>
            <a:endParaRPr lang="en-US" sz="2500" dirty="0">
              <a:solidFill>
                <a:srgbClr val="FFFDD8"/>
              </a:solidFill>
              <a:latin typeface="Nasalization Rg" panose="020B0604020202020204" pitchFamily="34" charset="0"/>
              <a:ea typeface="เอฟซี ฟาสท์เทสท์"/>
              <a:cs typeface="เอฟซี ฟาสท์เทสท์"/>
              <a:sym typeface="เอฟซี ฟาสท์เทสท์"/>
            </a:endParaRPr>
          </a:p>
          <a:p>
            <a:pPr algn="ctr">
              <a:lnSpc>
                <a:spcPts val="3500"/>
              </a:lnSpc>
            </a:pPr>
            <a:r>
              <a:rPr lang="en-US" sz="2500"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comes and both of them carry the protago to the elevator. </a:t>
            </a:r>
          </a:p>
          <a:p>
            <a:pPr algn="ctr">
              <a:lnSpc>
                <a:spcPts val="3500"/>
              </a:lnSpc>
            </a:pPr>
            <a:endPar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500"/>
              </a:lnSpc>
            </a:pPr>
            <a:r>
              <a:rPr lang="en-US" sz="2500"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puts the </a:t>
            </a:r>
            <a:r>
              <a:rPr lang="en-US" sz="2500"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down beside the container while </a:t>
            </a:r>
            <a:r>
              <a:rPr lang="en-US" sz="25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tries to inject him with a health boost. But, </a:t>
            </a:r>
            <a:r>
              <a:rPr lang="en-US" sz="2500"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stops </a:t>
            </a:r>
            <a:r>
              <a:rPr lang="en-US" sz="25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and grabs the booster and then an argument ensues  with </a:t>
            </a:r>
            <a:r>
              <a:rPr lang="en-US" sz="2500"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5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as those boosters, if taken by a non-implant human, might kill him.</a:t>
            </a:r>
          </a:p>
          <a:p>
            <a:pPr algn="ctr">
              <a:lnSpc>
                <a:spcPts val="3500"/>
              </a:lnSpc>
            </a:pPr>
            <a:endParaRPr lang="en-US" sz="2500" dirty="0">
              <a:solidFill>
                <a:srgbClr val="FFFDD8"/>
              </a:solidFill>
              <a:latin typeface="เอฟซี ฟาสท์เทสท์"/>
              <a:ea typeface="เอฟซี ฟาสท์เทสท์"/>
              <a:cs typeface="เอฟซี ฟาสท์เทสท์"/>
              <a:sym typeface="เอฟซี ฟาสท์เทสท์"/>
            </a:endParaRPr>
          </a:p>
          <a:p>
            <a:pPr algn="ctr">
              <a:lnSpc>
                <a:spcPts val="3500"/>
              </a:lnSpc>
            </a:pPr>
            <a:endParaRPr lang="en-US" sz="2500"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5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ox(in)">
                                      <p:cBhvr>
                                        <p:cTn id="7" dur="2250"/>
                                        <p:tgtEl>
                                          <p:spTgt spid="11">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box(in)">
                                      <p:cBhvr>
                                        <p:cTn id="10" dur="2250"/>
                                        <p:tgtEl>
                                          <p:spTgt spid="11">
                                            <p:txEl>
                                              <p:pRg st="1" end="1"/>
                                            </p:txEl>
                                          </p:spTgt>
                                        </p:tgtEl>
                                      </p:cBhvr>
                                    </p:animEffect>
                                  </p:childTnLst>
                                </p:cTn>
                              </p:par>
                              <p:par>
                                <p:cTn id="11" presetID="10" presetClass="entr" presetSubtype="0" fill="hold" nodeType="withEffect">
                                  <p:stCondLst>
                                    <p:cond delay="2750"/>
                                  </p:stCondLst>
                                  <p:childTnLst>
                                    <p:set>
                                      <p:cBhvr>
                                        <p:cTn id="12" dur="1" fill="hold">
                                          <p:stCondLst>
                                            <p:cond delay="0"/>
                                          </p:stCondLst>
                                        </p:cTn>
                                        <p:tgtEl>
                                          <p:spTgt spid="11">
                                            <p:txEl>
                                              <p:pRg st="3" end="3"/>
                                            </p:txEl>
                                          </p:spTgt>
                                        </p:tgtEl>
                                        <p:attrNameLst>
                                          <p:attrName>style.visibility</p:attrName>
                                        </p:attrNameLst>
                                      </p:cBhvr>
                                      <p:to>
                                        <p:strVal val="visible"/>
                                      </p:to>
                                    </p:set>
                                    <p:animEffect transition="in" filter="fade">
                                      <p:cBhvr>
                                        <p:cTn id="13" dur="2250"/>
                                        <p:tgtEl>
                                          <p:spTgt spid="11">
                                            <p:txEl>
                                              <p:pRg st="3" end="3"/>
                                            </p:txEl>
                                          </p:spTgt>
                                        </p:tgtEl>
                                      </p:cBhvr>
                                    </p:animEffect>
                                  </p:childTnLst>
                                </p:cTn>
                              </p:par>
                              <p:par>
                                <p:cTn id="14" presetID="10" presetClass="entr" presetSubtype="0" fill="hold" nodeType="withEffect">
                                  <p:stCondLst>
                                    <p:cond delay="2750"/>
                                  </p:stCondLst>
                                  <p:childTnLst>
                                    <p:set>
                                      <p:cBhvr>
                                        <p:cTn id="15" dur="1" fill="hold">
                                          <p:stCondLst>
                                            <p:cond delay="0"/>
                                          </p:stCondLst>
                                        </p:cTn>
                                        <p:tgtEl>
                                          <p:spTgt spid="11">
                                            <p:txEl>
                                              <p:pRg st="5" end="5"/>
                                            </p:txEl>
                                          </p:spTgt>
                                        </p:tgtEl>
                                        <p:attrNameLst>
                                          <p:attrName>style.visibility</p:attrName>
                                        </p:attrNameLst>
                                      </p:cBhvr>
                                      <p:to>
                                        <p:strVal val="visible"/>
                                      </p:to>
                                    </p:set>
                                    <p:animEffect transition="in" filter="fade">
                                      <p:cBhvr>
                                        <p:cTn id="16" dur="2250"/>
                                        <p:tgtEl>
                                          <p:spTgt spid="11">
                                            <p:txEl>
                                              <p:pRg st="5" end="5"/>
                                            </p:txEl>
                                          </p:spTgt>
                                        </p:tgtEl>
                                      </p:cBhvr>
                                    </p:animEffect>
                                  </p:childTnLst>
                                </p:cTn>
                              </p:par>
                              <p:par>
                                <p:cTn id="17" presetID="14" presetClass="entr" presetSubtype="5" fill="hold" nodeType="withEffect">
                                  <p:stCondLst>
                                    <p:cond delay="4500"/>
                                  </p:stCondLst>
                                  <p:childTnLst>
                                    <p:set>
                                      <p:cBhvr>
                                        <p:cTn id="18" dur="1" fill="hold">
                                          <p:stCondLst>
                                            <p:cond delay="0"/>
                                          </p:stCondLst>
                                        </p:cTn>
                                        <p:tgtEl>
                                          <p:spTgt spid="11">
                                            <p:txEl>
                                              <p:pRg st="7" end="7"/>
                                            </p:txEl>
                                          </p:spTgt>
                                        </p:tgtEl>
                                        <p:attrNameLst>
                                          <p:attrName>style.visibility</p:attrName>
                                        </p:attrNameLst>
                                      </p:cBhvr>
                                      <p:to>
                                        <p:strVal val="visible"/>
                                      </p:to>
                                    </p:set>
                                    <p:animEffect transition="in" filter="randombar(vertical)">
                                      <p:cBhvr>
                                        <p:cTn id="19" dur="225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383" b="-60354"/>
            </a:stretch>
          </a:blipFill>
        </p:spPr>
      </p:sp>
      <p:sp>
        <p:nvSpPr>
          <p:cNvPr id="3" name="Freeform 3"/>
          <p:cNvSpPr/>
          <p:nvPr/>
        </p:nvSpPr>
        <p:spPr>
          <a:xfrm rot="-10800000">
            <a:off x="-3440710"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60993" y="21566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1" name="TextBox 11"/>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DE1313"/>
                </a:solidFill>
                <a:latin typeface="Ailerons" panose="00000500000000000000" pitchFamily="50" charset="0"/>
                <a:ea typeface="Neue Machina Light"/>
                <a:cs typeface="Neue Machina Light"/>
                <a:sym typeface="Neue Machina Light"/>
              </a:rPr>
              <a:t>00054</a:t>
            </a:r>
          </a:p>
        </p:txBody>
      </p:sp>
      <p:sp>
        <p:nvSpPr>
          <p:cNvPr id="12" name="TextBox 12"/>
          <p:cNvSpPr txBox="1"/>
          <p:nvPr/>
        </p:nvSpPr>
        <p:spPr>
          <a:xfrm>
            <a:off x="1469641" y="1814924"/>
            <a:ext cx="15348716" cy="6395405"/>
          </a:xfrm>
          <a:prstGeom prst="rect">
            <a:avLst/>
          </a:prstGeom>
        </p:spPr>
        <p:txBody>
          <a:bodyPr lIns="0" tIns="0" rIns="0" bIns="0" rtlCol="0" anchor="t">
            <a:spAutoFit/>
          </a:bodyPr>
          <a:lstStyle/>
          <a:p>
            <a:pPr algn="ctr">
              <a:lnSpc>
                <a:spcPts val="3499"/>
              </a:lnSpc>
            </a:pPr>
            <a:r>
              <a:rPr lang="en-US" sz="2499"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4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takes the container out and uses a nearby truck, loads it onto the truck while </a:t>
            </a:r>
            <a:r>
              <a:rPr lang="en-US" sz="2499"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4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covers him. </a:t>
            </a:r>
            <a:r>
              <a:rPr lang="en-US" sz="2499" dirty="0">
                <a:solidFill>
                  <a:srgbClr val="87D8FB"/>
                </a:solidFill>
                <a:latin typeface="Copperplate Gothic Light" panose="020E0507020206020404" pitchFamily="34" charset="0"/>
                <a:ea typeface="เอฟซี ฟาสท์เทสท์"/>
                <a:cs typeface="เอฟซี ฟาสท์เทสท์"/>
                <a:sym typeface="เอฟซี ฟาสท์เทสท์"/>
              </a:rPr>
              <a:t>Tosh </a:t>
            </a:r>
            <a:r>
              <a:rPr lang="en-US" sz="24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flees from the scene, making an escape. </a:t>
            </a:r>
            <a:r>
              <a:rPr lang="en-US" sz="2499"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4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uses the keys to get the </a:t>
            </a:r>
            <a:r>
              <a:rPr lang="en-US" sz="249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protago’s </a:t>
            </a:r>
            <a:r>
              <a:rPr lang="en-US" sz="24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car around, puts him in the backseat and drives off the place while the National Guard are chasing them. </a:t>
            </a:r>
          </a:p>
          <a:p>
            <a:pPr algn="ctr">
              <a:lnSpc>
                <a:spcPts val="3499"/>
              </a:lnSpc>
            </a:pPr>
            <a:endParaRPr lang="en-US" sz="24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499"/>
              </a:lnSpc>
            </a:pPr>
            <a:r>
              <a:rPr lang="en-US" sz="24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49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4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loses his consciousness slowly, and </a:t>
            </a:r>
            <a:r>
              <a:rPr lang="en-US" sz="2499" dirty="0">
                <a:solidFill>
                  <a:srgbClr val="ED8700"/>
                </a:solidFill>
                <a:latin typeface="Copperplate Gothic Light" panose="020E0507020206020404" pitchFamily="34" charset="0"/>
                <a:ea typeface="เอฟซี ฟาสท์เทสท์"/>
                <a:cs typeface="เอฟซี ฟาสท์เทสท์"/>
                <a:sym typeface="เอฟซี ฟาสท์เทสท์"/>
              </a:rPr>
              <a:t>Vasily </a:t>
            </a:r>
            <a:r>
              <a:rPr lang="en-US" sz="24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uses the booster as his last resort to save his friend. The </a:t>
            </a:r>
            <a:r>
              <a:rPr lang="en-US" sz="249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4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gets conscious even though he’s still disoriented. </a:t>
            </a:r>
          </a:p>
          <a:p>
            <a:pPr algn="ctr">
              <a:lnSpc>
                <a:spcPts val="3499"/>
              </a:lnSpc>
            </a:pPr>
            <a:r>
              <a:rPr lang="en-US" sz="3200" i="1" dirty="0">
                <a:solidFill>
                  <a:srgbClr val="FFFDD8"/>
                </a:solidFill>
                <a:latin typeface="Agency FB" panose="020B0503020202020204" pitchFamily="34" charset="0"/>
                <a:ea typeface="Aperture"/>
                <a:cs typeface="Aperture"/>
                <a:sym typeface="Aperture"/>
              </a:rPr>
              <a:t>[The </a:t>
            </a:r>
            <a:r>
              <a:rPr lang="en-US" sz="3200" i="1" dirty="0">
                <a:solidFill>
                  <a:srgbClr val="2BFF00"/>
                </a:solidFill>
                <a:latin typeface="Agency FB" panose="020B0503020202020204" pitchFamily="34" charset="0"/>
                <a:ea typeface="Aperture"/>
                <a:cs typeface="Aperture"/>
                <a:sym typeface="Aperture"/>
              </a:rPr>
              <a:t>player </a:t>
            </a:r>
            <a:r>
              <a:rPr lang="en-US" sz="3200" i="1" dirty="0">
                <a:solidFill>
                  <a:srgbClr val="FFFDD8"/>
                </a:solidFill>
                <a:latin typeface="Agency FB" panose="020B0503020202020204" pitchFamily="34" charset="0"/>
                <a:ea typeface="Aperture"/>
                <a:cs typeface="Aperture"/>
                <a:sym typeface="Aperture"/>
              </a:rPr>
              <a:t>gets the control]</a:t>
            </a:r>
          </a:p>
          <a:p>
            <a:pPr algn="ctr">
              <a:lnSpc>
                <a:spcPts val="3499"/>
              </a:lnSpc>
            </a:pPr>
            <a:endParaRPr lang="en-US" sz="2499" dirty="0">
              <a:solidFill>
                <a:srgbClr val="FFFDD8"/>
              </a:solidFill>
              <a:latin typeface="Copperplate Gothic Light" panose="020E0507020206020404" pitchFamily="34" charset="0"/>
              <a:ea typeface="Aperture"/>
              <a:cs typeface="Aperture"/>
              <a:sym typeface="Aperture"/>
            </a:endParaRPr>
          </a:p>
          <a:p>
            <a:pPr algn="ctr">
              <a:lnSpc>
                <a:spcPts val="3779"/>
              </a:lnSpc>
            </a:pPr>
            <a:r>
              <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The </a:t>
            </a:r>
            <a:r>
              <a:rPr lang="en-US" sz="2699" dirty="0">
                <a:solidFill>
                  <a:srgbClr val="2BFF00"/>
                </a:solidFill>
                <a:latin typeface="Copperplate Gothic Light" panose="020E0507020206020404" pitchFamily="34" charset="0"/>
                <a:ea typeface="เอฟซี ฟาสท์เทสท์"/>
                <a:cs typeface="เอฟซี ฟาสท์เทสท์"/>
                <a:sym typeface="เอฟซี ฟาสท์เทสท์"/>
              </a:rPr>
              <a:t>player </a:t>
            </a:r>
            <a:r>
              <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needs to find the gun and after finding it, leans out of the car and shoots at the National Guard aimlessly. One of the bullets hits the tire of the front car, creating a crash chain, slowing down the force and buys them time to get off the place. The </a:t>
            </a:r>
            <a:r>
              <a:rPr lang="en-US" sz="2699"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 </a:t>
            </a:r>
            <a:r>
              <a:rPr lang="en-US" sz="2699"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passes out and falls down on the backseat. </a:t>
            </a:r>
          </a:p>
        </p:txBody>
      </p:sp>
    </p:spTree>
  </p:cSld>
  <p:clrMapOvr>
    <a:masterClrMapping/>
  </p:clrMapOvr>
  <mc:AlternateContent xmlns:mc="http://schemas.openxmlformats.org/markup-compatibility/2006" xmlns:p14="http://schemas.microsoft.com/office/powerpoint/2010/main">
    <mc:Choice Requires="p14">
      <p:transition spd="slow" p14:dur="27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arn(inVertical)">
                                      <p:cBhvr>
                                        <p:cTn id="7" dur="2250"/>
                                        <p:tgtEl>
                                          <p:spTgt spid="1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barn(inVertical)">
                                      <p:cBhvr>
                                        <p:cTn id="10" dur="2250"/>
                                        <p:tgtEl>
                                          <p:spTgt spid="12">
                                            <p:txEl>
                                              <p:pRg st="2" end="2"/>
                                            </p:txEl>
                                          </p:spTgt>
                                        </p:tgtEl>
                                      </p:cBhvr>
                                    </p:animEffect>
                                  </p:childTnLst>
                                </p:cTn>
                              </p:par>
                              <p:par>
                                <p:cTn id="11" presetID="10" presetClass="entr" presetSubtype="0" fill="hold" nodeType="withEffect">
                                  <p:stCondLst>
                                    <p:cond delay="3000"/>
                                  </p:stCondLst>
                                  <p:childTnLst>
                                    <p:set>
                                      <p:cBhvr>
                                        <p:cTn id="12" dur="1" fill="hold">
                                          <p:stCondLst>
                                            <p:cond delay="0"/>
                                          </p:stCondLst>
                                        </p:cTn>
                                        <p:tgtEl>
                                          <p:spTgt spid="12">
                                            <p:txEl>
                                              <p:pRg st="3" end="3"/>
                                            </p:txEl>
                                          </p:spTgt>
                                        </p:tgtEl>
                                        <p:attrNameLst>
                                          <p:attrName>style.visibility</p:attrName>
                                        </p:attrNameLst>
                                      </p:cBhvr>
                                      <p:to>
                                        <p:strVal val="visible"/>
                                      </p:to>
                                    </p:set>
                                    <p:animEffect transition="in" filter="fade">
                                      <p:cBhvr>
                                        <p:cTn id="13" dur="2250"/>
                                        <p:tgtEl>
                                          <p:spTgt spid="12">
                                            <p:txEl>
                                              <p:pRg st="3" end="3"/>
                                            </p:txEl>
                                          </p:spTgt>
                                        </p:tgtEl>
                                      </p:cBhvr>
                                    </p:animEffect>
                                  </p:childTnLst>
                                </p:cTn>
                              </p:par>
                              <p:par>
                                <p:cTn id="14" presetID="22" presetClass="entr" presetSubtype="8" fill="hold" nodeType="withEffect">
                                  <p:stCondLst>
                                    <p:cond delay="4750"/>
                                  </p:stCondLst>
                                  <p:childTnLst>
                                    <p:set>
                                      <p:cBhvr>
                                        <p:cTn id="15" dur="1" fill="hold">
                                          <p:stCondLst>
                                            <p:cond delay="0"/>
                                          </p:stCondLst>
                                        </p:cTn>
                                        <p:tgtEl>
                                          <p:spTgt spid="12">
                                            <p:txEl>
                                              <p:pRg st="5" end="5"/>
                                            </p:txEl>
                                          </p:spTgt>
                                        </p:tgtEl>
                                        <p:attrNameLst>
                                          <p:attrName>style.visibility</p:attrName>
                                        </p:attrNameLst>
                                      </p:cBhvr>
                                      <p:to>
                                        <p:strVal val="visible"/>
                                      </p:to>
                                    </p:set>
                                    <p:animEffect transition="in" filter="wipe(left)">
                                      <p:cBhvr>
                                        <p:cTn id="16" dur="30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grpSp>
      <p:sp>
        <p:nvSpPr>
          <p:cNvPr id="6" name="Freeform 6"/>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9" name="TextBox 9"/>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00054</a:t>
            </a:r>
          </a:p>
        </p:txBody>
      </p:sp>
      <p:sp>
        <p:nvSpPr>
          <p:cNvPr id="10" name="TextBox 10"/>
          <p:cNvSpPr txBox="1"/>
          <p:nvPr/>
        </p:nvSpPr>
        <p:spPr>
          <a:xfrm>
            <a:off x="1489195" y="1963681"/>
            <a:ext cx="15309608" cy="5807295"/>
          </a:xfrm>
          <a:prstGeom prst="rect">
            <a:avLst/>
          </a:prstGeom>
        </p:spPr>
        <p:txBody>
          <a:bodyPr lIns="0" tIns="0" rIns="0" bIns="0" rtlCol="0" anchor="t">
            <a:spAutoFit/>
          </a:bodyPr>
          <a:lstStyle/>
          <a:p>
            <a:pPr algn="just">
              <a:lnSpc>
                <a:spcPts val="3499"/>
              </a:lnSpc>
            </a:pPr>
            <a:r>
              <a:rPr lang="en-US" sz="3200" i="1" dirty="0">
                <a:solidFill>
                  <a:srgbClr val="FFFDD8"/>
                </a:solidFill>
                <a:latin typeface="Agency FB" panose="020B0503020202020204" pitchFamily="34" charset="0"/>
                <a:ea typeface="Aperture"/>
                <a:cs typeface="Aperture"/>
                <a:sym typeface="Aperture"/>
              </a:rPr>
              <a:t>(Some time later…)</a:t>
            </a:r>
          </a:p>
          <a:p>
            <a:pPr algn="just">
              <a:lnSpc>
                <a:spcPts val="3499"/>
              </a:lnSpc>
            </a:pPr>
            <a:endParaRPr lang="en-US" sz="3200" dirty="0">
              <a:solidFill>
                <a:srgbClr val="FFFDD8"/>
              </a:solidFill>
              <a:latin typeface="Nasalization Rg" panose="020B0604020202020204" pitchFamily="34" charset="0"/>
              <a:ea typeface="Aperture"/>
              <a:cs typeface="Aperture"/>
              <a:sym typeface="Aperture"/>
            </a:endParaRPr>
          </a:p>
          <a:p>
            <a:pPr algn="just">
              <a:lnSpc>
                <a:spcPts val="3499"/>
              </a:lnSpc>
            </a:pP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The </a:t>
            </a:r>
            <a:r>
              <a:rPr lang="en-US" sz="3200" dirty="0">
                <a:solidFill>
                  <a:srgbClr val="DE1313"/>
                </a:solidFill>
                <a:latin typeface="Goudy Old Style" panose="02020502050305020303" pitchFamily="18" charset="0"/>
                <a:ea typeface="เอฟซี ฟาสท์เทสท์"/>
                <a:cs typeface="เอฟซี ฟาสท์เทสท์"/>
                <a:sym typeface="เอฟซี ฟาสท์เทสท์"/>
              </a:rPr>
              <a:t>protago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wakes up on the couch with a couple of medicines and a glass of water on the table to his right, and a case of beers on the left. The </a:t>
            </a:r>
            <a:r>
              <a:rPr lang="en-US" sz="3200" dirty="0">
                <a:solidFill>
                  <a:srgbClr val="2BFF00"/>
                </a:solidFill>
                <a:latin typeface="Goudy Old Style" panose="02020502050305020303" pitchFamily="18" charset="0"/>
                <a:ea typeface="เอฟซี ฟาสท์เทสท์"/>
                <a:cs typeface="เอฟซี ฟาสท์เทสท์"/>
                <a:sym typeface="เอฟซี ฟาสท์เทสท์"/>
              </a:rPr>
              <a:t>player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has the choice to choose either of their interest. Infront of him, </a:t>
            </a:r>
            <a:r>
              <a:rPr lang="en-US" sz="3200" dirty="0">
                <a:solidFill>
                  <a:srgbClr val="A52A2A"/>
                </a:solidFill>
                <a:latin typeface="Goudy Old Style" panose="02020502050305020303" pitchFamily="18" charset="0"/>
                <a:ea typeface="เอฟซี ฟาสท์เทสท์"/>
                <a:cs typeface="เอฟซี ฟาสท์เทสท์"/>
                <a:sym typeface="เอฟซี ฟาสท์เทสท์"/>
              </a:rPr>
              <a:t>Rick</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 who’s reading a book, “ Norwegian Wood”</a:t>
            </a:r>
          </a:p>
          <a:p>
            <a:pPr algn="just">
              <a:lnSpc>
                <a:spcPts val="3499"/>
              </a:lnSpc>
            </a:pPr>
            <a:endPar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endParaRPr>
          </a:p>
          <a:p>
            <a:pPr algn="just">
              <a:lnSpc>
                <a:spcPts val="3499"/>
              </a:lnSpc>
            </a:pPr>
            <a:r>
              <a:rPr lang="en-US" sz="3200" dirty="0">
                <a:solidFill>
                  <a:srgbClr val="A52A2A"/>
                </a:solidFill>
                <a:latin typeface="Goudy Old Style" panose="02020502050305020303" pitchFamily="18" charset="0"/>
                <a:ea typeface="เอฟซี ฟาสท์เทสท์"/>
                <a:cs typeface="เอฟซี ฟาสท์เทสท์"/>
                <a:sym typeface="เอฟซี ฟาสท์เทสท์"/>
              </a:rPr>
              <a:t>Rick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says, “You know how long you’ve hit the sack?” The </a:t>
            </a:r>
            <a:r>
              <a:rPr lang="en-US" sz="3200" dirty="0">
                <a:solidFill>
                  <a:srgbClr val="DE1313"/>
                </a:solidFill>
                <a:latin typeface="Goudy Old Style" panose="02020502050305020303" pitchFamily="18" charset="0"/>
                <a:ea typeface="เอฟซี ฟาสท์เทสท์"/>
                <a:cs typeface="เอฟซี ฟาสท์เทสท์"/>
                <a:sym typeface="เอฟซี ฟาสท์เทสท์"/>
              </a:rPr>
              <a:t>protago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replies with a yawn, “Oh. Well, well --- a couple of hours at most. What’s the time?” </a:t>
            </a:r>
          </a:p>
          <a:p>
            <a:pPr algn="just">
              <a:lnSpc>
                <a:spcPts val="3499"/>
              </a:lnSpc>
            </a:pPr>
            <a:r>
              <a:rPr lang="en-US" sz="3200" dirty="0">
                <a:solidFill>
                  <a:srgbClr val="A52A2A"/>
                </a:solidFill>
                <a:latin typeface="Goudy Old Style" panose="02020502050305020303" pitchFamily="18" charset="0"/>
                <a:ea typeface="เอฟซี ฟาสท์เทสท์"/>
                <a:cs typeface="เอฟซี ฟาสท์เทสท์"/>
                <a:sym typeface="เอฟซี ฟาสท์เทสท์"/>
              </a:rPr>
              <a:t>Rick</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 in a surprised, “You fucking muppet! You passed out like a shithead and I would’ve helped a few people by tearing you apart if you didn’t wake up.” </a:t>
            </a:r>
          </a:p>
          <a:p>
            <a:pPr algn="just">
              <a:lnSpc>
                <a:spcPts val="3499"/>
              </a:lnSpc>
            </a:pPr>
            <a:endPar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endParaRPr>
          </a:p>
          <a:p>
            <a:pPr algn="just">
              <a:lnSpc>
                <a:spcPts val="3499"/>
              </a:lnSpc>
            </a:pP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The </a:t>
            </a:r>
            <a:r>
              <a:rPr lang="en-US" sz="3200" dirty="0">
                <a:solidFill>
                  <a:srgbClr val="2BFF00"/>
                </a:solidFill>
                <a:latin typeface="Goudy Old Style" panose="02020502050305020303" pitchFamily="18" charset="0"/>
                <a:ea typeface="เอฟซี ฟาสท์เทสท์"/>
                <a:cs typeface="เอฟซี ฟาสท์เทสท์"/>
                <a:sym typeface="เอฟซี ฟาสท์เทสท์"/>
              </a:rPr>
              <a:t>player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has the choice whether to throw a pen in a nearby stand on </a:t>
            </a:r>
            <a:r>
              <a:rPr lang="en-US" sz="3200" dirty="0">
                <a:solidFill>
                  <a:srgbClr val="A52A2A"/>
                </a:solidFill>
                <a:latin typeface="Goudy Old Style" panose="02020502050305020303" pitchFamily="18" charset="0"/>
                <a:ea typeface="เอฟซี ฟาสท์เทสท์"/>
                <a:cs typeface="เอฟซี ฟาสท์เทสท์"/>
                <a:sym typeface="เอฟซี ฟาสท์เทสท์"/>
              </a:rPr>
              <a:t>Rick</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 or leave it. </a:t>
            </a:r>
          </a:p>
          <a:p>
            <a:pPr algn="just">
              <a:lnSpc>
                <a:spcPts val="3499"/>
              </a:lnSpc>
            </a:pPr>
            <a:endParaRPr lang="en-US" sz="2499"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250"/>
                                        <p:tgtEl>
                                          <p:spTgt spid="10">
                                            <p:txEl>
                                              <p:pRg st="0" end="0"/>
                                            </p:txEl>
                                          </p:spTgt>
                                        </p:tgtEl>
                                      </p:cBhvr>
                                    </p:animEffect>
                                  </p:childTnLst>
                                </p:cTn>
                              </p:par>
                              <p:par>
                                <p:cTn id="8" presetID="13" presetClass="entr" presetSubtype="32" fill="hold" nodeType="withEffect">
                                  <p:stCondLst>
                                    <p:cond delay="350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plus(out)">
                                      <p:cBhvr>
                                        <p:cTn id="10" dur="2750"/>
                                        <p:tgtEl>
                                          <p:spTgt spid="10">
                                            <p:txEl>
                                              <p:pRg st="2" end="2"/>
                                            </p:txEl>
                                          </p:spTgt>
                                        </p:tgtEl>
                                      </p:cBhvr>
                                    </p:animEffect>
                                  </p:childTnLst>
                                </p:cTn>
                              </p:par>
                              <p:par>
                                <p:cTn id="11" presetID="13" presetClass="entr" presetSubtype="32" fill="hold" nodeType="withEffect">
                                  <p:stCondLst>
                                    <p:cond delay="3500"/>
                                  </p:stCondLst>
                                  <p:childTnLst>
                                    <p:set>
                                      <p:cBhvr>
                                        <p:cTn id="12" dur="1" fill="hold">
                                          <p:stCondLst>
                                            <p:cond delay="0"/>
                                          </p:stCondLst>
                                        </p:cTn>
                                        <p:tgtEl>
                                          <p:spTgt spid="10">
                                            <p:txEl>
                                              <p:pRg st="4" end="4"/>
                                            </p:txEl>
                                          </p:spTgt>
                                        </p:tgtEl>
                                        <p:attrNameLst>
                                          <p:attrName>style.visibility</p:attrName>
                                        </p:attrNameLst>
                                      </p:cBhvr>
                                      <p:to>
                                        <p:strVal val="visible"/>
                                      </p:to>
                                    </p:set>
                                    <p:animEffect transition="in" filter="plus(out)">
                                      <p:cBhvr>
                                        <p:cTn id="13" dur="2750"/>
                                        <p:tgtEl>
                                          <p:spTgt spid="10">
                                            <p:txEl>
                                              <p:pRg st="4" end="4"/>
                                            </p:txEl>
                                          </p:spTgt>
                                        </p:tgtEl>
                                      </p:cBhvr>
                                    </p:animEffect>
                                  </p:childTnLst>
                                </p:cTn>
                              </p:par>
                              <p:par>
                                <p:cTn id="14" presetID="13" presetClass="entr" presetSubtype="32" fill="hold" nodeType="withEffect">
                                  <p:stCondLst>
                                    <p:cond delay="3500"/>
                                  </p:stCondLst>
                                  <p:childTnLst>
                                    <p:set>
                                      <p:cBhvr>
                                        <p:cTn id="15" dur="1" fill="hold">
                                          <p:stCondLst>
                                            <p:cond delay="0"/>
                                          </p:stCondLst>
                                        </p:cTn>
                                        <p:tgtEl>
                                          <p:spTgt spid="10">
                                            <p:txEl>
                                              <p:pRg st="5" end="5"/>
                                            </p:txEl>
                                          </p:spTgt>
                                        </p:tgtEl>
                                        <p:attrNameLst>
                                          <p:attrName>style.visibility</p:attrName>
                                        </p:attrNameLst>
                                      </p:cBhvr>
                                      <p:to>
                                        <p:strVal val="visible"/>
                                      </p:to>
                                    </p:set>
                                    <p:animEffect transition="in" filter="plus(out)">
                                      <p:cBhvr>
                                        <p:cTn id="16" dur="2750"/>
                                        <p:tgtEl>
                                          <p:spTgt spid="10">
                                            <p:txEl>
                                              <p:pRg st="5" end="5"/>
                                            </p:txEl>
                                          </p:spTgt>
                                        </p:tgtEl>
                                      </p:cBhvr>
                                    </p:animEffect>
                                  </p:childTnLst>
                                </p:cTn>
                              </p:par>
                              <p:par>
                                <p:cTn id="17" presetID="13" presetClass="entr" presetSubtype="32" fill="hold" nodeType="withEffect">
                                  <p:stCondLst>
                                    <p:cond delay="3500"/>
                                  </p:stCondLst>
                                  <p:childTnLst>
                                    <p:set>
                                      <p:cBhvr>
                                        <p:cTn id="18" dur="1" fill="hold">
                                          <p:stCondLst>
                                            <p:cond delay="0"/>
                                          </p:stCondLst>
                                        </p:cTn>
                                        <p:tgtEl>
                                          <p:spTgt spid="10">
                                            <p:txEl>
                                              <p:pRg st="7" end="7"/>
                                            </p:txEl>
                                          </p:spTgt>
                                        </p:tgtEl>
                                        <p:attrNameLst>
                                          <p:attrName>style.visibility</p:attrName>
                                        </p:attrNameLst>
                                      </p:cBhvr>
                                      <p:to>
                                        <p:strVal val="visible"/>
                                      </p:to>
                                    </p:set>
                                    <p:animEffect transition="in" filter="plus(out)">
                                      <p:cBhvr>
                                        <p:cTn id="19" dur="275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488805" y="1642861"/>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1" name="TextBox 11"/>
          <p:cNvSpPr txBox="1"/>
          <p:nvPr/>
        </p:nvSpPr>
        <p:spPr>
          <a:xfrm>
            <a:off x="1488805" y="1566558"/>
            <a:ext cx="15268006" cy="7153881"/>
          </a:xfrm>
          <a:prstGeom prst="rect">
            <a:avLst/>
          </a:prstGeom>
        </p:spPr>
        <p:txBody>
          <a:bodyPr lIns="0" tIns="0" rIns="0" bIns="0" rtlCol="0" anchor="t">
            <a:spAutoFit/>
          </a:bodyPr>
          <a:lstStyle/>
          <a:p>
            <a:pPr algn="ctr">
              <a:lnSpc>
                <a:spcPts val="3500"/>
              </a:lnSpc>
            </a:pPr>
            <a:r>
              <a:rPr lang="en-US" sz="3200" dirty="0">
                <a:solidFill>
                  <a:srgbClr val="A52A2A"/>
                </a:solidFill>
                <a:latin typeface="Goudy Old Style" panose="02020502050305020303" pitchFamily="18" charset="0"/>
                <a:ea typeface="เอฟซี ฟาสท์เทสท์"/>
                <a:cs typeface="เอฟซี ฟาสท์เทสท์"/>
                <a:sym typeface="เอฟซี ฟาสท์เทสท์"/>
              </a:rPr>
              <a:t>Rick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turns on the TV. News anchor reports, “Who fell the suite of the City? Reports say that there was a heist that happened in the suite, </a:t>
            </a:r>
            <a:r>
              <a:rPr lang="en-US" sz="3200" dirty="0" smtClean="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yesterday.” </a:t>
            </a:r>
            <a:endPar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endParaRPr>
          </a:p>
          <a:p>
            <a:pPr algn="ctr">
              <a:lnSpc>
                <a:spcPts val="3500"/>
              </a:lnSpc>
            </a:pPr>
            <a:endParaRPr lang="en-US" sz="2500" dirty="0">
              <a:solidFill>
                <a:srgbClr val="FFFDD8"/>
              </a:solidFill>
              <a:latin typeface="Nasalization Rg" panose="020B0604020202020204" pitchFamily="34" charset="0"/>
              <a:ea typeface="เอฟซี ฟาสท์เทสท์"/>
              <a:cs typeface="เอฟซี ฟาสท์เทสท์"/>
              <a:sym typeface="เอฟซี ฟาสท์เทสท์"/>
            </a:endParaRPr>
          </a:p>
          <a:p>
            <a:pPr algn="ctr">
              <a:lnSpc>
                <a:spcPts val="3500"/>
              </a:lnSpc>
            </a:pP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a:t>
            </a:r>
            <a:r>
              <a:rPr lang="en-US" sz="3200" i="1" dirty="0">
                <a:solidFill>
                  <a:srgbClr val="A52A2A"/>
                </a:solidFill>
                <a:latin typeface="Agency FB" panose="020B0503020202020204" pitchFamily="34" charset="0"/>
                <a:ea typeface="เอฟซี ฟาสท์เทสท์"/>
                <a:cs typeface="เอฟซี ฟาสท์เทสท์"/>
                <a:sym typeface="เอฟซี ฟาสท์เทสท์"/>
              </a:rPr>
              <a:t>Rick </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changes the channel]</a:t>
            </a:r>
          </a:p>
          <a:p>
            <a:pPr algn="ctr">
              <a:lnSpc>
                <a:spcPts val="3500"/>
              </a:lnSpc>
            </a:pPr>
            <a:endPar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endParaRPr>
          </a:p>
          <a:p>
            <a:pPr algn="ctr">
              <a:lnSpc>
                <a:spcPts val="3500"/>
              </a:lnSpc>
            </a:pP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Another reporter states, “Convoy </a:t>
            </a:r>
            <a:r>
              <a:rPr lang="en-US" sz="3200" dirty="0" smtClean="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attacked.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Who’s behind this attack? Does it have any connection with the explosion that took place a few days ago?”</a:t>
            </a:r>
          </a:p>
          <a:p>
            <a:pPr algn="ctr">
              <a:lnSpc>
                <a:spcPts val="3500"/>
              </a:lnSpc>
            </a:pPr>
            <a:endParaRPr lang="en-US" sz="2500" dirty="0">
              <a:solidFill>
                <a:srgbClr val="FFFDD8"/>
              </a:solidFill>
              <a:latin typeface="Nasalization Rg" panose="020B0604020202020204" pitchFamily="34" charset="0"/>
              <a:ea typeface="เอฟซี ฟาสท์เทสท์"/>
              <a:cs typeface="เอฟซี ฟาสท์เทสท์"/>
              <a:sym typeface="เอฟซี ฟาสท์เทสท์"/>
            </a:endParaRPr>
          </a:p>
          <a:p>
            <a:pPr algn="ctr">
              <a:lnSpc>
                <a:spcPts val="3500"/>
              </a:lnSpc>
            </a:pP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[A frustrated </a:t>
            </a:r>
            <a:r>
              <a:rPr lang="en-US" sz="3200" i="1" dirty="0">
                <a:solidFill>
                  <a:srgbClr val="A52A2A"/>
                </a:solidFill>
                <a:latin typeface="Agency FB" panose="020B0503020202020204" pitchFamily="34" charset="0"/>
                <a:ea typeface="เอฟซี ฟาสท์เทสท์"/>
                <a:cs typeface="เอฟซี ฟาสท์เทสท์"/>
                <a:sym typeface="เอฟซี ฟาสท์เทสท์"/>
              </a:rPr>
              <a:t>Rick </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changes the channel again]</a:t>
            </a:r>
          </a:p>
          <a:p>
            <a:pPr algn="ctr">
              <a:lnSpc>
                <a:spcPts val="3500"/>
              </a:lnSpc>
            </a:pPr>
            <a:endPar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endParaRPr>
          </a:p>
          <a:p>
            <a:pPr algn="ctr">
              <a:lnSpc>
                <a:spcPts val="3500"/>
              </a:lnSpc>
            </a:pP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A male news reporter reports, “Officer </a:t>
            </a:r>
            <a:r>
              <a:rPr lang="en-US" sz="3200" dirty="0">
                <a:solidFill>
                  <a:srgbClr val="B632E3"/>
                </a:solidFill>
                <a:latin typeface="Goudy Old Style" panose="02020502050305020303" pitchFamily="18" charset="0"/>
                <a:ea typeface="เอฟซี ฟาสท์เทสท์"/>
                <a:cs typeface="เอฟซี ฟาสท์เทสท์"/>
                <a:sym typeface="เอฟซี ฟาสท์เทสท์"/>
              </a:rPr>
              <a:t>Natalie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and her team, aka the 3RD division, gets suspended. She and her team are currently facing allegations regarding their role in the explosion in the city.” </a:t>
            </a:r>
          </a:p>
          <a:p>
            <a:pPr algn="ctr">
              <a:lnSpc>
                <a:spcPts val="3500"/>
              </a:lnSpc>
            </a:pPr>
            <a:endParaRPr lang="en-US" sz="2500" dirty="0">
              <a:solidFill>
                <a:srgbClr val="FFFDD8"/>
              </a:solidFill>
              <a:latin typeface="Nasalization Rg" panose="020B0604020202020204" pitchFamily="34" charset="0"/>
              <a:ea typeface="เอฟซี ฟาสท์เทสท์"/>
              <a:cs typeface="เอฟซี ฟาสท์เทสท์"/>
              <a:sym typeface="เอฟซี ฟาสท์เทสท์"/>
            </a:endParaRPr>
          </a:p>
          <a:p>
            <a:pPr algn="ctr">
              <a:lnSpc>
                <a:spcPts val="3500"/>
              </a:lnSpc>
            </a:pP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a:t>
            </a:r>
            <a:r>
              <a:rPr lang="en-US" sz="3200" i="1" dirty="0">
                <a:solidFill>
                  <a:srgbClr val="A52A2A"/>
                </a:solidFill>
                <a:latin typeface="Agency FB" panose="020B0503020202020204" pitchFamily="34" charset="0"/>
                <a:ea typeface="เอฟซี ฟาสท์เทสท์"/>
                <a:cs typeface="เอฟซี ฟาสท์เทสท์"/>
                <a:sym typeface="เอฟซี ฟาสท์เทสท์"/>
              </a:rPr>
              <a:t>Rick </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gets real furious and turns off the TV] </a:t>
            </a:r>
          </a:p>
          <a:p>
            <a:pPr algn="ctr">
              <a:lnSpc>
                <a:spcPts val="3500"/>
              </a:lnSpc>
            </a:pPr>
            <a:endParaRPr lang="en-US" sz="2500"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250">
        <p:cover dir="u"/>
      </p:transition>
    </mc:Choice>
    <mc:Fallback xmlns="">
      <p:transition spd="slow">
        <p:cover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2750"/>
                                        <p:tgtEl>
                                          <p:spTgt spid="11">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0" dur="2750"/>
                                        <p:tgtEl>
                                          <p:spTgt spid="11">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Effect transition="in" filter="randombar(horizontal)">
                                      <p:cBhvr>
                                        <p:cTn id="13" dur="2750"/>
                                        <p:tgtEl>
                                          <p:spTgt spid="11">
                                            <p:txEl>
                                              <p:pRg st="4" end="4"/>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11">
                                            <p:txEl>
                                              <p:pRg st="6" end="6"/>
                                            </p:txEl>
                                          </p:spTgt>
                                        </p:tgtEl>
                                        <p:attrNameLst>
                                          <p:attrName>style.visibility</p:attrName>
                                        </p:attrNameLst>
                                      </p:cBhvr>
                                      <p:to>
                                        <p:strVal val="visible"/>
                                      </p:to>
                                    </p:set>
                                    <p:animEffect transition="in" filter="randombar(horizontal)">
                                      <p:cBhvr>
                                        <p:cTn id="16" dur="2750"/>
                                        <p:tgtEl>
                                          <p:spTgt spid="11">
                                            <p:txEl>
                                              <p:pRg st="6" end="6"/>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11">
                                            <p:txEl>
                                              <p:pRg st="8" end="8"/>
                                            </p:txEl>
                                          </p:spTgt>
                                        </p:tgtEl>
                                        <p:attrNameLst>
                                          <p:attrName>style.visibility</p:attrName>
                                        </p:attrNameLst>
                                      </p:cBhvr>
                                      <p:to>
                                        <p:strVal val="visible"/>
                                      </p:to>
                                    </p:set>
                                    <p:animEffect transition="in" filter="randombar(horizontal)">
                                      <p:cBhvr>
                                        <p:cTn id="19" dur="2750"/>
                                        <p:tgtEl>
                                          <p:spTgt spid="11">
                                            <p:txEl>
                                              <p:pRg st="8" end="8"/>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11">
                                            <p:txEl>
                                              <p:pRg st="10" end="10"/>
                                            </p:txEl>
                                          </p:spTgt>
                                        </p:tgtEl>
                                        <p:attrNameLst>
                                          <p:attrName>style.visibility</p:attrName>
                                        </p:attrNameLst>
                                      </p:cBhvr>
                                      <p:to>
                                        <p:strVal val="visible"/>
                                      </p:to>
                                    </p:set>
                                    <p:animEffect transition="in" filter="randombar(horizontal)">
                                      <p:cBhvr>
                                        <p:cTn id="22" dur="275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grpSp>
      <p:sp>
        <p:nvSpPr>
          <p:cNvPr id="6" name="Freeform 6"/>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9" name="TextBox 9"/>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00054</a:t>
            </a:r>
          </a:p>
        </p:txBody>
      </p:sp>
      <p:sp>
        <p:nvSpPr>
          <p:cNvPr id="10" name="TextBox 10"/>
          <p:cNvSpPr txBox="1"/>
          <p:nvPr/>
        </p:nvSpPr>
        <p:spPr>
          <a:xfrm>
            <a:off x="1489196" y="1717715"/>
            <a:ext cx="15309608" cy="6540252"/>
          </a:xfrm>
          <a:prstGeom prst="rect">
            <a:avLst/>
          </a:prstGeom>
        </p:spPr>
        <p:txBody>
          <a:bodyPr lIns="0" tIns="0" rIns="0" bIns="0" rtlCol="0" anchor="t">
            <a:spAutoFit/>
          </a:bodyPr>
          <a:lstStyle/>
          <a:p>
            <a:pPr algn="just">
              <a:lnSpc>
                <a:spcPts val="3360"/>
              </a:lnSpc>
            </a:pP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With an evil expression and giggles, “Looks like we’re famous, ladies. Time to get shit done.” And the </a:t>
            </a:r>
            <a:r>
              <a:rPr lang="en-US" sz="3200" dirty="0">
                <a:solidFill>
                  <a:srgbClr val="DE1313"/>
                </a:solidFill>
                <a:latin typeface="Goudy Old Style" panose="02020502050305020303" pitchFamily="18" charset="0"/>
                <a:ea typeface="เอฟซี ฟาสท์เทสท์"/>
                <a:cs typeface="เอฟซี ฟาสท์เทสท์"/>
                <a:sym typeface="เอฟซี ฟาสท์เทสท์"/>
              </a:rPr>
              <a:t>protago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asks, “How much did we make, you sloppy scumbag?”</a:t>
            </a:r>
          </a:p>
          <a:p>
            <a:pPr algn="just">
              <a:lnSpc>
                <a:spcPts val="3360"/>
              </a:lnSpc>
            </a:pPr>
            <a:endPar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endParaRPr>
          </a:p>
          <a:p>
            <a:pPr algn="just">
              <a:lnSpc>
                <a:spcPts val="3360"/>
              </a:lnSpc>
            </a:pPr>
            <a:r>
              <a:rPr lang="en-US" sz="3200" dirty="0">
                <a:solidFill>
                  <a:srgbClr val="A52A2A"/>
                </a:solidFill>
                <a:latin typeface="Goudy Old Style" panose="02020502050305020303" pitchFamily="18" charset="0"/>
                <a:ea typeface="เอฟซี ฟาสท์เทสท์"/>
                <a:cs typeface="เอฟซี ฟาสท์เทสท์"/>
                <a:sym typeface="เอฟซี ฟาสท์เทสท์"/>
              </a:rPr>
              <a:t>Rick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answers, “How much? HOW MUCH?!! It’s 5 fucking million, you wanker!” The </a:t>
            </a:r>
            <a:r>
              <a:rPr lang="en-US" sz="3200" dirty="0">
                <a:solidFill>
                  <a:srgbClr val="DE1313"/>
                </a:solidFill>
                <a:latin typeface="Goudy Old Style" panose="02020502050305020303" pitchFamily="18" charset="0"/>
                <a:ea typeface="เอฟซี ฟาสท์เทสท์"/>
                <a:cs typeface="เอฟซี ฟาสท์เทสท์"/>
                <a:sym typeface="เอฟซี ฟาสท์เทสท์"/>
              </a:rPr>
              <a:t>protago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spits while drinking and asks, “The fuck you talking? 5 mil? You sure?”</a:t>
            </a:r>
          </a:p>
          <a:p>
            <a:pPr algn="just">
              <a:lnSpc>
                <a:spcPts val="3360"/>
              </a:lnSpc>
            </a:pPr>
            <a:endPar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endParaRPr>
          </a:p>
          <a:p>
            <a:pPr algn="just">
              <a:lnSpc>
                <a:spcPts val="3360"/>
              </a:lnSpc>
            </a:pPr>
            <a:r>
              <a:rPr lang="en-US" sz="3200" dirty="0">
                <a:solidFill>
                  <a:srgbClr val="A52A2A"/>
                </a:solidFill>
                <a:latin typeface="Goudy Old Style" panose="02020502050305020303" pitchFamily="18" charset="0"/>
                <a:ea typeface="เอฟซี ฟาสท์เทสท์"/>
                <a:cs typeface="เอฟซี ฟาสท์เทสท์"/>
                <a:sym typeface="เอฟซี ฟาสท์เทสท์"/>
              </a:rPr>
              <a:t>Rick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replies, “You think it’s a joke? Of course it’s a fucking 5!”. He continues, “We’re millionaires, Mikey! We’re filthy rich now!” The </a:t>
            </a:r>
            <a:r>
              <a:rPr lang="en-US" sz="3200" dirty="0">
                <a:solidFill>
                  <a:srgbClr val="DE1313"/>
                </a:solidFill>
                <a:latin typeface="Goudy Old Style" panose="02020502050305020303" pitchFamily="18" charset="0"/>
                <a:ea typeface="เอฟซี ฟาสท์เทสท์"/>
                <a:cs typeface="เอฟซี ฟาสท์เทสท์"/>
                <a:sym typeface="เอฟซี ฟาสท์เทสท์"/>
              </a:rPr>
              <a:t>protago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asks in a happy mood, “What about </a:t>
            </a:r>
            <a:r>
              <a:rPr lang="en-US" sz="3200" dirty="0">
                <a:solidFill>
                  <a:srgbClr val="ED8700"/>
                </a:solidFill>
                <a:latin typeface="Goudy Old Style" panose="02020502050305020303" pitchFamily="18" charset="0"/>
                <a:ea typeface="เอฟซี ฟาสท์เทสท์"/>
                <a:cs typeface="เอฟซี ฟาสท์เทสท์"/>
                <a:sym typeface="เอฟซี ฟาสท์เทสท์"/>
              </a:rPr>
              <a:t>Vas</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 And </a:t>
            </a:r>
            <a:r>
              <a:rPr lang="en-US" sz="3200" dirty="0">
                <a:solidFill>
                  <a:srgbClr val="87D8FB"/>
                </a:solidFill>
                <a:latin typeface="Goudy Old Style" panose="02020502050305020303" pitchFamily="18" charset="0"/>
                <a:ea typeface="เอฟซี ฟาสท์เทสท์"/>
                <a:cs typeface="เอฟซี ฟาสท์เทสท์"/>
                <a:sym typeface="เอฟซี ฟาสท์เทสท์"/>
              </a:rPr>
              <a:t>Tosh</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 Where are they?” </a:t>
            </a:r>
          </a:p>
          <a:p>
            <a:pPr algn="just">
              <a:lnSpc>
                <a:spcPts val="3360"/>
              </a:lnSpc>
            </a:pPr>
            <a:endPar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endParaRPr>
          </a:p>
          <a:p>
            <a:pPr algn="just">
              <a:lnSpc>
                <a:spcPts val="3360"/>
              </a:lnSpc>
            </a:pPr>
            <a:r>
              <a:rPr lang="en-US" sz="3200" dirty="0">
                <a:solidFill>
                  <a:srgbClr val="A52A2A"/>
                </a:solidFill>
                <a:latin typeface="Goudy Old Style" panose="02020502050305020303" pitchFamily="18" charset="0"/>
                <a:ea typeface="เอฟซี ฟาสท์เทสท์"/>
                <a:cs typeface="เอฟซี ฟาสท์เทสท์"/>
                <a:sym typeface="เอฟซี ฟาสท์เทสท์"/>
              </a:rPr>
              <a:t>Rick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a:t>
            </a:r>
            <a:r>
              <a:rPr lang="en-US" sz="3200" dirty="0">
                <a:solidFill>
                  <a:srgbClr val="87D8FB"/>
                </a:solidFill>
                <a:latin typeface="Goudy Old Style" panose="02020502050305020303" pitchFamily="18" charset="0"/>
                <a:ea typeface="เอฟซี ฟาสท์เทสท์"/>
                <a:cs typeface="เอฟซี ฟาสท์เทสท์"/>
                <a:sym typeface="เอฟซี ฟาสท์เทสท์"/>
              </a:rPr>
              <a:t>Tosh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went underground” “To his fam.” “And </a:t>
            </a:r>
            <a:r>
              <a:rPr lang="en-US" sz="3200" dirty="0">
                <a:solidFill>
                  <a:srgbClr val="ED8700"/>
                </a:solidFill>
                <a:latin typeface="Goudy Old Style" panose="02020502050305020303" pitchFamily="18" charset="0"/>
                <a:ea typeface="เอฟซี ฟาสท์เทสท์"/>
                <a:cs typeface="เอฟซี ฟาสท์เทสท์"/>
                <a:sym typeface="เอฟซี ฟาสท์เทสท์"/>
              </a:rPr>
              <a:t>Vas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needs yer arse at </a:t>
            </a:r>
            <a:r>
              <a:rPr lang="en-US" sz="3200" dirty="0">
                <a:solidFill>
                  <a:srgbClr val="BD0C96"/>
                </a:solidFill>
                <a:latin typeface="Goudy Old Style" panose="02020502050305020303" pitchFamily="18" charset="0"/>
                <a:ea typeface="เอฟซี ฟาสท์เทสท์"/>
                <a:cs typeface="เอฟซี ฟาสท์เทสท์"/>
                <a:sym typeface="เอฟซี ฟาสท์เทสท์"/>
              </a:rPr>
              <a:t>Sophie’s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once you’re prepped up.”</a:t>
            </a:r>
          </a:p>
          <a:p>
            <a:pPr algn="just">
              <a:lnSpc>
                <a:spcPts val="3360"/>
              </a:lnSpc>
            </a:pPr>
            <a:endPar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endParaRPr>
          </a:p>
          <a:p>
            <a:pPr algn="just">
              <a:lnSpc>
                <a:spcPts val="3360"/>
              </a:lnSpc>
            </a:pP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The </a:t>
            </a:r>
            <a:r>
              <a:rPr lang="en-US" sz="3200" dirty="0">
                <a:solidFill>
                  <a:srgbClr val="2BFF00"/>
                </a:solidFill>
                <a:latin typeface="Goudy Old Style" panose="02020502050305020303" pitchFamily="18" charset="0"/>
                <a:ea typeface="เอฟซี ฟาสท์เทสท์"/>
                <a:cs typeface="เอฟซี ฟาสท์เทสท์"/>
                <a:sym typeface="เอฟซี ฟาสท์เทสท์"/>
              </a:rPr>
              <a:t>player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gets up, does chores, gets ready, wears a jacket with a logo on it that reads “Avalanche” and rides to </a:t>
            </a:r>
            <a:r>
              <a:rPr lang="en-US" sz="3200" dirty="0">
                <a:solidFill>
                  <a:srgbClr val="BD0C96"/>
                </a:solidFill>
                <a:latin typeface="Goudy Old Style" panose="02020502050305020303" pitchFamily="18" charset="0"/>
                <a:ea typeface="เอฟซี ฟาสท์เทสท์"/>
                <a:cs typeface="เอฟซี ฟาสท์เทสท์"/>
                <a:sym typeface="เอฟซี ฟาสท์เทสท์"/>
              </a:rPr>
              <a:t>Sophie’s</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a:t>
            </a:r>
          </a:p>
        </p:txBody>
      </p:sp>
    </p:spTree>
  </p:cSld>
  <p:clrMapOvr>
    <a:masterClrMapping/>
  </p:clrMapOvr>
  <mc:AlternateContent xmlns:mc="http://schemas.openxmlformats.org/markup-compatibility/2006" xmlns:p14="http://schemas.microsoft.com/office/powerpoint/2010/main">
    <mc:Choice Requires="p14">
      <p:transition spd="slow" p14:dur="325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outHorizontal)">
                                      <p:cBhvr>
                                        <p:cTn id="7" dur="2500"/>
                                        <p:tgtEl>
                                          <p:spTgt spid="10">
                                            <p:txEl>
                                              <p:pRg st="0" end="0"/>
                                            </p:txEl>
                                          </p:spTgt>
                                        </p:tgtEl>
                                      </p:cBhvr>
                                    </p:animEffect>
                                  </p:childTnLst>
                                </p:cTn>
                              </p:par>
                              <p:par>
                                <p:cTn id="8" presetID="16" presetClass="entr" presetSubtype="42"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barn(outHorizontal)">
                                      <p:cBhvr>
                                        <p:cTn id="10" dur="2500"/>
                                        <p:tgtEl>
                                          <p:spTgt spid="10">
                                            <p:txEl>
                                              <p:pRg st="2" end="2"/>
                                            </p:txEl>
                                          </p:spTgt>
                                        </p:tgtEl>
                                      </p:cBhvr>
                                    </p:animEffect>
                                  </p:childTnLst>
                                </p:cTn>
                              </p:par>
                              <p:par>
                                <p:cTn id="11" presetID="16" presetClass="entr" presetSubtype="42"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Effect transition="in" filter="barn(outHorizontal)">
                                      <p:cBhvr>
                                        <p:cTn id="13" dur="2500"/>
                                        <p:tgtEl>
                                          <p:spTgt spid="10">
                                            <p:txEl>
                                              <p:pRg st="4" end="4"/>
                                            </p:txEl>
                                          </p:spTgt>
                                        </p:tgtEl>
                                      </p:cBhvr>
                                    </p:animEffect>
                                  </p:childTnLst>
                                </p:cTn>
                              </p:par>
                              <p:par>
                                <p:cTn id="14" presetID="16" presetClass="entr" presetSubtype="42" fill="hold" nodeType="withEffect">
                                  <p:stCondLst>
                                    <p:cond delay="0"/>
                                  </p:stCondLst>
                                  <p:childTnLst>
                                    <p:set>
                                      <p:cBhvr>
                                        <p:cTn id="15" dur="1" fill="hold">
                                          <p:stCondLst>
                                            <p:cond delay="0"/>
                                          </p:stCondLst>
                                        </p:cTn>
                                        <p:tgtEl>
                                          <p:spTgt spid="10">
                                            <p:txEl>
                                              <p:pRg st="6" end="6"/>
                                            </p:txEl>
                                          </p:spTgt>
                                        </p:tgtEl>
                                        <p:attrNameLst>
                                          <p:attrName>style.visibility</p:attrName>
                                        </p:attrNameLst>
                                      </p:cBhvr>
                                      <p:to>
                                        <p:strVal val="visible"/>
                                      </p:to>
                                    </p:set>
                                    <p:animEffect transition="in" filter="barn(outHorizontal)">
                                      <p:cBhvr>
                                        <p:cTn id="16" dur="2500"/>
                                        <p:tgtEl>
                                          <p:spTgt spid="10">
                                            <p:txEl>
                                              <p:pRg st="6" end="6"/>
                                            </p:txEl>
                                          </p:spTgt>
                                        </p:tgtEl>
                                      </p:cBhvr>
                                    </p:animEffect>
                                  </p:childTnLst>
                                </p:cTn>
                              </p:par>
                              <p:par>
                                <p:cTn id="17" presetID="16" presetClass="entr" presetSubtype="42"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animEffect transition="in" filter="barn(outHorizontal)">
                                      <p:cBhvr>
                                        <p:cTn id="19" dur="2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383" b="-60354"/>
            </a:stretch>
          </a:blipFill>
        </p:spPr>
      </p:sp>
      <p:sp>
        <p:nvSpPr>
          <p:cNvPr id="3" name="Freeform 3"/>
          <p:cNvSpPr/>
          <p:nvPr/>
        </p:nvSpPr>
        <p:spPr>
          <a:xfrm rot="-10800000">
            <a:off x="-3440710"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60993" y="21566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11" name="TextBox 11"/>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2" name="TextBox 12"/>
          <p:cNvSpPr txBox="1"/>
          <p:nvPr/>
        </p:nvSpPr>
        <p:spPr>
          <a:xfrm>
            <a:off x="1469641" y="2926964"/>
            <a:ext cx="15348716" cy="6373540"/>
          </a:xfrm>
          <a:prstGeom prst="rect">
            <a:avLst/>
          </a:prstGeom>
        </p:spPr>
        <p:txBody>
          <a:bodyPr lIns="0" tIns="0" rIns="0" bIns="0" rtlCol="0" anchor="t">
            <a:spAutoFit/>
          </a:bodyPr>
          <a:lstStyle/>
          <a:p>
            <a:pPr algn="ctr">
              <a:lnSpc>
                <a:spcPts val="5039"/>
              </a:lnSpc>
            </a:pPr>
            <a:r>
              <a:rPr lang="en-US" sz="40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The </a:t>
            </a:r>
            <a:r>
              <a:rPr lang="en-US" sz="4000" dirty="0">
                <a:solidFill>
                  <a:srgbClr val="DE1313"/>
                </a:solidFill>
                <a:latin typeface="Goudy Old Style" panose="02020502050305020303" pitchFamily="18" charset="0"/>
                <a:ea typeface="เอฟซี ฟาสท์เทสท์"/>
                <a:cs typeface="เอฟซี ฟาสท์เทสท์"/>
                <a:sym typeface="เอฟซี ฟาสท์เทสท์"/>
              </a:rPr>
              <a:t>protago </a:t>
            </a:r>
            <a:r>
              <a:rPr lang="en-US" sz="40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rings the doorbell, and </a:t>
            </a:r>
            <a:r>
              <a:rPr lang="en-US" sz="4000" dirty="0">
                <a:solidFill>
                  <a:srgbClr val="BD0C96"/>
                </a:solidFill>
                <a:latin typeface="Goudy Old Style" panose="02020502050305020303" pitchFamily="18" charset="0"/>
                <a:ea typeface="เอฟซี ฟาสท์เทสท์"/>
                <a:cs typeface="เอฟซี ฟาสท์เทสท์"/>
                <a:sym typeface="เอฟซี ฟาสท์เทสท์"/>
              </a:rPr>
              <a:t>Sophie </a:t>
            </a:r>
            <a:r>
              <a:rPr lang="en-US" sz="40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opens the door. </a:t>
            </a:r>
            <a:r>
              <a:rPr lang="en-US" sz="4000" dirty="0">
                <a:solidFill>
                  <a:srgbClr val="ED8700"/>
                </a:solidFill>
                <a:latin typeface="Goudy Old Style" panose="02020502050305020303" pitchFamily="18" charset="0"/>
                <a:ea typeface="เอฟซี ฟาสท์เทสท์"/>
                <a:cs typeface="เอฟซี ฟาสท์เทสท์"/>
                <a:sym typeface="เอฟซี ฟาสท์เทสท์"/>
              </a:rPr>
              <a:t>Vas </a:t>
            </a:r>
            <a:r>
              <a:rPr lang="en-US" sz="40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is inside with his shit load and as he sees the </a:t>
            </a:r>
            <a:r>
              <a:rPr lang="en-US" sz="4000" dirty="0">
                <a:solidFill>
                  <a:srgbClr val="DE1313"/>
                </a:solidFill>
                <a:latin typeface="Goudy Old Style" panose="02020502050305020303" pitchFamily="18" charset="0"/>
                <a:ea typeface="เอฟซี ฟาสท์เทสท์"/>
                <a:cs typeface="เอฟซี ฟาสท์เทสท์"/>
                <a:sym typeface="เอฟซี ฟาสท์เทสท์"/>
              </a:rPr>
              <a:t>protago</a:t>
            </a:r>
            <a:r>
              <a:rPr lang="en-US" sz="40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 he gets up, calls </a:t>
            </a:r>
            <a:r>
              <a:rPr lang="en-US" sz="4000" dirty="0">
                <a:solidFill>
                  <a:srgbClr val="BD0C96"/>
                </a:solidFill>
                <a:latin typeface="Goudy Old Style" panose="02020502050305020303" pitchFamily="18" charset="0"/>
                <a:ea typeface="เอฟซี ฟาสท์เทสท์"/>
                <a:cs typeface="เอฟซี ฟาสท์เทสท์"/>
                <a:sym typeface="เอฟซี ฟาสท์เทสท์"/>
              </a:rPr>
              <a:t>Sophie</a:t>
            </a:r>
            <a:r>
              <a:rPr lang="en-US" sz="40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 and kisses </a:t>
            </a:r>
            <a:r>
              <a:rPr lang="en-US" sz="4000" dirty="0">
                <a:solidFill>
                  <a:srgbClr val="BD0C96"/>
                </a:solidFill>
                <a:latin typeface="Goudy Old Style" panose="02020502050305020303" pitchFamily="18" charset="0"/>
                <a:ea typeface="เอฟซี ฟาสท์เทสท์"/>
                <a:cs typeface="เอฟซี ฟาสท์เทสท์"/>
                <a:sym typeface="เอฟซี ฟาสท์เทสท์"/>
              </a:rPr>
              <a:t>Sophie </a:t>
            </a:r>
            <a:r>
              <a:rPr lang="en-US" sz="40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on her forehead, saying, “See you soon, Love.” The </a:t>
            </a:r>
            <a:r>
              <a:rPr lang="en-US" sz="4000" dirty="0">
                <a:solidFill>
                  <a:srgbClr val="DE1313"/>
                </a:solidFill>
                <a:latin typeface="Goudy Old Style" panose="02020502050305020303" pitchFamily="18" charset="0"/>
                <a:ea typeface="เอฟซี ฟาสท์เทสท์"/>
                <a:cs typeface="เอฟซี ฟาสท์เทสท์"/>
                <a:sym typeface="เอฟซี ฟาสท์เทสท์"/>
              </a:rPr>
              <a:t>protago </a:t>
            </a:r>
            <a:r>
              <a:rPr lang="en-US" sz="40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says, “I guess THIS IS THE ONE.” </a:t>
            </a:r>
            <a:r>
              <a:rPr lang="en-US" sz="4000" dirty="0">
                <a:solidFill>
                  <a:srgbClr val="ED8700"/>
                </a:solidFill>
                <a:latin typeface="Goudy Old Style" panose="02020502050305020303" pitchFamily="18" charset="0"/>
                <a:ea typeface="เอฟซี ฟาสท์เทสท์"/>
                <a:cs typeface="เอฟซี ฟาสท์เทสท์"/>
                <a:sym typeface="เอฟซี ฟาสท์เทสท์"/>
              </a:rPr>
              <a:t>Vasily </a:t>
            </a:r>
            <a:r>
              <a:rPr lang="en-US" sz="40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replies, “Yeah. It is.” As </a:t>
            </a:r>
            <a:r>
              <a:rPr lang="en-US" sz="4000" dirty="0">
                <a:solidFill>
                  <a:srgbClr val="ED8700"/>
                </a:solidFill>
                <a:latin typeface="Goudy Old Style" panose="02020502050305020303" pitchFamily="18" charset="0"/>
                <a:ea typeface="เอฟซี ฟาสท์เทสท์"/>
                <a:cs typeface="เอฟซี ฟาสท์เทสท์"/>
                <a:sym typeface="เอฟซี ฟาสท์เทสท์"/>
              </a:rPr>
              <a:t>Vasily</a:t>
            </a:r>
            <a:r>
              <a:rPr lang="en-US" sz="40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 gets the luggage in the backseat, the </a:t>
            </a:r>
            <a:r>
              <a:rPr lang="en-US" sz="4000" dirty="0">
                <a:solidFill>
                  <a:srgbClr val="DE1313"/>
                </a:solidFill>
                <a:latin typeface="Goudy Old Style" panose="02020502050305020303" pitchFamily="18" charset="0"/>
                <a:ea typeface="เอฟซี ฟาสท์เทสท์"/>
                <a:cs typeface="เอฟซี ฟาสท์เทสท์"/>
                <a:sym typeface="เอฟซี ฟาสท์เทสท์"/>
              </a:rPr>
              <a:t>protago </a:t>
            </a:r>
            <a:r>
              <a:rPr lang="en-US" sz="40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goes to </a:t>
            </a:r>
            <a:r>
              <a:rPr lang="en-US" sz="4000" dirty="0">
                <a:solidFill>
                  <a:srgbClr val="BD0C96"/>
                </a:solidFill>
                <a:latin typeface="Goudy Old Style" panose="02020502050305020303" pitchFamily="18" charset="0"/>
                <a:ea typeface="เอฟซี ฟาสท์เทสท์"/>
                <a:cs typeface="เอฟซี ฟาสท์เทสท์"/>
                <a:sym typeface="เอฟซี ฟาสท์เทสท์"/>
              </a:rPr>
              <a:t>Sophie </a:t>
            </a:r>
            <a:r>
              <a:rPr lang="en-US" sz="40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and comforts her. After he puts the luggage in the car, </a:t>
            </a:r>
            <a:r>
              <a:rPr lang="en-US" sz="4000" dirty="0">
                <a:solidFill>
                  <a:srgbClr val="ED8700"/>
                </a:solidFill>
                <a:latin typeface="Goudy Old Style" panose="02020502050305020303" pitchFamily="18" charset="0"/>
                <a:ea typeface="เอฟซี ฟาสท์เทสท์"/>
                <a:cs typeface="เอฟซี ฟาสท์เทสท์"/>
                <a:sym typeface="เอฟซี ฟาสท์เทสท์"/>
              </a:rPr>
              <a:t>Vasily </a:t>
            </a:r>
            <a:r>
              <a:rPr lang="en-US" sz="40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says, “I’m ready.” </a:t>
            </a:r>
            <a:r>
              <a:rPr lang="en-US" sz="4000" dirty="0">
                <a:solidFill>
                  <a:srgbClr val="BD0C96"/>
                </a:solidFill>
                <a:latin typeface="Goudy Old Style" panose="02020502050305020303" pitchFamily="18" charset="0"/>
                <a:ea typeface="เอฟซี ฟาสท์เทสท์"/>
                <a:cs typeface="เอฟซี ฟาสท์เทสท์"/>
                <a:sym typeface="เอฟซี ฟาสท์เทสท์"/>
              </a:rPr>
              <a:t>Sophie </a:t>
            </a:r>
            <a:r>
              <a:rPr lang="en-US" sz="40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cries and bids farewell as they drove off their driveway. </a:t>
            </a:r>
          </a:p>
          <a:p>
            <a:pPr algn="ctr">
              <a:lnSpc>
                <a:spcPts val="5039"/>
              </a:lnSpc>
            </a:pPr>
            <a:endParaRPr lang="en-US" sz="3599" dirty="0">
              <a:solidFill>
                <a:srgbClr val="FFFDD8"/>
              </a:solidFill>
              <a:latin typeface="เอฟซี ฟาสท์เทสท์"/>
              <a:ea typeface="เอฟซี ฟาสท์เทสท์"/>
              <a:cs typeface="เอฟซี ฟาสท์เทสท์"/>
              <a:sym typeface="เอฟซี ฟาสท์เทสท์"/>
            </a:endParaRPr>
          </a:p>
          <a:p>
            <a:pPr algn="ctr">
              <a:lnSpc>
                <a:spcPts val="5039"/>
              </a:lnSpc>
            </a:pPr>
            <a:endParaRPr lang="en-US" sz="3599" dirty="0">
              <a:solidFill>
                <a:srgbClr val="FFFDD8"/>
              </a:solidFill>
              <a:latin typeface="เอฟซี ฟาสท์เทสท์"/>
              <a:ea typeface="เอฟซี ฟาสท์เทสท์"/>
              <a:cs typeface="เอฟซี ฟาสท์เทสท์"/>
              <a:sym typeface="เอฟซี ฟาสท์เทสท์"/>
            </a:endParaRPr>
          </a:p>
          <a:p>
            <a:pPr algn="ctr">
              <a:lnSpc>
                <a:spcPts val="5039"/>
              </a:lnSpc>
            </a:pPr>
            <a:endParaRPr lang="en-US" sz="3599"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5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250"/>
                                        <p:tgtEl>
                                          <p:spTgt spid="12">
                                            <p:txEl>
                                              <p:pRg st="0" end="0"/>
                                            </p:txEl>
                                          </p:spTgt>
                                        </p:tgtEl>
                                      </p:cBhvr>
                                    </p:animEffect>
                                    <p:anim calcmode="lin" valueType="num">
                                      <p:cBhvr>
                                        <p:cTn id="8" dur="225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225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383" b="-60354"/>
            </a:stretch>
          </a:blipFill>
        </p:spPr>
      </p:sp>
      <p:sp>
        <p:nvSpPr>
          <p:cNvPr id="3" name="Freeform 3"/>
          <p:cNvSpPr/>
          <p:nvPr/>
        </p:nvSpPr>
        <p:spPr>
          <a:xfrm rot="-10800000">
            <a:off x="-3440710"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260993" y="215660"/>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Freeform 10"/>
          <p:cNvSpPr/>
          <p:nvPr/>
        </p:nvSpPr>
        <p:spPr>
          <a:xfrm>
            <a:off x="8910644" y="1524187"/>
            <a:ext cx="6716860" cy="6716860"/>
          </a:xfrm>
          <a:custGeom>
            <a:avLst/>
            <a:gdLst/>
            <a:ahLst/>
            <a:cxnLst/>
            <a:rect l="l" t="t" r="r" b="b"/>
            <a:pathLst>
              <a:path w="6716860" h="6716860">
                <a:moveTo>
                  <a:pt x="0" y="0"/>
                </a:moveTo>
                <a:lnTo>
                  <a:pt x="6716859" y="0"/>
                </a:lnTo>
                <a:lnTo>
                  <a:pt x="6716859" y="6716860"/>
                </a:lnTo>
                <a:lnTo>
                  <a:pt x="0" y="6716860"/>
                </a:lnTo>
                <a:lnTo>
                  <a:pt x="0" y="0"/>
                </a:lnTo>
                <a:close/>
              </a:path>
            </a:pathLst>
          </a:custGeom>
          <a:blipFill>
            <a:blip r:embed="rId10"/>
            <a:stretch>
              <a:fillRect/>
            </a:stretch>
          </a:blipFill>
        </p:spPr>
      </p:sp>
      <p:sp>
        <p:nvSpPr>
          <p:cNvPr id="11" name="TextBox 11"/>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12" name="TextBox 12"/>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3" name="TextBox 13"/>
          <p:cNvSpPr txBox="1"/>
          <p:nvPr/>
        </p:nvSpPr>
        <p:spPr>
          <a:xfrm>
            <a:off x="1569807" y="1621634"/>
            <a:ext cx="6628220" cy="6948505"/>
          </a:xfrm>
          <a:prstGeom prst="rect">
            <a:avLst/>
          </a:prstGeom>
        </p:spPr>
        <p:txBody>
          <a:bodyPr lIns="0" tIns="0" rIns="0" bIns="0" rtlCol="0" anchor="t">
            <a:spAutoFit/>
          </a:bodyPr>
          <a:lstStyle/>
          <a:p>
            <a:pPr algn="ctr">
              <a:lnSpc>
                <a:spcPts val="3359"/>
              </a:lnSpc>
            </a:pP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The </a:t>
            </a:r>
            <a:r>
              <a:rPr lang="en-US" sz="3200" dirty="0">
                <a:solidFill>
                  <a:srgbClr val="2BFF00"/>
                </a:solidFill>
                <a:latin typeface="Goudy Old Style" panose="02020502050305020303" pitchFamily="18" charset="0"/>
                <a:ea typeface="เอฟซี ฟาสท์เทสท์"/>
                <a:cs typeface="เอฟซี ฟาสท์เทสท์"/>
                <a:sym typeface="เอฟซี ฟาสท์เทสท์"/>
              </a:rPr>
              <a:t>player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needs to drive to the airport. While the </a:t>
            </a:r>
            <a:r>
              <a:rPr lang="en-US" sz="3200" dirty="0">
                <a:solidFill>
                  <a:srgbClr val="DE1313"/>
                </a:solidFill>
                <a:latin typeface="Goudy Old Style" panose="02020502050305020303" pitchFamily="18" charset="0"/>
                <a:ea typeface="เอฟซี ฟาสท์เทสท์"/>
                <a:cs typeface="เอฟซี ฟาสท์เทสท์"/>
                <a:sym typeface="เอฟซี ฟาสท์เทสท์"/>
              </a:rPr>
              <a:t>protago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and </a:t>
            </a:r>
            <a:r>
              <a:rPr lang="en-US" sz="3200" dirty="0">
                <a:solidFill>
                  <a:srgbClr val="ED8700"/>
                </a:solidFill>
                <a:latin typeface="Goudy Old Style" panose="02020502050305020303" pitchFamily="18" charset="0"/>
                <a:ea typeface="เอฟซี ฟาสท์เทสท์"/>
                <a:cs typeface="เอฟซี ฟาสท์เทสท์"/>
                <a:sym typeface="เอฟซี ฟาสท์เทสท์"/>
              </a:rPr>
              <a:t>Vasily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have a conversation about their pasts, and what adventures they’ve been through, they reach the airport</a:t>
            </a:r>
            <a:r>
              <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 </a:t>
            </a:r>
          </a:p>
          <a:p>
            <a:pPr algn="ctr">
              <a:lnSpc>
                <a:spcPts val="3359"/>
              </a:lnSpc>
            </a:pPr>
            <a:endPar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359"/>
              </a:lnSpc>
            </a:pPr>
            <a:r>
              <a:rPr lang="en-US" sz="2400" i="1"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(As they reach the airport) </a:t>
            </a:r>
          </a:p>
          <a:p>
            <a:pPr algn="ctr">
              <a:lnSpc>
                <a:spcPts val="3359"/>
              </a:lnSpc>
            </a:pPr>
            <a:endParaRPr lang="en-US" sz="24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endParaRPr>
          </a:p>
          <a:p>
            <a:pPr algn="ctr">
              <a:lnSpc>
                <a:spcPts val="3359"/>
              </a:lnSpc>
            </a:pP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The </a:t>
            </a:r>
            <a:r>
              <a:rPr lang="en-US" sz="3200" dirty="0">
                <a:solidFill>
                  <a:srgbClr val="DE1313"/>
                </a:solidFill>
                <a:latin typeface="Goudy Old Style" panose="02020502050305020303" pitchFamily="18" charset="0"/>
                <a:ea typeface="เอฟซี ฟาสท์เทสท์"/>
                <a:cs typeface="เอฟซี ฟาสท์เทสท์"/>
                <a:sym typeface="เอฟซี ฟาสท์เทสท์"/>
              </a:rPr>
              <a:t>protago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hugs </a:t>
            </a:r>
            <a:r>
              <a:rPr lang="en-US" sz="3200" dirty="0">
                <a:solidFill>
                  <a:srgbClr val="ED8700"/>
                </a:solidFill>
                <a:latin typeface="Goudy Old Style" panose="02020502050305020303" pitchFamily="18" charset="0"/>
                <a:ea typeface="เอฟซี ฟาสท์เทสท์"/>
                <a:cs typeface="เอฟซี ฟาสท์เทสท์"/>
                <a:sym typeface="เอฟซี ฟาสท์เทสท์"/>
              </a:rPr>
              <a:t>Vasily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tightly, whispering, “ Да пребудут с тобой ветры, брат мой</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 May the winds be with you, my brother in Russian). </a:t>
            </a:r>
            <a:r>
              <a:rPr lang="en-US" sz="3200" dirty="0">
                <a:solidFill>
                  <a:srgbClr val="ED8700"/>
                </a:solidFill>
                <a:latin typeface="Goudy Old Style" panose="02020502050305020303" pitchFamily="18" charset="0"/>
                <a:ea typeface="เอฟซี ฟาสท์เทสท์"/>
                <a:cs typeface="เอฟซี ฟาสท์เทสท์"/>
                <a:sym typeface="เอฟซี ฟาสท์เทสท์"/>
              </a:rPr>
              <a:t>Vasily </a:t>
            </a:r>
            <a:r>
              <a:rPr lang="en-US" sz="32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cries for a moment as he’s gonna watch him one last time before he goes to the boarding gate….</a:t>
            </a:r>
          </a:p>
          <a:p>
            <a:pPr algn="ctr">
              <a:lnSpc>
                <a:spcPts val="3359"/>
              </a:lnSpc>
            </a:pPr>
            <a:endParaRPr lang="en-US" sz="2400" dirty="0">
              <a:solidFill>
                <a:srgbClr val="FFFDD8"/>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2750">
        <p:randomBar/>
      </p:transition>
    </mc:Choice>
    <mc:Fallback xmlns="">
      <p:transition spd="slow">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arn(inVertical)">
                                      <p:cBhvr>
                                        <p:cTn id="7" dur="2250"/>
                                        <p:tgtEl>
                                          <p:spTgt spid="13">
                                            <p:txEl>
                                              <p:pRg st="0" end="0"/>
                                            </p:txEl>
                                          </p:spTgt>
                                        </p:tgtEl>
                                      </p:cBhvr>
                                    </p:animEffect>
                                  </p:childTnLst>
                                </p:cTn>
                              </p:par>
                              <p:par>
                                <p:cTn id="8" presetID="10" presetClass="entr" presetSubtype="0" fill="hold" nodeType="withEffect">
                                  <p:stCondLst>
                                    <p:cond delay="3250"/>
                                  </p:stCondLst>
                                  <p:childTnLst>
                                    <p:set>
                                      <p:cBhvr>
                                        <p:cTn id="9" dur="1" fill="hold">
                                          <p:stCondLst>
                                            <p:cond delay="0"/>
                                          </p:stCondLst>
                                        </p:cTn>
                                        <p:tgtEl>
                                          <p:spTgt spid="13">
                                            <p:txEl>
                                              <p:pRg st="2" end="2"/>
                                            </p:txEl>
                                          </p:spTgt>
                                        </p:tgtEl>
                                        <p:attrNameLst>
                                          <p:attrName>style.visibility</p:attrName>
                                        </p:attrNameLst>
                                      </p:cBhvr>
                                      <p:to>
                                        <p:strVal val="visible"/>
                                      </p:to>
                                    </p:set>
                                    <p:animEffect transition="in" filter="fade">
                                      <p:cBhvr>
                                        <p:cTn id="10" dur="2750"/>
                                        <p:tgtEl>
                                          <p:spTgt spid="13">
                                            <p:txEl>
                                              <p:pRg st="2" end="2"/>
                                            </p:txEl>
                                          </p:spTgt>
                                        </p:tgtEl>
                                      </p:cBhvr>
                                    </p:animEffect>
                                  </p:childTnLst>
                                </p:cTn>
                              </p:par>
                              <p:par>
                                <p:cTn id="11" presetID="10" presetClass="entr" presetSubtype="0" fill="hold" nodeType="withEffect">
                                  <p:stCondLst>
                                    <p:cond delay="3250"/>
                                  </p:stCondLst>
                                  <p:childTnLst>
                                    <p:set>
                                      <p:cBhvr>
                                        <p:cTn id="12" dur="1" fill="hold">
                                          <p:stCondLst>
                                            <p:cond delay="0"/>
                                          </p:stCondLst>
                                        </p:cTn>
                                        <p:tgtEl>
                                          <p:spTgt spid="13">
                                            <p:txEl>
                                              <p:pRg st="4" end="4"/>
                                            </p:txEl>
                                          </p:spTgt>
                                        </p:tgtEl>
                                        <p:attrNameLst>
                                          <p:attrName>style.visibility</p:attrName>
                                        </p:attrNameLst>
                                      </p:cBhvr>
                                      <p:to>
                                        <p:strVal val="visible"/>
                                      </p:to>
                                    </p:set>
                                    <p:animEffect transition="in" filter="fade">
                                      <p:cBhvr>
                                        <p:cTn id="13" dur="2750"/>
                                        <p:tgtEl>
                                          <p:spTgt spid="13">
                                            <p:txEl>
                                              <p:pRg st="4" end="4"/>
                                            </p:txEl>
                                          </p:spTgt>
                                        </p:tgtEl>
                                      </p:cBhvr>
                                    </p:animEffect>
                                  </p:childTnLst>
                                </p:cTn>
                              </p:par>
                              <p:par>
                                <p:cTn id="14" presetID="22" presetClass="entr" presetSubtype="1" fill="hold" nodeType="withEffect">
                                  <p:stCondLst>
                                    <p:cond delay="325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2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27636" y="0"/>
            <a:ext cx="18343273" cy="10287000"/>
            <a:chOff x="0" y="0"/>
            <a:chExt cx="24457697" cy="13716000"/>
          </a:xfrm>
        </p:grpSpPr>
        <p:sp>
          <p:nvSpPr>
            <p:cNvPr id="4" name="Freeform 4"/>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3">
                <a:alphaModFix amt="19999"/>
              </a:blip>
              <a:stretch>
                <a:fillRect t="-59452"/>
              </a:stretch>
            </a:blipFill>
          </p:spPr>
        </p:sp>
        <p:sp>
          <p:nvSpPr>
            <p:cNvPr id="5" name="Freeform 5"/>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3">
                <a:alphaModFix amt="19999"/>
              </a:blip>
              <a:stretch>
                <a:fillRect b="-59867"/>
              </a:stretch>
            </a:blipFill>
          </p:spPr>
        </p:sp>
      </p:grpSp>
      <p:sp>
        <p:nvSpPr>
          <p:cNvPr id="6" name="Freeform 6"/>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4253720" y="975915"/>
            <a:ext cx="9247159" cy="1795363"/>
          </a:xfrm>
          <a:prstGeom prst="rect">
            <a:avLst/>
          </a:prstGeom>
        </p:spPr>
        <p:txBody>
          <a:bodyPr lIns="0" tIns="0" rIns="0" bIns="0" rtlCol="0" anchor="t">
            <a:spAutoFit/>
          </a:bodyPr>
          <a:lstStyle/>
          <a:p>
            <a:pPr marL="0" lvl="0" indent="0" algn="ctr">
              <a:lnSpc>
                <a:spcPts val="7000"/>
              </a:lnSpc>
              <a:spcBef>
                <a:spcPct val="0"/>
              </a:spcBef>
            </a:pPr>
            <a:r>
              <a:rPr lang="en-US" sz="5000" spc="235" dirty="0">
                <a:solidFill>
                  <a:schemeClr val="tx2">
                    <a:lumMod val="60000"/>
                    <a:lumOff val="40000"/>
                  </a:schemeClr>
                </a:solidFill>
                <a:latin typeface="Copperplate Gothic Bold" pitchFamily="34" charset="0"/>
                <a:ea typeface="Cyberjunkies"/>
                <a:cs typeface="Cyberjunkies"/>
                <a:sym typeface="Cyberjunkies"/>
              </a:rPr>
              <a:t>TECHNOLOGY, FEAR AND  BELIEF </a:t>
            </a:r>
          </a:p>
        </p:txBody>
      </p:sp>
      <p:sp>
        <p:nvSpPr>
          <p:cNvPr id="9" name="TextBox 9"/>
          <p:cNvSpPr txBox="1"/>
          <p:nvPr/>
        </p:nvSpPr>
        <p:spPr>
          <a:xfrm>
            <a:off x="2102180" y="981075"/>
            <a:ext cx="1017538" cy="252633"/>
          </a:xfrm>
          <a:prstGeom prst="rect">
            <a:avLst/>
          </a:prstGeom>
        </p:spPr>
        <p:txBody>
          <a:bodyPr lIns="0" tIns="0" rIns="0" bIns="0" rtlCol="0" anchor="t">
            <a:spAutoFit/>
          </a:bodyPr>
          <a:lstStyle/>
          <a:p>
            <a:pPr algn="l">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A.R_I18N</a:t>
            </a:r>
          </a:p>
        </p:txBody>
      </p:sp>
      <p:sp>
        <p:nvSpPr>
          <p:cNvPr id="10" name="TextBox 10"/>
          <p:cNvSpPr txBox="1"/>
          <p:nvPr/>
        </p:nvSpPr>
        <p:spPr>
          <a:xfrm>
            <a:off x="15451038" y="981075"/>
            <a:ext cx="760512" cy="252633"/>
          </a:xfrm>
          <a:prstGeom prst="rect">
            <a:avLst/>
          </a:prstGeom>
        </p:spPr>
        <p:txBody>
          <a:bodyPr lIns="0" tIns="0" rIns="0" bIns="0" rtlCol="0" anchor="t">
            <a:spAutoFit/>
          </a:bodyPr>
          <a:lstStyle/>
          <a:p>
            <a:pPr algn="r">
              <a:lnSpc>
                <a:spcPts val="2240"/>
              </a:lnSpc>
            </a:pPr>
            <a:r>
              <a:rPr lang="en-US" sz="1600" spc="75" dirty="0">
                <a:solidFill>
                  <a:srgbClr val="CB0101"/>
                </a:solidFill>
                <a:latin typeface="Ailerons" panose="00000500000000000000" pitchFamily="50" charset="0"/>
                <a:ea typeface="Neue Machina Light"/>
                <a:cs typeface="Neue Machina Light"/>
                <a:sym typeface="Neue Machina Light"/>
              </a:rPr>
              <a:t>00054</a:t>
            </a:r>
          </a:p>
        </p:txBody>
      </p:sp>
      <p:sp>
        <p:nvSpPr>
          <p:cNvPr id="11" name="TextBox 11"/>
          <p:cNvSpPr txBox="1"/>
          <p:nvPr/>
        </p:nvSpPr>
        <p:spPr>
          <a:xfrm>
            <a:off x="2819399" y="3009900"/>
            <a:ext cx="12115800" cy="5501186"/>
          </a:xfrm>
          <a:prstGeom prst="rect">
            <a:avLst/>
          </a:prstGeom>
        </p:spPr>
        <p:txBody>
          <a:bodyPr wrap="square" lIns="0" tIns="0" rIns="0" bIns="0" rtlCol="0" anchor="t">
            <a:spAutoFit/>
          </a:bodyPr>
          <a:lstStyle/>
          <a:p>
            <a:pPr algn="ctr">
              <a:lnSpc>
                <a:spcPts val="4759"/>
              </a:lnSpc>
            </a:pPr>
            <a:r>
              <a:rPr lang="en-US" sz="3200" dirty="0">
                <a:solidFill>
                  <a:schemeClr val="bg1"/>
                </a:solidFill>
                <a:latin typeface="Copperplate Gothic Light" pitchFamily="34" charset="0"/>
                <a:ea typeface="เอฟซี ฟาสท์เทสท์"/>
                <a:cs typeface="เอฟซี ฟาสท์เทสท์"/>
                <a:sym typeface="เอฟซี ฟาสท์เทสท์"/>
              </a:rPr>
              <a:t>The ‘three things’ Humanity thought it could control </a:t>
            </a:r>
          </a:p>
          <a:p>
            <a:pPr algn="ctr">
              <a:lnSpc>
                <a:spcPts val="4759"/>
              </a:lnSpc>
            </a:pPr>
            <a:r>
              <a:rPr lang="en-US" sz="2800" i="1" dirty="0">
                <a:solidFill>
                  <a:schemeClr val="bg1"/>
                </a:solidFill>
                <a:latin typeface="Algerian" pitchFamily="82" charset="0"/>
                <a:ea typeface="เอฟซี ฟาสท์เทสท์"/>
                <a:cs typeface="เอฟซี ฟาสท์เทสท์"/>
                <a:sym typeface="เอฟซี ฟาสท์เทสท์"/>
              </a:rPr>
              <a:t>(a sigh)</a:t>
            </a:r>
          </a:p>
          <a:p>
            <a:pPr algn="ctr">
              <a:lnSpc>
                <a:spcPts val="4759"/>
              </a:lnSpc>
            </a:pPr>
            <a:endParaRPr lang="en-US" sz="3200" dirty="0">
              <a:solidFill>
                <a:schemeClr val="bg1"/>
              </a:solidFill>
              <a:latin typeface="Algerian" pitchFamily="82" charset="0"/>
              <a:ea typeface="เอฟซี ฟาสท์เทสท์"/>
              <a:cs typeface="เอฟซี ฟาสท์เทสท์"/>
              <a:sym typeface="เอฟซี ฟาสท์เทสท์"/>
            </a:endParaRPr>
          </a:p>
          <a:p>
            <a:pPr algn="ctr">
              <a:lnSpc>
                <a:spcPts val="4759"/>
              </a:lnSpc>
            </a:pPr>
            <a:r>
              <a:rPr lang="en-US" sz="3600" i="1" dirty="0">
                <a:solidFill>
                  <a:schemeClr val="bg1"/>
                </a:solidFill>
                <a:latin typeface="Algerian" pitchFamily="82" charset="0"/>
                <a:ea typeface="เอฟซี ฟาสท์เทสท์"/>
                <a:cs typeface="เอฟซี ฟาสท์เทสท์"/>
                <a:sym typeface="เอฟซี ฟาสท์เทสท์"/>
              </a:rPr>
              <a:t>[News Anchor  reporting]</a:t>
            </a:r>
          </a:p>
          <a:p>
            <a:pPr algn="ctr">
              <a:lnSpc>
                <a:spcPts val="4759"/>
              </a:lnSpc>
            </a:pPr>
            <a:r>
              <a:rPr lang="en-US" sz="3200" dirty="0">
                <a:solidFill>
                  <a:schemeClr val="bg1"/>
                </a:solidFill>
                <a:latin typeface="Copperplate Gothic Light" pitchFamily="34" charset="0"/>
                <a:ea typeface="เอฟซี ฟาสท์เทสท์"/>
                <a:cs typeface="เอฟซี ฟาสท์เทสท์"/>
                <a:sym typeface="เอฟซี ฟาสท์เทสท์"/>
              </a:rPr>
              <a:t>UN hosts meetings over Scrutiny and better utilization of resources in Stockholm. This improves the quality of life and make the world a better place with ‘AI’ to assist humanity... </a:t>
            </a:r>
          </a:p>
          <a:p>
            <a:pPr algn="ctr">
              <a:lnSpc>
                <a:spcPts val="4759"/>
              </a:lnSpc>
            </a:pPr>
            <a:endParaRPr lang="en-US" sz="3399" dirty="0">
              <a:solidFill>
                <a:srgbClr val="FFFFFF"/>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500"/>
                                        <p:tgtEl>
                                          <p:spTgt spid="8">
                                            <p:txEl>
                                              <p:pRg st="0" end="0"/>
                                            </p:txEl>
                                          </p:spTgt>
                                        </p:tgtEl>
                                      </p:cBhvr>
                                    </p:animEffect>
                                  </p:childTnLst>
                                </p:cTn>
                              </p:par>
                              <p:par>
                                <p:cTn id="8" presetID="22" presetClass="entr" presetSubtype="8" fill="hold" nodeType="withEffect">
                                  <p:stCondLst>
                                    <p:cond delay="300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wipe(left)">
                                      <p:cBhvr>
                                        <p:cTn id="10" dur="2250"/>
                                        <p:tgtEl>
                                          <p:spTgt spid="11">
                                            <p:txEl>
                                              <p:pRg st="0" end="0"/>
                                            </p:txEl>
                                          </p:spTgt>
                                        </p:tgtEl>
                                      </p:cBhvr>
                                    </p:animEffect>
                                  </p:childTnLst>
                                </p:cTn>
                              </p:par>
                              <p:par>
                                <p:cTn id="11" presetID="22" presetClass="entr" presetSubtype="8" fill="hold" nodeType="withEffect">
                                  <p:stCondLst>
                                    <p:cond delay="300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wipe(left)">
                                      <p:cBhvr>
                                        <p:cTn id="13" dur="2250"/>
                                        <p:tgtEl>
                                          <p:spTgt spid="11">
                                            <p:txEl>
                                              <p:pRg st="1" end="1"/>
                                            </p:txEl>
                                          </p:spTgt>
                                        </p:tgtEl>
                                      </p:cBhvr>
                                    </p:animEffect>
                                  </p:childTnLst>
                                </p:cTn>
                              </p:par>
                              <p:par>
                                <p:cTn id="14" presetID="22" presetClass="entr" presetSubtype="8" fill="hold" nodeType="withEffect">
                                  <p:stCondLst>
                                    <p:cond delay="300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wipe(left)">
                                      <p:cBhvr>
                                        <p:cTn id="16" dur="2250"/>
                                        <p:tgtEl>
                                          <p:spTgt spid="11">
                                            <p:txEl>
                                              <p:pRg st="3" end="3"/>
                                            </p:txEl>
                                          </p:spTgt>
                                        </p:tgtEl>
                                      </p:cBhvr>
                                    </p:animEffect>
                                  </p:childTnLst>
                                </p:cTn>
                              </p:par>
                              <p:par>
                                <p:cTn id="17" presetID="22" presetClass="entr" presetSubtype="8" fill="hold" nodeType="withEffect">
                                  <p:stCondLst>
                                    <p:cond delay="300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wipe(left)">
                                      <p:cBhvr>
                                        <p:cTn id="19" dur="225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grpSp>
      <p:sp>
        <p:nvSpPr>
          <p:cNvPr id="6" name="Freeform 6"/>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9" name="TextBox 9"/>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00054</a:t>
            </a:r>
          </a:p>
        </p:txBody>
      </p:sp>
      <p:sp>
        <p:nvSpPr>
          <p:cNvPr id="10" name="TextBox 10"/>
          <p:cNvSpPr txBox="1"/>
          <p:nvPr/>
        </p:nvSpPr>
        <p:spPr>
          <a:xfrm>
            <a:off x="1489196" y="2530311"/>
            <a:ext cx="15309608" cy="4676921"/>
          </a:xfrm>
          <a:prstGeom prst="rect">
            <a:avLst/>
          </a:prstGeom>
        </p:spPr>
        <p:txBody>
          <a:bodyPr lIns="0" tIns="0" rIns="0" bIns="0" rtlCol="0" anchor="t">
            <a:spAutoFit/>
          </a:bodyPr>
          <a:lstStyle/>
          <a:p>
            <a:pPr algn="just">
              <a:lnSpc>
                <a:spcPts val="4619"/>
              </a:lnSpc>
            </a:pP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[The screen blacks out with a pop up ‘A week later’]</a:t>
            </a:r>
          </a:p>
          <a:p>
            <a:pPr algn="just">
              <a:lnSpc>
                <a:spcPts val="4619"/>
              </a:lnSpc>
            </a:pPr>
            <a:endParaRPr lang="en-US" sz="3299" dirty="0">
              <a:solidFill>
                <a:srgbClr val="FFFDD8"/>
              </a:solidFill>
              <a:latin typeface="Nasalization Rg" panose="020B0604020202020204" pitchFamily="34" charset="0"/>
              <a:ea typeface="เอฟซี ฟาสท์เทสท์"/>
              <a:cs typeface="เอฟซี ฟาสท์เทสท์"/>
              <a:sym typeface="เอฟซี ฟาสท์เทสท์"/>
            </a:endParaRPr>
          </a:p>
          <a:p>
            <a:pPr algn="just">
              <a:lnSpc>
                <a:spcPts val="4619"/>
              </a:lnSpc>
            </a:pPr>
            <a:r>
              <a:rPr lang="en-US" sz="36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The </a:t>
            </a:r>
            <a:r>
              <a:rPr lang="en-US" sz="3600" dirty="0">
                <a:solidFill>
                  <a:srgbClr val="DE1313"/>
                </a:solidFill>
                <a:latin typeface="Goudy Old Style" panose="02020502050305020303" pitchFamily="18" charset="0"/>
                <a:ea typeface="เอฟซี ฟาสท์เทสท์"/>
                <a:cs typeface="เอฟซี ฟาสท์เทสท์"/>
                <a:sym typeface="เอฟซี ฟาสท์เทสท์"/>
              </a:rPr>
              <a:t>protago </a:t>
            </a:r>
            <a:r>
              <a:rPr lang="en-US" sz="36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grooms himself by trimming his beard, gets a </a:t>
            </a:r>
            <a:r>
              <a:rPr lang="en-US" sz="3600" dirty="0" err="1">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freshup</a:t>
            </a:r>
            <a:r>
              <a:rPr lang="en-US" sz="36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 suits up and gets his keys, goes to the car, gets in, revs it up and does his job as usual.</a:t>
            </a:r>
          </a:p>
          <a:p>
            <a:pPr algn="just">
              <a:lnSpc>
                <a:spcPts val="4619"/>
              </a:lnSpc>
            </a:pPr>
            <a:endParaRPr lang="en-US" sz="36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endParaRPr>
          </a:p>
          <a:p>
            <a:pPr algn="just">
              <a:lnSpc>
                <a:spcPts val="4619"/>
              </a:lnSpc>
            </a:pPr>
            <a:r>
              <a:rPr lang="en-US" sz="36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The </a:t>
            </a:r>
            <a:r>
              <a:rPr lang="en-US" sz="3600" dirty="0">
                <a:solidFill>
                  <a:srgbClr val="2BFF00"/>
                </a:solidFill>
                <a:latin typeface="Goudy Old Style" panose="02020502050305020303" pitchFamily="18" charset="0"/>
                <a:ea typeface="เอฟซี ฟาสท์เทสท์"/>
                <a:cs typeface="เอฟซี ฟาสท์เทสท์"/>
                <a:sym typeface="เอฟซี ฟาสท์เทสท์"/>
              </a:rPr>
              <a:t>player </a:t>
            </a:r>
            <a:r>
              <a:rPr lang="en-US" sz="36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gets the control, while the camera backs off slowly towards the 3rd person view as the player drives the car, the camera shifts towards the city, embracing its beauty, while a soothing tune </a:t>
            </a:r>
            <a:r>
              <a:rPr lang="en-US" sz="3200" i="1" dirty="0">
                <a:solidFill>
                  <a:srgbClr val="FFFDD8"/>
                </a:solidFill>
                <a:latin typeface="Agency FB" panose="020B0503020202020204" pitchFamily="34" charset="0"/>
                <a:ea typeface="เอฟซี ฟาสท์เทสท์"/>
                <a:cs typeface="เอฟซี ฟาสท์เทสท์"/>
                <a:sym typeface="เอฟซี ฟาสท์เทสท์"/>
              </a:rPr>
              <a:t>(Liar by Dawn Jay) </a:t>
            </a:r>
            <a:r>
              <a:rPr lang="en-US" sz="36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plays on the radio. </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500"/>
                                        <p:tgtEl>
                                          <p:spTgt spid="10">
                                            <p:txEl>
                                              <p:pRg st="0" end="0"/>
                                            </p:txEl>
                                          </p:spTgt>
                                        </p:tgtEl>
                                      </p:cBhvr>
                                    </p:animEffect>
                                  </p:childTnLst>
                                </p:cTn>
                              </p:par>
                              <p:par>
                                <p:cTn id="8" presetID="22" presetClass="entr" presetSubtype="8" fill="hold" nodeType="withEffect">
                                  <p:stCondLst>
                                    <p:cond delay="350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wipe(left)">
                                      <p:cBhvr>
                                        <p:cTn id="10" dur="2500"/>
                                        <p:tgtEl>
                                          <p:spTgt spid="10">
                                            <p:txEl>
                                              <p:pRg st="2" end="2"/>
                                            </p:txEl>
                                          </p:spTgt>
                                        </p:tgtEl>
                                      </p:cBhvr>
                                    </p:animEffect>
                                  </p:childTnLst>
                                </p:cTn>
                              </p:par>
                              <p:par>
                                <p:cTn id="11" presetID="22" presetClass="entr" presetSubtype="8" fill="hold" nodeType="withEffect">
                                  <p:stCondLst>
                                    <p:cond delay="3500"/>
                                  </p:stCondLst>
                                  <p:childTnLst>
                                    <p:set>
                                      <p:cBhvr>
                                        <p:cTn id="12" dur="1" fill="hold">
                                          <p:stCondLst>
                                            <p:cond delay="0"/>
                                          </p:stCondLst>
                                        </p:cTn>
                                        <p:tgtEl>
                                          <p:spTgt spid="10">
                                            <p:txEl>
                                              <p:pRg st="4" end="4"/>
                                            </p:txEl>
                                          </p:spTgt>
                                        </p:tgtEl>
                                        <p:attrNameLst>
                                          <p:attrName>style.visibility</p:attrName>
                                        </p:attrNameLst>
                                      </p:cBhvr>
                                      <p:to>
                                        <p:strVal val="visible"/>
                                      </p:to>
                                    </p:set>
                                    <p:animEffect transition="in" filter="wipe(left)">
                                      <p:cBhvr>
                                        <p:cTn id="13" dur="2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grpSp>
      <p:sp>
        <p:nvSpPr>
          <p:cNvPr id="6" name="Freeform 6"/>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a:off x="9904710" y="1820955"/>
            <a:ext cx="6437992" cy="6437992"/>
          </a:xfrm>
          <a:custGeom>
            <a:avLst/>
            <a:gdLst/>
            <a:ahLst/>
            <a:cxnLst/>
            <a:rect l="l" t="t" r="r" b="b"/>
            <a:pathLst>
              <a:path w="6437992" h="6437992">
                <a:moveTo>
                  <a:pt x="0" y="0"/>
                </a:moveTo>
                <a:lnTo>
                  <a:pt x="6437992" y="0"/>
                </a:lnTo>
                <a:lnTo>
                  <a:pt x="6437992" y="6437991"/>
                </a:lnTo>
                <a:lnTo>
                  <a:pt x="0" y="6437991"/>
                </a:lnTo>
                <a:lnTo>
                  <a:pt x="0" y="0"/>
                </a:lnTo>
                <a:close/>
              </a:path>
            </a:pathLst>
          </a:custGeom>
          <a:blipFill>
            <a:blip r:embed="rId7"/>
            <a:stretch>
              <a:fillRect/>
            </a:stretch>
          </a:blipFill>
        </p:spPr>
        <p:txBody>
          <a:bodyPr/>
          <a:lstStyle/>
          <a:p>
            <a:endParaRPr lang="en-IN" dirty="0"/>
          </a:p>
        </p:txBody>
      </p:sp>
      <p:sp>
        <p:nvSpPr>
          <p:cNvPr id="9" name="TextBox 9"/>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10" name="TextBox 10"/>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00054</a:t>
            </a:r>
          </a:p>
        </p:txBody>
      </p:sp>
      <p:sp>
        <p:nvSpPr>
          <p:cNvPr id="11" name="TextBox 11"/>
          <p:cNvSpPr txBox="1"/>
          <p:nvPr/>
        </p:nvSpPr>
        <p:spPr>
          <a:xfrm>
            <a:off x="1746055" y="2094376"/>
            <a:ext cx="7289568" cy="5840958"/>
          </a:xfrm>
          <a:prstGeom prst="rect">
            <a:avLst/>
          </a:prstGeom>
        </p:spPr>
        <p:txBody>
          <a:bodyPr lIns="0" tIns="0" rIns="0" bIns="0" rtlCol="0" anchor="t">
            <a:spAutoFit/>
          </a:bodyPr>
          <a:lstStyle/>
          <a:p>
            <a:pPr algn="just">
              <a:lnSpc>
                <a:spcPts val="3546"/>
              </a:lnSpc>
            </a:pPr>
            <a:r>
              <a:rPr lang="en-US" sz="36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The </a:t>
            </a:r>
            <a:r>
              <a:rPr lang="en-US" sz="3600" dirty="0">
                <a:solidFill>
                  <a:srgbClr val="2BFF00"/>
                </a:solidFill>
                <a:latin typeface="Goudy Old Style" panose="02020502050305020303" pitchFamily="18" charset="0"/>
                <a:ea typeface="เอฟซี ฟาสท์เทสท์"/>
                <a:cs typeface="เอฟซี ฟาสท์เทสท์"/>
                <a:sym typeface="เอฟซี ฟาสท์เทสท์"/>
              </a:rPr>
              <a:t>player </a:t>
            </a:r>
            <a:r>
              <a:rPr lang="en-US" sz="36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halts at a traffic signal where the camera shifts slowly. While he’s waiting at the signal, the song fades away slowly with an announcement in the radio. </a:t>
            </a:r>
          </a:p>
          <a:p>
            <a:pPr algn="just">
              <a:lnSpc>
                <a:spcPts val="3546"/>
              </a:lnSpc>
            </a:pPr>
            <a:endParaRPr lang="en-US" sz="36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endParaRPr>
          </a:p>
          <a:p>
            <a:pPr algn="just">
              <a:lnSpc>
                <a:spcPts val="3546"/>
              </a:lnSpc>
            </a:pPr>
            <a:r>
              <a:rPr lang="en-US" sz="36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“I’ve got a flash news, hot as a tamale. You’re listening to Radio Tamale. So, I’ve been wondering a lot about the heist at the suite. Whoever did this must be bathing in money.” The </a:t>
            </a:r>
            <a:r>
              <a:rPr lang="en-US" sz="3600" dirty="0">
                <a:solidFill>
                  <a:srgbClr val="DE1313"/>
                </a:solidFill>
                <a:latin typeface="Goudy Old Style" panose="02020502050305020303" pitchFamily="18" charset="0"/>
                <a:ea typeface="เอฟซี ฟาสท์เทสท์"/>
                <a:cs typeface="เอฟซี ฟาสท์เทสท์"/>
                <a:sym typeface="เอฟซี ฟาสท์เทสท์"/>
              </a:rPr>
              <a:t>protago </a:t>
            </a:r>
            <a:r>
              <a:rPr lang="en-US" sz="36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turns off the radio, speaking to himself, “Ugh. This again?”.</a:t>
            </a:r>
          </a:p>
        </p:txBody>
      </p:sp>
    </p:spTree>
  </p:cSld>
  <p:clrMapOvr>
    <a:masterClrMapping/>
  </p:clrMapOvr>
  <mc:AlternateContent xmlns:mc="http://schemas.openxmlformats.org/markup-compatibility/2006" xmlns:p14="http://schemas.microsoft.com/office/powerpoint/2010/main">
    <mc:Choice Requires="p14">
      <p:transition spd="slow" p14:dur="3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circle(out)">
                                      <p:cBhvr>
                                        <p:cTn id="7" dur="2000"/>
                                        <p:tgtEl>
                                          <p:spTgt spid="11">
                                            <p:txEl>
                                              <p:pRg st="0" end="0"/>
                                            </p:txEl>
                                          </p:spTgt>
                                        </p:tgtEl>
                                      </p:cBhvr>
                                    </p:animEffect>
                                  </p:childTnLst>
                                </p:cTn>
                              </p:par>
                              <p:par>
                                <p:cTn id="8" presetID="6" presetClass="entr" presetSubtype="32"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circle(out)">
                                      <p:cBhvr>
                                        <p:cTn id="10" dur="2000"/>
                                        <p:tgtEl>
                                          <p:spTgt spid="11">
                                            <p:txEl>
                                              <p:pRg st="2" end="2"/>
                                            </p:txEl>
                                          </p:spTgt>
                                        </p:tgtEl>
                                      </p:cBhvr>
                                    </p:animEffect>
                                  </p:childTnLst>
                                </p:cTn>
                              </p:par>
                              <p:par>
                                <p:cTn id="11" presetID="21" presetClass="entr" presetSubtype="1" fill="hold" grpId="0" nodeType="withEffect">
                                  <p:stCondLst>
                                    <p:cond delay="275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5">
              <a:alphaModFix amt="35000"/>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27636" y="0"/>
            <a:ext cx="18343273" cy="10287000"/>
            <a:chOff x="0" y="0"/>
            <a:chExt cx="24457697" cy="13716000"/>
          </a:xfrm>
        </p:grpSpPr>
        <p:sp>
          <p:nvSpPr>
            <p:cNvPr id="6" name="Freeform 6"/>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7">
                <a:alphaModFix amt="19999"/>
              </a:blip>
              <a:stretch>
                <a:fillRect t="-59452"/>
              </a:stretch>
            </a:blipFill>
          </p:spPr>
        </p:sp>
        <p:sp>
          <p:nvSpPr>
            <p:cNvPr id="7" name="Freeform 7"/>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7">
                <a:alphaModFix amt="19999"/>
              </a:blip>
              <a:stretch>
                <a:fillRect b="-59867"/>
              </a:stretch>
            </a:blipFill>
          </p:spPr>
        </p:sp>
      </p:gr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11" name="TextBox 11"/>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00054</a:t>
            </a:r>
          </a:p>
        </p:txBody>
      </p:sp>
      <p:sp>
        <p:nvSpPr>
          <p:cNvPr id="12" name="TextBox 12"/>
          <p:cNvSpPr txBox="1"/>
          <p:nvPr/>
        </p:nvSpPr>
        <p:spPr>
          <a:xfrm>
            <a:off x="1877506" y="2171700"/>
            <a:ext cx="14564467" cy="6847708"/>
          </a:xfrm>
          <a:prstGeom prst="rect">
            <a:avLst/>
          </a:prstGeom>
        </p:spPr>
        <p:txBody>
          <a:bodyPr lIns="0" tIns="0" rIns="0" bIns="0" rtlCol="0" anchor="t">
            <a:spAutoFit/>
          </a:bodyPr>
          <a:lstStyle/>
          <a:p>
            <a:pPr algn="ctr">
              <a:lnSpc>
                <a:spcPts val="4480"/>
              </a:lnSpc>
            </a:pPr>
            <a:r>
              <a:rPr lang="en-US" sz="40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The signal turns green and the </a:t>
            </a:r>
            <a:r>
              <a:rPr lang="en-US" sz="4000" dirty="0">
                <a:solidFill>
                  <a:srgbClr val="2BFF00"/>
                </a:solidFill>
                <a:latin typeface="Goudy Old Style" panose="02020502050305020303" pitchFamily="18" charset="0"/>
                <a:ea typeface="เอฟซี ฟาสท์เทสท์"/>
                <a:cs typeface="เอฟซี ฟาสท์เทสท์"/>
                <a:sym typeface="เอฟซี ฟาสท์เทสท์"/>
              </a:rPr>
              <a:t>player </a:t>
            </a:r>
            <a:r>
              <a:rPr lang="en-US" sz="40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moves the car forward, but a delivery truck with failed brakes hits the car. The scene cuts off 1st time during the hit, 2nd time when the car flips in the air, 3rd time after it lands against the wall with high impact. The </a:t>
            </a:r>
            <a:r>
              <a:rPr lang="en-US" sz="4000" dirty="0">
                <a:solidFill>
                  <a:srgbClr val="DE1313"/>
                </a:solidFill>
                <a:latin typeface="Goudy Old Style" panose="02020502050305020303" pitchFamily="18" charset="0"/>
                <a:ea typeface="เอฟซี ฟาสท์เทสท์"/>
                <a:cs typeface="เอฟซี ฟาสท์เทสท์"/>
                <a:sym typeface="เอฟซี ฟาสท์เทสท์"/>
              </a:rPr>
              <a:t>protago </a:t>
            </a:r>
            <a:r>
              <a:rPr lang="en-US" sz="4000" dirty="0">
                <a:solidFill>
                  <a:srgbClr val="FFFDD8"/>
                </a:solidFill>
                <a:latin typeface="Goudy Old Style" panose="02020502050305020303" pitchFamily="18" charset="0"/>
                <a:ea typeface="เอฟซี ฟาสท์เทสท์"/>
                <a:cs typeface="เอฟซี ฟาสท์เทสท์"/>
                <a:sym typeface="เอฟซี ฟาสท์เทสท์"/>
              </a:rPr>
              <a:t>tries to get out but he can’t as his body completely shatters and passes out…</a:t>
            </a:r>
          </a:p>
          <a:p>
            <a:pPr algn="ctr">
              <a:lnSpc>
                <a:spcPts val="4480"/>
              </a:lnSpc>
            </a:pPr>
            <a:endParaRPr lang="en-US" sz="3200" dirty="0">
              <a:solidFill>
                <a:srgbClr val="FFFDD8"/>
              </a:solidFill>
              <a:latin typeface="Nasalization Rg" panose="020B0604020202020204" pitchFamily="34" charset="0"/>
              <a:ea typeface="เอฟซี ฟาสท์เทสท์"/>
              <a:cs typeface="เอฟซี ฟาสท์เทสท์"/>
              <a:sym typeface="เอฟซี ฟาสท์เทสท์"/>
            </a:endParaRPr>
          </a:p>
          <a:p>
            <a:pPr algn="ctr">
              <a:lnSpc>
                <a:spcPts val="4480"/>
              </a:lnSpc>
            </a:pPr>
            <a:r>
              <a:rPr lang="en-US" sz="32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A Voice whispers in the </a:t>
            </a:r>
            <a:r>
              <a:rPr lang="en-US" sz="3200" dirty="0">
                <a:solidFill>
                  <a:srgbClr val="DE1313"/>
                </a:solidFill>
                <a:latin typeface="Copperplate Gothic Light" panose="020E0507020206020404" pitchFamily="34" charset="0"/>
                <a:ea typeface="เอฟซี ฟาสท์เทสท์"/>
                <a:cs typeface="เอฟซี ฟาสท์เทสท์"/>
                <a:sym typeface="เอฟซี ฟาสท์เทสท์"/>
              </a:rPr>
              <a:t>protago’s </a:t>
            </a:r>
            <a:r>
              <a:rPr lang="en-US" sz="3200" dirty="0">
                <a:solidFill>
                  <a:srgbClr val="FFFDD8"/>
                </a:solidFill>
                <a:latin typeface="Copperplate Gothic Light" panose="020E0507020206020404" pitchFamily="34" charset="0"/>
                <a:ea typeface="เอฟซี ฟาสท์เทสท์"/>
                <a:cs typeface="เอฟซี ฟาสท์เทสท์"/>
                <a:sym typeface="เอฟซี ฟาสท์เทสท์"/>
              </a:rPr>
              <a:t>ear as he is dying… </a:t>
            </a:r>
          </a:p>
          <a:p>
            <a:pPr algn="ctr">
              <a:lnSpc>
                <a:spcPts val="6299"/>
              </a:lnSpc>
            </a:pPr>
            <a:r>
              <a:rPr lang="en-US" sz="4499" dirty="0">
                <a:solidFill>
                  <a:srgbClr val="B4AE43"/>
                </a:solidFill>
                <a:latin typeface="Agency FB" panose="020B0503020202020204" pitchFamily="34" charset="0"/>
                <a:ea typeface="Playfair Display Bold"/>
                <a:cs typeface="Playfair Display Bold"/>
                <a:sym typeface="Playfair Display Bold"/>
              </a:rPr>
              <a:t>“NOT YET. NOT TODAY…”</a:t>
            </a:r>
          </a:p>
          <a:p>
            <a:pPr algn="ctr">
              <a:lnSpc>
                <a:spcPts val="6299"/>
              </a:lnSpc>
            </a:pPr>
            <a:endParaRPr lang="en-US" sz="4499" dirty="0">
              <a:solidFill>
                <a:srgbClr val="B4AE43"/>
              </a:solidFill>
              <a:latin typeface="Playfair Display Bold"/>
              <a:ea typeface="Playfair Display Bold"/>
              <a:cs typeface="Playfair Display Bold"/>
              <a:sym typeface="Playfair Display Bold"/>
            </a:endParaRPr>
          </a:p>
          <a:p>
            <a:pPr algn="ctr">
              <a:lnSpc>
                <a:spcPts val="4759"/>
              </a:lnSpc>
            </a:pPr>
            <a:r>
              <a:rPr lang="en-US" sz="3399" dirty="0">
                <a:solidFill>
                  <a:srgbClr val="FF0000"/>
                </a:solidFill>
                <a:latin typeface="Copperplate Gothic Bold" panose="020E0705020206020404" pitchFamily="34" charset="0"/>
                <a:ea typeface="เอฟซี ฟาสท์เทสท์"/>
                <a:cs typeface="เอฟซี ฟาสท์เทสท์"/>
                <a:sym typeface="เอฟซี ฟาสท์เทสท์"/>
              </a:rPr>
              <a:t>TO BE CONTINUED</a:t>
            </a:r>
          </a:p>
          <a:p>
            <a:pPr algn="ctr">
              <a:lnSpc>
                <a:spcPts val="4759"/>
              </a:lnSpc>
            </a:pPr>
            <a:endParaRPr lang="en-US" sz="3399" dirty="0">
              <a:solidFill>
                <a:srgbClr val="FF0000"/>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4500">
        <p14:glitter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randombar(vertical)">
                                      <p:cBhvr>
                                        <p:cTn id="7" dur="4000"/>
                                        <p:tgtEl>
                                          <p:spTgt spid="12">
                                            <p:txEl>
                                              <p:pRg st="0" end="0"/>
                                            </p:txEl>
                                          </p:spTgt>
                                        </p:tgtEl>
                                      </p:cBhvr>
                                    </p:animEffect>
                                  </p:childTnLst>
                                </p:cTn>
                              </p:par>
                              <p:par>
                                <p:cTn id="8" presetID="10" presetClass="entr" presetSubtype="0" fill="hold" nodeType="withEffect">
                                  <p:stCondLst>
                                    <p:cond delay="400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fade">
                                      <p:cBhvr>
                                        <p:cTn id="10" dur="3500"/>
                                        <p:tgtEl>
                                          <p:spTgt spid="12">
                                            <p:txEl>
                                              <p:pRg st="2" end="2"/>
                                            </p:txEl>
                                          </p:spTgt>
                                        </p:tgtEl>
                                      </p:cBhvr>
                                    </p:animEffect>
                                  </p:childTnLst>
                                </p:cTn>
                              </p:par>
                              <p:par>
                                <p:cTn id="11" presetID="10" presetClass="entr" presetSubtype="0" fill="hold" nodeType="withEffect">
                                  <p:stCondLst>
                                    <p:cond delay="6750"/>
                                  </p:stCondLst>
                                  <p:childTnLst>
                                    <p:set>
                                      <p:cBhvr>
                                        <p:cTn id="12" dur="1" fill="hold">
                                          <p:stCondLst>
                                            <p:cond delay="0"/>
                                          </p:stCondLst>
                                        </p:cTn>
                                        <p:tgtEl>
                                          <p:spTgt spid="12">
                                            <p:txEl>
                                              <p:pRg st="3" end="3"/>
                                            </p:txEl>
                                          </p:spTgt>
                                        </p:tgtEl>
                                        <p:attrNameLst>
                                          <p:attrName>style.visibility</p:attrName>
                                        </p:attrNameLst>
                                      </p:cBhvr>
                                      <p:to>
                                        <p:strVal val="visible"/>
                                      </p:to>
                                    </p:set>
                                    <p:animEffect transition="in" filter="fade">
                                      <p:cBhvr>
                                        <p:cTn id="13" dur="3500"/>
                                        <p:tgtEl>
                                          <p:spTgt spid="12">
                                            <p:txEl>
                                              <p:pRg st="3" end="3"/>
                                            </p:txEl>
                                          </p:spTgt>
                                        </p:tgtEl>
                                      </p:cBhvr>
                                    </p:animEffect>
                                  </p:childTnLst>
                                </p:cTn>
                              </p:par>
                              <p:par>
                                <p:cTn id="14" presetID="6" presetClass="entr" presetSubtype="16" fill="hold" nodeType="withEffect">
                                  <p:stCondLst>
                                    <p:cond delay="10250"/>
                                  </p:stCondLst>
                                  <p:childTnLst>
                                    <p:set>
                                      <p:cBhvr>
                                        <p:cTn id="15" dur="1" fill="hold">
                                          <p:stCondLst>
                                            <p:cond delay="0"/>
                                          </p:stCondLst>
                                        </p:cTn>
                                        <p:tgtEl>
                                          <p:spTgt spid="12">
                                            <p:txEl>
                                              <p:pRg st="5" end="5"/>
                                            </p:txEl>
                                          </p:spTgt>
                                        </p:tgtEl>
                                        <p:attrNameLst>
                                          <p:attrName>style.visibility</p:attrName>
                                        </p:attrNameLst>
                                      </p:cBhvr>
                                      <p:to>
                                        <p:strVal val="visible"/>
                                      </p:to>
                                    </p:set>
                                    <p:animEffect transition="in" filter="circle(in)">
                                      <p:cBhvr>
                                        <p:cTn id="16" dur="20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2812" r="-113" b="-57147"/>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83000"/>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488805" y="1642861"/>
            <a:ext cx="18343273" cy="10287000"/>
            <a:chOff x="0" y="0"/>
            <a:chExt cx="24457697" cy="13716000"/>
          </a:xfrm>
        </p:grpSpPr>
        <p:sp>
          <p:nvSpPr>
            <p:cNvPr id="5" name="Freeform 5"/>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5">
                <a:alphaModFix amt="19999"/>
              </a:blip>
              <a:stretch>
                <a:fillRect t="-59452"/>
              </a:stretch>
            </a:blipFill>
          </p:spPr>
        </p:sp>
        <p:sp>
          <p:nvSpPr>
            <p:cNvPr id="6" name="Freeform 6"/>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5">
                <a:alphaModFix amt="19999"/>
              </a:blip>
              <a:stretch>
                <a:fillRect b="-59867"/>
              </a:stretch>
            </a:blipFill>
          </p:spPr>
        </p:sp>
      </p:grpSp>
      <p:sp>
        <p:nvSpPr>
          <p:cNvPr id="7" name="Freeform 7"/>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6">
              <a:alphaModFix amt="35000"/>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DE1313"/>
                </a:solidFill>
                <a:latin typeface="Agency FB" panose="020B0503020202020204" pitchFamily="34" charset="0"/>
                <a:ea typeface="Neue Machina Light"/>
                <a:cs typeface="Neue Machina Light"/>
                <a:sym typeface="Neue Machina Light"/>
              </a:rPr>
              <a:t>00054</a:t>
            </a:r>
          </a:p>
        </p:txBody>
      </p:sp>
      <p:sp>
        <p:nvSpPr>
          <p:cNvPr id="11" name="TextBox 11"/>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12" name="TextBox 12"/>
          <p:cNvSpPr txBox="1"/>
          <p:nvPr/>
        </p:nvSpPr>
        <p:spPr>
          <a:xfrm>
            <a:off x="7010948" y="406201"/>
            <a:ext cx="4266101" cy="615553"/>
          </a:xfrm>
          <a:prstGeom prst="rect">
            <a:avLst/>
          </a:prstGeom>
        </p:spPr>
        <p:txBody>
          <a:bodyPr wrap="square" lIns="0" tIns="0" rIns="0" bIns="0" rtlCol="0" anchor="t">
            <a:spAutoFit/>
          </a:bodyPr>
          <a:lstStyle/>
          <a:p>
            <a:pPr algn="ctr">
              <a:lnSpc>
                <a:spcPts val="4759"/>
              </a:lnSpc>
            </a:pPr>
            <a:r>
              <a:rPr lang="en-US" sz="4000" dirty="0">
                <a:solidFill>
                  <a:srgbClr val="FFFFFF"/>
                </a:solidFill>
                <a:latin typeface="Agency FB" panose="020B0503020202020204" pitchFamily="34" charset="0"/>
                <a:ea typeface="Playfair Display"/>
                <a:cs typeface="Playfair Display"/>
                <a:sym typeface="Playfair Display"/>
              </a:rPr>
              <a:t>More About Us!!</a:t>
            </a:r>
          </a:p>
        </p:txBody>
      </p:sp>
      <p:sp>
        <p:nvSpPr>
          <p:cNvPr id="13" name="TextBox 13"/>
          <p:cNvSpPr txBox="1"/>
          <p:nvPr/>
        </p:nvSpPr>
        <p:spPr>
          <a:xfrm>
            <a:off x="1688959" y="1525501"/>
            <a:ext cx="14910078" cy="6733446"/>
          </a:xfrm>
          <a:prstGeom prst="rect">
            <a:avLst/>
          </a:prstGeom>
        </p:spPr>
        <p:txBody>
          <a:bodyPr lIns="0" tIns="0" rIns="0" bIns="0" rtlCol="0" anchor="t">
            <a:spAutoFit/>
          </a:bodyPr>
          <a:lstStyle/>
          <a:p>
            <a:pPr algn="ctr">
              <a:lnSpc>
                <a:spcPts val="4759"/>
              </a:lnSpc>
            </a:pPr>
            <a:r>
              <a:rPr lang="en-US" sz="4000" i="1" dirty="0">
                <a:solidFill>
                  <a:srgbClr val="FFFFFF"/>
                </a:solidFill>
                <a:latin typeface="Agency FB" panose="020B0503020202020204" pitchFamily="34" charset="0"/>
                <a:ea typeface="Playwrite US Trad"/>
                <a:cs typeface="Playwrite US Trad"/>
                <a:sym typeface="Playwrite US Trad"/>
              </a:rPr>
              <a:t>Story by </a:t>
            </a:r>
            <a:r>
              <a:rPr lang="en-US" sz="3399" dirty="0">
                <a:solidFill>
                  <a:srgbClr val="FFFFFF"/>
                </a:solidFill>
                <a:latin typeface="Nasalization Rg" panose="020B0604020202020204" pitchFamily="34" charset="0"/>
                <a:ea typeface="Playwrite US Trad"/>
                <a:cs typeface="Playwrite US Trad"/>
                <a:sym typeface="Playwrite US Trad"/>
              </a:rPr>
              <a:t>: </a:t>
            </a:r>
            <a:r>
              <a:rPr lang="en-US" sz="3399" dirty="0">
                <a:solidFill>
                  <a:srgbClr val="D06B32"/>
                </a:solidFill>
                <a:latin typeface="Copperplate Gothic Light" panose="020E0507020206020404" pitchFamily="34" charset="0"/>
                <a:ea typeface="Playwrite US Trad"/>
                <a:cs typeface="Playwrite US Trad"/>
                <a:sym typeface="Playwrite US Trad"/>
              </a:rPr>
              <a:t>R</a:t>
            </a:r>
            <a:r>
              <a:rPr lang="en-US" sz="3399" dirty="0">
                <a:solidFill>
                  <a:srgbClr val="ED8700"/>
                </a:solidFill>
                <a:latin typeface="Copperplate Gothic Light" panose="020E0507020206020404" pitchFamily="34" charset="0"/>
                <a:ea typeface="Playwrite US Trad"/>
                <a:cs typeface="Playwrite US Trad"/>
                <a:sym typeface="Playwrite US Trad"/>
              </a:rPr>
              <a:t>athna Kamal . J</a:t>
            </a:r>
          </a:p>
          <a:p>
            <a:pPr algn="ctr">
              <a:lnSpc>
                <a:spcPts val="4759"/>
              </a:lnSpc>
            </a:pPr>
            <a:endParaRPr lang="en-US" sz="3399" dirty="0">
              <a:solidFill>
                <a:srgbClr val="ED8700"/>
              </a:solidFill>
              <a:latin typeface="Playwrite US Trad"/>
              <a:ea typeface="Playwrite US Trad"/>
              <a:cs typeface="Playwrite US Trad"/>
              <a:sym typeface="Playwrite US Trad"/>
            </a:endParaRPr>
          </a:p>
          <a:p>
            <a:pPr algn="ctr">
              <a:lnSpc>
                <a:spcPts val="4759"/>
              </a:lnSpc>
            </a:pPr>
            <a:r>
              <a:rPr lang="en-US" sz="4000" i="1" dirty="0">
                <a:solidFill>
                  <a:srgbClr val="FFFFFF"/>
                </a:solidFill>
                <a:latin typeface="Agency FB" panose="020B0503020202020204" pitchFamily="34" charset="0"/>
                <a:ea typeface="Playwrite US Trad"/>
                <a:cs typeface="Playwrite US Trad"/>
                <a:sym typeface="Playwrite US Trad"/>
              </a:rPr>
              <a:t>Creative Writer</a:t>
            </a:r>
            <a:r>
              <a:rPr lang="en-US" sz="3399" dirty="0">
                <a:solidFill>
                  <a:srgbClr val="FFFFFF"/>
                </a:solidFill>
                <a:latin typeface="Nasalization Rg" panose="020B0604020202020204" pitchFamily="34" charset="0"/>
                <a:ea typeface="Playwrite US Trad"/>
                <a:cs typeface="Playwrite US Trad"/>
                <a:sym typeface="Playwrite US Trad"/>
              </a:rPr>
              <a:t>:</a:t>
            </a:r>
            <a:r>
              <a:rPr lang="en-US" sz="3399" dirty="0">
                <a:solidFill>
                  <a:srgbClr val="D94545"/>
                </a:solidFill>
                <a:latin typeface="Nasalization Rg" panose="020B0604020202020204" pitchFamily="34" charset="0"/>
                <a:ea typeface="Playwrite US Trad"/>
                <a:cs typeface="Playwrite US Trad"/>
                <a:sym typeface="Playwrite US Trad"/>
              </a:rPr>
              <a:t> </a:t>
            </a:r>
            <a:r>
              <a:rPr lang="en-US" sz="3399" dirty="0" smtClean="0">
                <a:solidFill>
                  <a:srgbClr val="FFFFFF"/>
                </a:solidFill>
                <a:latin typeface="Copperplate Gothic Light" panose="020E0507020206020404" pitchFamily="34" charset="0"/>
                <a:ea typeface="Playwrite US Trad"/>
                <a:cs typeface="Playwrite US Trad"/>
                <a:sym typeface="Playwrite US Trad"/>
              </a:rPr>
              <a:t> </a:t>
            </a:r>
            <a:r>
              <a:rPr lang="en-US" sz="3399" dirty="0">
                <a:solidFill>
                  <a:srgbClr val="ED8700"/>
                </a:solidFill>
                <a:latin typeface="Copperplate Gothic Light" panose="020E0507020206020404" pitchFamily="34" charset="0"/>
                <a:ea typeface="Playwrite US Trad"/>
                <a:cs typeface="Playwrite US Trad"/>
                <a:sym typeface="Playwrite US Trad"/>
              </a:rPr>
              <a:t>Rathna Kamal. J</a:t>
            </a:r>
            <a:r>
              <a:rPr lang="en-US" sz="3399" dirty="0">
                <a:solidFill>
                  <a:srgbClr val="FFFFFF"/>
                </a:solidFill>
                <a:latin typeface="Copperplate Gothic Light" panose="020E0507020206020404" pitchFamily="34" charset="0"/>
                <a:ea typeface="Playwrite US Trad"/>
                <a:cs typeface="Playwrite US Trad"/>
                <a:sym typeface="Playwrite US Trad"/>
              </a:rPr>
              <a:t> </a:t>
            </a:r>
          </a:p>
          <a:p>
            <a:pPr algn="ctr">
              <a:lnSpc>
                <a:spcPts val="4759"/>
              </a:lnSpc>
            </a:pPr>
            <a:endParaRPr lang="en-US" sz="3399" dirty="0">
              <a:solidFill>
                <a:srgbClr val="FFFFFF"/>
              </a:solidFill>
              <a:latin typeface="Playwrite US Trad"/>
              <a:ea typeface="Playwrite US Trad"/>
              <a:cs typeface="Playwrite US Trad"/>
              <a:sym typeface="Playwrite US Trad"/>
            </a:endParaRPr>
          </a:p>
          <a:p>
            <a:pPr algn="ctr">
              <a:lnSpc>
                <a:spcPts val="4759"/>
              </a:lnSpc>
            </a:pPr>
            <a:r>
              <a:rPr lang="en-US" sz="4000" i="1" dirty="0">
                <a:solidFill>
                  <a:srgbClr val="FFFFFF"/>
                </a:solidFill>
                <a:latin typeface="Agency FB" panose="020B0503020202020204" pitchFamily="34" charset="0"/>
                <a:ea typeface="Playwrite US Trad"/>
                <a:cs typeface="Playwrite US Trad"/>
                <a:sym typeface="Playwrite US Trad"/>
              </a:rPr>
              <a:t>What </a:t>
            </a:r>
            <a:r>
              <a:rPr lang="en-US" sz="4000" i="1" dirty="0">
                <a:solidFill>
                  <a:srgbClr val="FFFFFF"/>
                </a:solidFill>
                <a:latin typeface="Agency FB" panose="020B0503020202020204" pitchFamily="34" charset="0"/>
                <a:ea typeface="Playwrite US Trad"/>
                <a:cs typeface="Playwrite US Trad"/>
                <a:sym typeface="Playwrite US Trad"/>
              </a:rPr>
              <a:t>I</a:t>
            </a:r>
            <a:r>
              <a:rPr lang="en-US" sz="4000" i="1" dirty="0" smtClean="0">
                <a:solidFill>
                  <a:srgbClr val="FFFFFF"/>
                </a:solidFill>
                <a:latin typeface="Agency FB" panose="020B0503020202020204" pitchFamily="34" charset="0"/>
                <a:ea typeface="Playwrite US Trad"/>
                <a:cs typeface="Playwrite US Trad"/>
                <a:sym typeface="Playwrite US Trad"/>
              </a:rPr>
              <a:t> </a:t>
            </a:r>
            <a:r>
              <a:rPr lang="en-US" sz="4000" i="1" dirty="0">
                <a:solidFill>
                  <a:srgbClr val="FFFFFF"/>
                </a:solidFill>
                <a:latin typeface="Agency FB" panose="020B0503020202020204" pitchFamily="34" charset="0"/>
                <a:ea typeface="Playwrite US Trad"/>
                <a:cs typeface="Playwrite US Trad"/>
                <a:sym typeface="Playwrite US Trad"/>
              </a:rPr>
              <a:t>know</a:t>
            </a:r>
            <a:r>
              <a:rPr lang="en-US" sz="3399" i="1" dirty="0">
                <a:solidFill>
                  <a:srgbClr val="FFFFFF"/>
                </a:solidFill>
                <a:latin typeface="Ailerons" panose="00000500000000000000" pitchFamily="50" charset="0"/>
                <a:ea typeface="Playwrite US Trad"/>
                <a:cs typeface="Playwrite US Trad"/>
                <a:sym typeface="Playwrite US Trad"/>
              </a:rPr>
              <a:t>: </a:t>
            </a:r>
          </a:p>
          <a:p>
            <a:pPr algn="ctr">
              <a:lnSpc>
                <a:spcPts val="4759"/>
              </a:lnSpc>
            </a:pPr>
            <a:endParaRPr lang="en-US" sz="3399" dirty="0">
              <a:solidFill>
                <a:srgbClr val="FFFFFF"/>
              </a:solidFill>
              <a:latin typeface="Nasalization Rg" panose="020B0604020202020204" pitchFamily="34" charset="0"/>
              <a:ea typeface="Playwrite US Trad"/>
              <a:cs typeface="Playwrite US Trad"/>
              <a:sym typeface="Playwrite US Trad"/>
            </a:endParaRPr>
          </a:p>
          <a:p>
            <a:pPr algn="ctr">
              <a:lnSpc>
                <a:spcPts val="4759"/>
              </a:lnSpc>
            </a:pPr>
            <a:r>
              <a:rPr lang="en-US" sz="4000" dirty="0">
                <a:solidFill>
                  <a:srgbClr val="FFFFFF"/>
                </a:solidFill>
                <a:latin typeface="Nasalization Rg" panose="020B0604020202020204" pitchFamily="34" charset="0"/>
                <a:ea typeface="Playwrite US Trad"/>
                <a:cs typeface="Playwrite US Trad"/>
                <a:sym typeface="Playwrite US Trad"/>
              </a:rPr>
              <a:t> </a:t>
            </a:r>
            <a:r>
              <a:rPr lang="en-US" sz="4000" i="1" dirty="0">
                <a:solidFill>
                  <a:srgbClr val="FFFFFF"/>
                </a:solidFill>
                <a:latin typeface="Agency FB" panose="020B0503020202020204" pitchFamily="34" charset="0"/>
                <a:ea typeface="Playwrite US Trad"/>
                <a:cs typeface="Playwrite US Trad"/>
                <a:sym typeface="Playwrite US Trad"/>
              </a:rPr>
              <a:t>Speaking Languages </a:t>
            </a:r>
            <a:r>
              <a:rPr lang="en-US" sz="3399" dirty="0">
                <a:solidFill>
                  <a:srgbClr val="FFFFFF"/>
                </a:solidFill>
                <a:latin typeface="Nasalization Rg" panose="020B0604020202020204" pitchFamily="34" charset="0"/>
                <a:ea typeface="Playwrite US Trad"/>
                <a:cs typeface="Playwrite US Trad"/>
                <a:sym typeface="Playwrite US Trad"/>
              </a:rPr>
              <a:t>: </a:t>
            </a:r>
            <a:r>
              <a:rPr lang="en-US" sz="3399" dirty="0">
                <a:solidFill>
                  <a:srgbClr val="FFFFFF"/>
                </a:solidFill>
                <a:latin typeface="Copperplate Gothic Light" panose="020E0507020206020404" pitchFamily="34" charset="0"/>
                <a:ea typeface="Playwrite US Trad"/>
                <a:cs typeface="Playwrite US Trad"/>
                <a:sym typeface="Playwrite US Trad"/>
              </a:rPr>
              <a:t>Hindi, English, Spanish, German, French</a:t>
            </a:r>
          </a:p>
          <a:p>
            <a:pPr algn="ctr">
              <a:lnSpc>
                <a:spcPts val="4759"/>
              </a:lnSpc>
            </a:pPr>
            <a:endParaRPr lang="en-US" sz="3399" dirty="0">
              <a:solidFill>
                <a:srgbClr val="FFFFFF"/>
              </a:solidFill>
              <a:latin typeface="Nasalization Rg" panose="020B0604020202020204" pitchFamily="34" charset="0"/>
              <a:ea typeface="Playwrite US Trad"/>
              <a:cs typeface="Playwrite US Trad"/>
              <a:sym typeface="Playwrite US Trad"/>
            </a:endParaRPr>
          </a:p>
          <a:p>
            <a:pPr algn="ctr">
              <a:lnSpc>
                <a:spcPts val="4759"/>
              </a:lnSpc>
            </a:pPr>
            <a:r>
              <a:rPr lang="en-US" sz="4000" i="1" dirty="0">
                <a:solidFill>
                  <a:srgbClr val="FFFFFF"/>
                </a:solidFill>
                <a:latin typeface="Agency FB" panose="020B0503020202020204" pitchFamily="34" charset="0"/>
                <a:ea typeface="Playwrite US Trad"/>
                <a:cs typeface="Playwrite US Trad"/>
                <a:sym typeface="Playwrite US Trad"/>
              </a:rPr>
              <a:t>Skills</a:t>
            </a:r>
            <a:r>
              <a:rPr lang="en-US" sz="3399" dirty="0">
                <a:solidFill>
                  <a:srgbClr val="FFFFFF"/>
                </a:solidFill>
                <a:latin typeface="Nasalization Rg" panose="020B0604020202020204" pitchFamily="34" charset="0"/>
                <a:ea typeface="Playwrite US Trad"/>
                <a:cs typeface="Playwrite US Trad"/>
                <a:sym typeface="Playwrite US Trad"/>
              </a:rPr>
              <a:t> : </a:t>
            </a:r>
            <a:r>
              <a:rPr lang="en-US" sz="3399" dirty="0" smtClean="0">
                <a:solidFill>
                  <a:srgbClr val="FFFFFF"/>
                </a:solidFill>
                <a:latin typeface="Copperplate Gothic Light" panose="020E0507020206020404" pitchFamily="34" charset="0"/>
                <a:ea typeface="Playwrite US Trad"/>
                <a:cs typeface="Playwrite US Trad"/>
                <a:sym typeface="Playwrite US Trad"/>
              </a:rPr>
              <a:t> </a:t>
            </a:r>
            <a:r>
              <a:rPr lang="en-US" sz="3399" dirty="0">
                <a:solidFill>
                  <a:srgbClr val="FFFFFF"/>
                </a:solidFill>
                <a:latin typeface="Copperplate Gothic Light" panose="020E0507020206020404" pitchFamily="34" charset="0"/>
                <a:ea typeface="Playwrite US Trad"/>
                <a:cs typeface="Playwrite US Trad"/>
                <a:sym typeface="Playwrite US Trad"/>
              </a:rPr>
              <a:t>Python, Java, HTML, Unreal Engine 5 </a:t>
            </a:r>
          </a:p>
          <a:p>
            <a:pPr algn="ctr">
              <a:lnSpc>
                <a:spcPts val="4759"/>
              </a:lnSpc>
            </a:pPr>
            <a:endParaRPr lang="en-US" sz="3399" dirty="0">
              <a:solidFill>
                <a:srgbClr val="FFFFFF"/>
              </a:solidFill>
              <a:latin typeface="Nasalization Rg" panose="020B0604020202020204" pitchFamily="34" charset="0"/>
              <a:ea typeface="Playwrite US Trad"/>
              <a:cs typeface="Playwrite US Trad"/>
              <a:sym typeface="Playwrite US Trad"/>
            </a:endParaRPr>
          </a:p>
          <a:p>
            <a:pPr algn="ctr">
              <a:lnSpc>
                <a:spcPts val="4759"/>
              </a:lnSpc>
            </a:pPr>
            <a:r>
              <a:rPr lang="en-US" sz="4000" i="1" dirty="0">
                <a:solidFill>
                  <a:srgbClr val="FFFFFF"/>
                </a:solidFill>
                <a:latin typeface="Agency FB" panose="020B0503020202020204" pitchFamily="34" charset="0"/>
                <a:ea typeface="Playwrite US Trad"/>
                <a:cs typeface="Playwrite US Trad"/>
                <a:sym typeface="Playwrite US Trad"/>
              </a:rPr>
              <a:t>Contact</a:t>
            </a:r>
            <a:r>
              <a:rPr lang="en-US" sz="3399" dirty="0">
                <a:solidFill>
                  <a:srgbClr val="FFFFFF"/>
                </a:solidFill>
                <a:latin typeface="Nasalization Rg" panose="020B0604020202020204" pitchFamily="34" charset="0"/>
                <a:ea typeface="Playwrite US Trad"/>
                <a:cs typeface="Playwrite US Trad"/>
                <a:sym typeface="Playwrite US Trad"/>
              </a:rPr>
              <a:t> : </a:t>
            </a:r>
            <a:r>
              <a:rPr lang="en-US" sz="3399" dirty="0">
                <a:solidFill>
                  <a:srgbClr val="87D8FB"/>
                </a:solidFill>
                <a:latin typeface="Eras Medium ITC" panose="020B0602030504020804" pitchFamily="34" charset="0"/>
                <a:ea typeface="Playwrite US Trad"/>
                <a:cs typeface="Playwrite US Trad"/>
                <a:sym typeface="Playwrite US Trad"/>
              </a:rPr>
              <a:t>rathnakamaljonnalagadda2004@gmail.com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12336501" y="0"/>
              <a:ext cx="12047499" cy="13716000"/>
            </a:xfrm>
            <a:custGeom>
              <a:avLst/>
              <a:gdLst/>
              <a:ahLst/>
              <a:cxnLst/>
              <a:rect l="l" t="t" r="r" b="b"/>
              <a:pathLst>
                <a:path w="12047499" h="13716000">
                  <a:moveTo>
                    <a:pt x="0" y="0"/>
                  </a:moveTo>
                  <a:lnTo>
                    <a:pt x="12047499" y="0"/>
                  </a:lnTo>
                  <a:lnTo>
                    <a:pt x="12047499" y="13716000"/>
                  </a:lnTo>
                  <a:lnTo>
                    <a:pt x="0" y="13716000"/>
                  </a:lnTo>
                  <a:lnTo>
                    <a:pt x="0" y="0"/>
                  </a:lnTo>
                  <a:close/>
                </a:path>
              </a:pathLst>
            </a:custGeom>
            <a:blipFill>
              <a:blip r:embed="rId4">
                <a:alphaModFix amt="39000"/>
              </a:blip>
              <a:stretch>
                <a:fillRect t="-15426" b="-15426"/>
              </a:stretch>
            </a:blipFill>
          </p:spPr>
        </p:sp>
        <p:sp>
          <p:nvSpPr>
            <p:cNvPr id="5" name="Freeform 5"/>
            <p:cNvSpPr/>
            <p:nvPr/>
          </p:nvSpPr>
          <p:spPr>
            <a:xfrm flipH="1">
              <a:off x="0" y="0"/>
              <a:ext cx="12047499" cy="13716000"/>
            </a:xfrm>
            <a:custGeom>
              <a:avLst/>
              <a:gdLst/>
              <a:ahLst/>
              <a:cxnLst/>
              <a:rect l="l" t="t" r="r" b="b"/>
              <a:pathLst>
                <a:path w="12047499" h="13716000">
                  <a:moveTo>
                    <a:pt x="12047499" y="0"/>
                  </a:moveTo>
                  <a:lnTo>
                    <a:pt x="0" y="0"/>
                  </a:lnTo>
                  <a:lnTo>
                    <a:pt x="0" y="13716000"/>
                  </a:lnTo>
                  <a:lnTo>
                    <a:pt x="12047499" y="13716000"/>
                  </a:lnTo>
                  <a:lnTo>
                    <a:pt x="12047499" y="0"/>
                  </a:lnTo>
                  <a:close/>
                </a:path>
              </a:pathLst>
            </a:custGeom>
            <a:blipFill>
              <a:blip r:embed="rId4">
                <a:alphaModFix amt="39000"/>
              </a:blip>
              <a:stretch>
                <a:fillRect t="-15426" b="-15426"/>
              </a:stretch>
            </a:blipFill>
          </p:spPr>
        </p:sp>
      </p:grpSp>
      <p:sp>
        <p:nvSpPr>
          <p:cNvPr id="6" name="Freeform 6"/>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9" name="TextBox 9"/>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00054</a:t>
            </a:r>
          </a:p>
        </p:txBody>
      </p:sp>
      <p:sp>
        <p:nvSpPr>
          <p:cNvPr id="10" name="TextBox 10"/>
          <p:cNvSpPr txBox="1"/>
          <p:nvPr/>
        </p:nvSpPr>
        <p:spPr>
          <a:xfrm>
            <a:off x="1742653" y="2247900"/>
            <a:ext cx="14802694" cy="6732292"/>
          </a:xfrm>
          <a:prstGeom prst="rect">
            <a:avLst/>
          </a:prstGeom>
        </p:spPr>
        <p:txBody>
          <a:bodyPr lIns="0" tIns="0" rIns="0" bIns="0" rtlCol="0" anchor="t">
            <a:spAutoFit/>
          </a:bodyPr>
          <a:lstStyle/>
          <a:p>
            <a:pPr algn="ctr">
              <a:lnSpc>
                <a:spcPts val="4759"/>
              </a:lnSpc>
            </a:pPr>
            <a:r>
              <a:rPr lang="en-US" sz="3399" i="1" dirty="0">
                <a:solidFill>
                  <a:srgbClr val="FFFFFF"/>
                </a:solidFill>
                <a:latin typeface="Eras Medium ITC" panose="020B0602030504020804" pitchFamily="34" charset="0"/>
                <a:ea typeface="เอฟซี ฟาสท์เทสท์"/>
                <a:cs typeface="เอฟซี ฟาสท์เทสท์"/>
                <a:sym typeface="เอฟซี ฟาสท์เทสท์"/>
              </a:rPr>
              <a:t>P.S. :-   To the glorious team of </a:t>
            </a:r>
            <a:r>
              <a:rPr lang="en-US" sz="3399" i="1" dirty="0">
                <a:solidFill>
                  <a:srgbClr val="DE1313"/>
                </a:solidFill>
                <a:latin typeface="Eras Medium ITC" panose="020B0602030504020804" pitchFamily="34" charset="0"/>
                <a:ea typeface="เอฟซี ฟาสท์เทสท์ Bold"/>
                <a:cs typeface="เอฟซี ฟาสท์เทสท์ Bold"/>
                <a:sym typeface="เอฟซี ฟาสท์เทสท์ Bold"/>
              </a:rPr>
              <a:t>CD PROJEKT RED,</a:t>
            </a:r>
            <a:r>
              <a:rPr lang="en-US" sz="3399" i="1" dirty="0">
                <a:solidFill>
                  <a:srgbClr val="FFFFFF"/>
                </a:solidFill>
                <a:latin typeface="Eras Medium ITC" panose="020B0602030504020804" pitchFamily="34" charset="0"/>
                <a:ea typeface="เอฟซี ฟาสท์เทสท์"/>
                <a:cs typeface="เอฟซี ฟาสท์เทสท์"/>
                <a:sym typeface="เอฟซี ฟาสท์เทสท์"/>
              </a:rPr>
              <a:t> </a:t>
            </a:r>
            <a:r>
              <a:rPr lang="en-US" sz="3399" i="1" dirty="0">
                <a:solidFill>
                  <a:srgbClr val="FFFFFF"/>
                </a:solidFill>
                <a:latin typeface="Eras Medium ITC" panose="020B0602030504020804" pitchFamily="34" charset="0"/>
                <a:ea typeface="เอฟซี ฟาสท์เทสท์"/>
                <a:cs typeface="เอฟซี ฟาสท์เทสท์"/>
                <a:sym typeface="เอฟซี ฟาสท์เทสท์"/>
              </a:rPr>
              <a:t>I</a:t>
            </a:r>
            <a:r>
              <a:rPr lang="en-US" sz="3399" i="1" dirty="0" smtClean="0">
                <a:solidFill>
                  <a:srgbClr val="FFFFFF"/>
                </a:solidFill>
                <a:latin typeface="Eras Medium ITC" panose="020B0602030504020804" pitchFamily="34" charset="0"/>
                <a:ea typeface="เอฟซี ฟาสท์เทสท์"/>
                <a:cs typeface="เอฟซี ฟาสท์เทสท์"/>
                <a:sym typeface="เอฟซี ฟาสท์เทสท์"/>
              </a:rPr>
              <a:t> </a:t>
            </a:r>
            <a:r>
              <a:rPr lang="en-US" sz="3399" i="1" dirty="0">
                <a:solidFill>
                  <a:srgbClr val="FFFFFF"/>
                </a:solidFill>
                <a:latin typeface="Eras Medium ITC" panose="020B0602030504020804" pitchFamily="34" charset="0"/>
                <a:ea typeface="เอฟซี ฟาสท์เทสท์"/>
                <a:cs typeface="เอฟซี ฟาสท์เทสท์"/>
                <a:sym typeface="เอฟซี ฟาสท์เทสท์"/>
              </a:rPr>
              <a:t>write this to inform that all the characters, names, locations are purely fictional and any resemblance in real life is purely coincidental. </a:t>
            </a:r>
          </a:p>
          <a:p>
            <a:pPr algn="ctr">
              <a:lnSpc>
                <a:spcPts val="4759"/>
              </a:lnSpc>
            </a:pPr>
            <a:endParaRPr lang="en-US" sz="3399" i="1" dirty="0">
              <a:solidFill>
                <a:srgbClr val="FFFFFF"/>
              </a:solidFill>
              <a:latin typeface="Eras Medium ITC" panose="020B0602030504020804" pitchFamily="34" charset="0"/>
              <a:ea typeface="เอฟซี ฟาสท์เทสท์"/>
              <a:cs typeface="เอฟซี ฟาสท์เทสท์"/>
              <a:sym typeface="เอฟซี ฟาสท์เทสท์"/>
            </a:endParaRPr>
          </a:p>
          <a:p>
            <a:pPr algn="ctr">
              <a:lnSpc>
                <a:spcPts val="4759"/>
              </a:lnSpc>
            </a:pPr>
            <a:r>
              <a:rPr lang="en-US" sz="3399" i="1" dirty="0">
                <a:solidFill>
                  <a:srgbClr val="FFFFFF"/>
                </a:solidFill>
                <a:latin typeface="Eras Medium ITC" panose="020B0602030504020804" pitchFamily="34" charset="0"/>
                <a:ea typeface="เอฟซี ฟาสท์เทสท์"/>
                <a:cs typeface="เอฟซี ฟาสท์เทสท์"/>
                <a:sym typeface="เอฟซี ฟาสท์เทสท์"/>
              </a:rPr>
              <a:t>This story took 2 years of creative writing inspired by the games produced by your company and many others. If there is resemblance found in different titles, they are purely inspirational for us. This story is made with Hard work and Dedication. Please consider this as our CV As </a:t>
            </a:r>
            <a:r>
              <a:rPr lang="en-US" sz="3399" i="1" dirty="0">
                <a:solidFill>
                  <a:srgbClr val="FFFFFF"/>
                </a:solidFill>
                <a:latin typeface="Eras Medium ITC" panose="020B0602030504020804" pitchFamily="34" charset="0"/>
                <a:ea typeface="เอฟซี ฟาสท์เทสท์"/>
                <a:cs typeface="เอฟซี ฟาสท์เทสท์"/>
                <a:sym typeface="เอฟซี ฟาสท์เทสท์"/>
              </a:rPr>
              <a:t>I</a:t>
            </a:r>
            <a:r>
              <a:rPr lang="en-US" sz="3399" i="1" dirty="0" smtClean="0">
                <a:solidFill>
                  <a:srgbClr val="FFFFFF"/>
                </a:solidFill>
                <a:latin typeface="Eras Medium ITC" panose="020B0602030504020804" pitchFamily="34" charset="0"/>
                <a:ea typeface="เอฟซี ฟาสท์เทสท์"/>
                <a:cs typeface="เอฟซี ฟาสท์เทสท์"/>
                <a:sym typeface="เอฟซี ฟาสท์เทสท์"/>
              </a:rPr>
              <a:t> want </a:t>
            </a:r>
            <a:r>
              <a:rPr lang="en-US" sz="3399" i="1" dirty="0">
                <a:solidFill>
                  <a:srgbClr val="FFFFFF"/>
                </a:solidFill>
                <a:latin typeface="Eras Medium ITC" panose="020B0602030504020804" pitchFamily="34" charset="0"/>
                <a:ea typeface="เอฟซี ฟาสท์เทสท์"/>
                <a:cs typeface="เอฟซี ฟาสท์เทสท์"/>
                <a:sym typeface="เอฟซี ฟาสท์เทสท์"/>
              </a:rPr>
              <a:t>to work as </a:t>
            </a:r>
            <a:r>
              <a:rPr lang="en-US" sz="3399" i="1" dirty="0" smtClean="0">
                <a:solidFill>
                  <a:srgbClr val="FFFFFF"/>
                </a:solidFill>
                <a:latin typeface="Eras Medium ITC" panose="020B0602030504020804" pitchFamily="34" charset="0"/>
                <a:ea typeface="เอฟซี ฟาสท์เทสท์"/>
                <a:cs typeface="เอฟซี ฟาสท์เทสท์"/>
                <a:sym typeface="เอฟซี ฟาสท์เทสท์"/>
              </a:rPr>
              <a:t> an intern. </a:t>
            </a:r>
            <a:r>
              <a:rPr lang="en-US" sz="3399" i="1" dirty="0">
                <a:solidFill>
                  <a:srgbClr val="FFFFFF"/>
                </a:solidFill>
                <a:latin typeface="Eras Medium ITC" panose="020B0602030504020804" pitchFamily="34" charset="0"/>
                <a:ea typeface="เอฟซี ฟาสท์เทสท์"/>
                <a:cs typeface="เอฟซี ฟาสท์เทสท์"/>
                <a:sym typeface="เอฟซี ฟาสท์เทสท์"/>
              </a:rPr>
              <a:t>Hope your team likes the story</a:t>
            </a:r>
            <a:r>
              <a:rPr lang="en-US" sz="3399" dirty="0">
                <a:solidFill>
                  <a:srgbClr val="FFFFFF"/>
                </a:solidFill>
                <a:latin typeface="Eras Medium ITC" panose="020B0602030504020804" pitchFamily="34" charset="0"/>
                <a:ea typeface="เอฟซี ฟาสท์เทสท์"/>
                <a:cs typeface="เอฟซี ฟาสท์เทสท์"/>
                <a:sym typeface="เอฟซี ฟาสท์เทสท์"/>
              </a:rPr>
              <a:t>. </a:t>
            </a:r>
          </a:p>
          <a:p>
            <a:pPr algn="ctr">
              <a:lnSpc>
                <a:spcPts val="4759"/>
              </a:lnSpc>
            </a:pPr>
            <a:endParaRPr lang="en-US" sz="3399" dirty="0">
              <a:solidFill>
                <a:srgbClr val="FFFFFF"/>
              </a:solidFill>
              <a:latin typeface="เอฟซี ฟาสท์เทสท์"/>
              <a:ea typeface="เอฟซี ฟาสท์เทสท์"/>
              <a:cs typeface="เอฟซี ฟาสท์เทสท์"/>
              <a:sym typeface="เอฟซี ฟาสท์เทสท์"/>
            </a:endParaRPr>
          </a:p>
          <a:p>
            <a:pPr algn="ctr">
              <a:lnSpc>
                <a:spcPts val="4759"/>
              </a:lnSpc>
            </a:pPr>
            <a:endParaRPr lang="en-US" sz="3399" dirty="0">
              <a:solidFill>
                <a:srgbClr val="FFFFFF"/>
              </a:solidFill>
              <a:latin typeface="เอฟซี ฟาสท์เทสท์"/>
              <a:ea typeface="เอฟซี ฟาสท์เทสท์"/>
              <a:cs typeface="เอฟซี ฟาสท์เทสท์"/>
              <a:sym typeface="เอฟซี ฟาสท์เทสท์"/>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circle(in)">
                                      <p:cBhvr>
                                        <p:cTn id="7" dur="3750"/>
                                        <p:tgtEl>
                                          <p:spTgt spid="10">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circle(in)">
                                      <p:cBhvr>
                                        <p:cTn id="10" dur="375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0800000">
            <a:off x="-3453575" y="0"/>
            <a:ext cx="25195151" cy="14209056"/>
          </a:xfrm>
          <a:custGeom>
            <a:avLst/>
            <a:gdLst/>
            <a:ahLst/>
            <a:cxnLst/>
            <a:rect l="l" t="t" r="r" b="b"/>
            <a:pathLst>
              <a:path w="25195151" h="14209056">
                <a:moveTo>
                  <a:pt x="0" y="0"/>
                </a:moveTo>
                <a:lnTo>
                  <a:pt x="25195150" y="0"/>
                </a:lnTo>
                <a:lnTo>
                  <a:pt x="25195150" y="14209056"/>
                </a:lnTo>
                <a:lnTo>
                  <a:pt x="0" y="14209056"/>
                </a:lnTo>
                <a:lnTo>
                  <a:pt x="0" y="0"/>
                </a:lnTo>
                <a:close/>
              </a:path>
            </a:pathLst>
          </a:custGeom>
          <a:blipFill>
            <a:blip r:embed="rId3">
              <a:alphaModFix amt="69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869086" y="484007"/>
            <a:ext cx="16549827" cy="9318985"/>
          </a:xfrm>
          <a:custGeom>
            <a:avLst/>
            <a:gdLst/>
            <a:ahLst/>
            <a:cxnLst/>
            <a:rect l="l" t="t" r="r" b="b"/>
            <a:pathLst>
              <a:path w="16549827" h="9318985">
                <a:moveTo>
                  <a:pt x="0" y="0"/>
                </a:moveTo>
                <a:lnTo>
                  <a:pt x="16549828" y="0"/>
                </a:lnTo>
                <a:lnTo>
                  <a:pt x="16549828" y="9318986"/>
                </a:lnTo>
                <a:lnTo>
                  <a:pt x="0" y="9318986"/>
                </a:lnTo>
                <a:lnTo>
                  <a:pt x="0" y="0"/>
                </a:lnTo>
                <a:close/>
              </a:path>
            </a:pathLst>
          </a:custGeom>
          <a:blipFill>
            <a:blip r:embed="rId5">
              <a:alphaModFix amt="35000"/>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27636" y="0"/>
            <a:ext cx="18343273" cy="10287000"/>
            <a:chOff x="0" y="0"/>
            <a:chExt cx="24457697" cy="13716000"/>
          </a:xfrm>
        </p:grpSpPr>
        <p:sp>
          <p:nvSpPr>
            <p:cNvPr id="6" name="Freeform 6"/>
            <p:cNvSpPr/>
            <p:nvPr/>
          </p:nvSpPr>
          <p:spPr>
            <a:xfrm rot="5400000">
              <a:off x="11477342" y="735645"/>
              <a:ext cx="13716000" cy="12244711"/>
            </a:xfrm>
            <a:custGeom>
              <a:avLst/>
              <a:gdLst/>
              <a:ahLst/>
              <a:cxnLst/>
              <a:rect l="l" t="t" r="r" b="b"/>
              <a:pathLst>
                <a:path w="13716000" h="12244711">
                  <a:moveTo>
                    <a:pt x="0" y="0"/>
                  </a:moveTo>
                  <a:lnTo>
                    <a:pt x="13716000" y="0"/>
                  </a:lnTo>
                  <a:lnTo>
                    <a:pt x="13716000" y="12244710"/>
                  </a:lnTo>
                  <a:lnTo>
                    <a:pt x="0" y="12244710"/>
                  </a:lnTo>
                  <a:lnTo>
                    <a:pt x="0" y="0"/>
                  </a:lnTo>
                  <a:close/>
                </a:path>
              </a:pathLst>
            </a:custGeom>
            <a:blipFill>
              <a:blip r:embed="rId7">
                <a:alphaModFix amt="19999"/>
              </a:blip>
              <a:stretch>
                <a:fillRect t="-59452"/>
              </a:stretch>
            </a:blipFill>
          </p:spPr>
        </p:sp>
        <p:sp>
          <p:nvSpPr>
            <p:cNvPr id="7" name="Freeform 7"/>
            <p:cNvSpPr/>
            <p:nvPr/>
          </p:nvSpPr>
          <p:spPr>
            <a:xfrm rot="5400000">
              <a:off x="-751507" y="751507"/>
              <a:ext cx="13716000" cy="12212987"/>
            </a:xfrm>
            <a:custGeom>
              <a:avLst/>
              <a:gdLst/>
              <a:ahLst/>
              <a:cxnLst/>
              <a:rect l="l" t="t" r="r" b="b"/>
              <a:pathLst>
                <a:path w="13716000" h="12212987">
                  <a:moveTo>
                    <a:pt x="0" y="0"/>
                  </a:moveTo>
                  <a:lnTo>
                    <a:pt x="13716000" y="0"/>
                  </a:lnTo>
                  <a:lnTo>
                    <a:pt x="13716000" y="12212986"/>
                  </a:lnTo>
                  <a:lnTo>
                    <a:pt x="0" y="12212986"/>
                  </a:lnTo>
                  <a:lnTo>
                    <a:pt x="0" y="0"/>
                  </a:lnTo>
                  <a:close/>
                </a:path>
              </a:pathLst>
            </a:custGeom>
            <a:blipFill>
              <a:blip r:embed="rId7">
                <a:alphaModFix amt="19999"/>
              </a:blip>
              <a:stretch>
                <a:fillRect b="-59867"/>
              </a:stretch>
            </a:blipFill>
          </p:spPr>
        </p:sp>
      </p:grpSp>
      <p:sp>
        <p:nvSpPr>
          <p:cNvPr id="8" name="Freeform 8"/>
          <p:cNvSpPr/>
          <p:nvPr/>
        </p:nvSpPr>
        <p:spPr>
          <a:xfrm>
            <a:off x="15172137"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2102180" y="8500950"/>
            <a:ext cx="1039413" cy="164416"/>
          </a:xfrm>
          <a:custGeom>
            <a:avLst/>
            <a:gdLst/>
            <a:ahLst/>
            <a:cxnLst/>
            <a:rect l="l" t="t" r="r" b="b"/>
            <a:pathLst>
              <a:path w="1039413" h="164416">
                <a:moveTo>
                  <a:pt x="0" y="0"/>
                </a:moveTo>
                <a:lnTo>
                  <a:pt x="1039413" y="0"/>
                </a:lnTo>
                <a:lnTo>
                  <a:pt x="1039413" y="164416"/>
                </a:lnTo>
                <a:lnTo>
                  <a:pt x="0" y="1644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Freeform 10"/>
          <p:cNvSpPr/>
          <p:nvPr/>
        </p:nvSpPr>
        <p:spPr>
          <a:xfrm>
            <a:off x="11471244" y="5302566"/>
            <a:ext cx="1971858" cy="699113"/>
          </a:xfrm>
          <a:custGeom>
            <a:avLst/>
            <a:gdLst/>
            <a:ahLst/>
            <a:cxnLst/>
            <a:rect l="l" t="t" r="r" b="b"/>
            <a:pathLst>
              <a:path w="1971858" h="699113">
                <a:moveTo>
                  <a:pt x="0" y="0"/>
                </a:moveTo>
                <a:lnTo>
                  <a:pt x="1971858" y="0"/>
                </a:lnTo>
                <a:lnTo>
                  <a:pt x="1971858" y="699113"/>
                </a:lnTo>
                <a:lnTo>
                  <a:pt x="0" y="699113"/>
                </a:lnTo>
                <a:lnTo>
                  <a:pt x="0" y="0"/>
                </a:lnTo>
                <a:close/>
              </a:path>
            </a:pathLst>
          </a:custGeom>
          <a:blipFill>
            <a:blip r:embed="rId10">
              <a:alphaModFix amt="47000"/>
              <a:extLst>
                <a:ext uri="{96DAC541-7B7A-43D3-8B79-37D633B846F1}">
                  <asvg:svgBlip xmlns:asvg="http://schemas.microsoft.com/office/drawing/2016/SVG/main" xmlns="" r:embed="rId11"/>
                </a:ext>
              </a:extLst>
            </a:blip>
            <a:stretch>
              <a:fillRect/>
            </a:stretch>
          </a:blipFill>
        </p:spPr>
      </p:sp>
      <p:sp>
        <p:nvSpPr>
          <p:cNvPr id="11" name="Freeform 11"/>
          <p:cNvSpPr/>
          <p:nvPr/>
        </p:nvSpPr>
        <p:spPr>
          <a:xfrm flipH="1">
            <a:off x="4844898" y="5302566"/>
            <a:ext cx="1971858" cy="699113"/>
          </a:xfrm>
          <a:custGeom>
            <a:avLst/>
            <a:gdLst/>
            <a:ahLst/>
            <a:cxnLst/>
            <a:rect l="l" t="t" r="r" b="b"/>
            <a:pathLst>
              <a:path w="1971858" h="699113">
                <a:moveTo>
                  <a:pt x="1971858" y="0"/>
                </a:moveTo>
                <a:lnTo>
                  <a:pt x="0" y="0"/>
                </a:lnTo>
                <a:lnTo>
                  <a:pt x="0" y="699113"/>
                </a:lnTo>
                <a:lnTo>
                  <a:pt x="1971858" y="699113"/>
                </a:lnTo>
                <a:lnTo>
                  <a:pt x="1971858" y="0"/>
                </a:lnTo>
                <a:close/>
              </a:path>
            </a:pathLst>
          </a:custGeom>
          <a:blipFill>
            <a:blip r:embed="rId10">
              <a:alphaModFix amt="47000"/>
              <a:extLst>
                <a:ext uri="{96DAC541-7B7A-43D3-8B79-37D633B846F1}">
                  <asvg:svgBlip xmlns:asvg="http://schemas.microsoft.com/office/drawing/2016/SVG/main" xmlns="" r:embed="rId11"/>
                </a:ext>
              </a:extLst>
            </a:blip>
            <a:stretch>
              <a:fillRect/>
            </a:stretch>
          </a:blipFill>
        </p:spPr>
      </p:sp>
      <p:sp>
        <p:nvSpPr>
          <p:cNvPr id="12" name="TextBox 12"/>
          <p:cNvSpPr txBox="1"/>
          <p:nvPr/>
        </p:nvSpPr>
        <p:spPr>
          <a:xfrm>
            <a:off x="1476909" y="4590832"/>
            <a:ext cx="15310390" cy="1423467"/>
          </a:xfrm>
          <a:prstGeom prst="rect">
            <a:avLst/>
          </a:prstGeom>
        </p:spPr>
        <p:txBody>
          <a:bodyPr lIns="0" tIns="0" rIns="0" bIns="0" rtlCol="0" anchor="t">
            <a:spAutoFit/>
          </a:bodyPr>
          <a:lstStyle/>
          <a:p>
            <a:pPr algn="ctr">
              <a:lnSpc>
                <a:spcPts val="11103"/>
              </a:lnSpc>
            </a:pPr>
            <a:r>
              <a:rPr lang="en-US" sz="11446" spc="-640" dirty="0">
                <a:solidFill>
                  <a:srgbClr val="CB0101"/>
                </a:solidFill>
                <a:latin typeface="Algerian" panose="04020705040A02060702" pitchFamily="82" charset="0"/>
                <a:ea typeface="เอฟซี ฟาสท์เทสท์ Bold"/>
                <a:cs typeface="เอฟซี ฟาสท์เทสท์ Bold"/>
                <a:sym typeface="เอฟซี ฟาสท์เทสท์ Bold"/>
              </a:rPr>
              <a:t>THANK YOU!</a:t>
            </a:r>
          </a:p>
        </p:txBody>
      </p:sp>
      <p:sp>
        <p:nvSpPr>
          <p:cNvPr id="13" name="TextBox 13"/>
          <p:cNvSpPr txBox="1"/>
          <p:nvPr/>
        </p:nvSpPr>
        <p:spPr>
          <a:xfrm>
            <a:off x="2102180" y="981075"/>
            <a:ext cx="1017538" cy="255519"/>
          </a:xfrm>
          <a:prstGeom prst="rect">
            <a:avLst/>
          </a:prstGeom>
        </p:spPr>
        <p:txBody>
          <a:bodyPr lIns="0" tIns="0" rIns="0" bIns="0" rtlCol="0" anchor="t">
            <a:spAutoFit/>
          </a:bodyPr>
          <a:lstStyle/>
          <a:p>
            <a:pPr algn="l">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A.R_I18N</a:t>
            </a:r>
          </a:p>
        </p:txBody>
      </p:sp>
      <p:sp>
        <p:nvSpPr>
          <p:cNvPr id="14" name="TextBox 14"/>
          <p:cNvSpPr txBox="1"/>
          <p:nvPr/>
        </p:nvSpPr>
        <p:spPr>
          <a:xfrm>
            <a:off x="15451038" y="981075"/>
            <a:ext cx="760512" cy="255519"/>
          </a:xfrm>
          <a:prstGeom prst="rect">
            <a:avLst/>
          </a:prstGeom>
        </p:spPr>
        <p:txBody>
          <a:bodyPr lIns="0" tIns="0" rIns="0" bIns="0" rtlCol="0" anchor="t">
            <a:spAutoFit/>
          </a:bodyPr>
          <a:lstStyle/>
          <a:p>
            <a:pPr algn="r">
              <a:lnSpc>
                <a:spcPts val="2240"/>
              </a:lnSpc>
            </a:pPr>
            <a:r>
              <a:rPr lang="en-US" sz="1600" spc="75" dirty="0">
                <a:solidFill>
                  <a:srgbClr val="CB0101"/>
                </a:solidFill>
                <a:latin typeface="Agency FB" panose="020B0503020202020204" pitchFamily="34" charset="0"/>
                <a:ea typeface="Neue Machina Light"/>
                <a:cs typeface="Neue Machina Light"/>
                <a:sym typeface="Neue Machina Light"/>
              </a:rPr>
              <a:t>00054</a:t>
            </a: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TotalTime>
  <Words>11985</Words>
  <Application>Microsoft Office PowerPoint</Application>
  <PresentationFormat>Custom</PresentationFormat>
  <Paragraphs>731</Paragraphs>
  <Slides>95</Slides>
  <Notes>1</Notes>
  <HiddenSlides>0</HiddenSlides>
  <MMClips>0</MMClips>
  <ScaleCrop>false</ScaleCrop>
  <HeadingPairs>
    <vt:vector size="6" baseType="variant">
      <vt:variant>
        <vt:lpstr>Fonts Used</vt:lpstr>
      </vt:variant>
      <vt:variant>
        <vt:i4>47</vt:i4>
      </vt:variant>
      <vt:variant>
        <vt:lpstr>Theme</vt:lpstr>
      </vt:variant>
      <vt:variant>
        <vt:i4>1</vt:i4>
      </vt:variant>
      <vt:variant>
        <vt:lpstr>Slide Titles</vt:lpstr>
      </vt:variant>
      <vt:variant>
        <vt:i4>95</vt:i4>
      </vt:variant>
    </vt:vector>
  </HeadingPairs>
  <TitlesOfParts>
    <vt:vector size="143" baseType="lpstr">
      <vt:lpstr>Arial</vt:lpstr>
      <vt:lpstr>Playwrite US Trad</vt:lpstr>
      <vt:lpstr>Consolas</vt:lpstr>
      <vt:lpstr>เอฟซี ฟาสท์เทสท์ Bold</vt:lpstr>
      <vt:lpstr>Bahnschrift Condensed</vt:lpstr>
      <vt:lpstr>Ailerons</vt:lpstr>
      <vt:lpstr>Eras Medium ITC</vt:lpstr>
      <vt:lpstr>Goudy Old Style</vt:lpstr>
      <vt:lpstr>Matura MT Script Capitals</vt:lpstr>
      <vt:lpstr>Agency FB</vt:lpstr>
      <vt:lpstr>Felix Titling</vt:lpstr>
      <vt:lpstr>Voyager grotesque</vt:lpstr>
      <vt:lpstr>Lucida Console</vt:lpstr>
      <vt:lpstr>Copperplate Gothic Light</vt:lpstr>
      <vt:lpstr>Playfair Display Bold</vt:lpstr>
      <vt:lpstr>Sitka Heading</vt:lpstr>
      <vt:lpstr>Verdana</vt:lpstr>
      <vt:lpstr>Harrington</vt:lpstr>
      <vt:lpstr>Aperture</vt:lpstr>
      <vt:lpstr>Tw Cen MT</vt:lpstr>
      <vt:lpstr>Britannic Bold</vt:lpstr>
      <vt:lpstr>Cascadia Mono Light</vt:lpstr>
      <vt:lpstr>Palatino Linotype</vt:lpstr>
      <vt:lpstr>Cyberjunkies</vt:lpstr>
      <vt:lpstr>Bookman Old Style</vt:lpstr>
      <vt:lpstr>Calisto MT</vt:lpstr>
      <vt:lpstr>Neue Machina</vt:lpstr>
      <vt:lpstr>Copperplate Gothic Bold</vt:lpstr>
      <vt:lpstr>Neue Machina Light</vt:lpstr>
      <vt:lpstr>Nasalization Rg</vt:lpstr>
      <vt:lpstr>เอฟซี ฟาสท์เทสท์</vt:lpstr>
      <vt:lpstr>Elianto</vt:lpstr>
      <vt:lpstr>Book Antiqua</vt:lpstr>
      <vt:lpstr>Tahoma</vt:lpstr>
      <vt:lpstr>Playfair Display</vt:lpstr>
      <vt:lpstr>Gill Sans MT</vt:lpstr>
      <vt:lpstr>Segoe UI Variable Small Semibol</vt:lpstr>
      <vt:lpstr>Old English Text MT</vt:lpstr>
      <vt:lpstr>Rockwell</vt:lpstr>
      <vt:lpstr>Arial Black</vt:lpstr>
      <vt:lpstr>Canva Sans</vt:lpstr>
      <vt:lpstr>Cambria Math</vt:lpstr>
      <vt:lpstr>Algerian</vt:lpstr>
      <vt:lpstr>Broadway</vt:lpstr>
      <vt:lpstr>Calibri</vt:lpstr>
      <vt:lpstr>MingLiU_HKSCS-ExtB</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Trivia Game Fun Presentation in Black White Brutalist Cyberpunk Style</dc:title>
  <dc:creator>Jyothi</dc:creator>
  <cp:lastModifiedBy>Jyothi</cp:lastModifiedBy>
  <cp:revision>47</cp:revision>
  <dcterms:created xsi:type="dcterms:W3CDTF">2006-08-16T00:00:00Z</dcterms:created>
  <dcterms:modified xsi:type="dcterms:W3CDTF">2024-09-04T13:24:34Z</dcterms:modified>
  <dc:identifier>DAGNjkUh_Ho</dc:identifier>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2714172</vt:lpwstr>
  </property>
  <property fmtid="{D5CDD505-2E9C-101B-9397-08002B2CF9AE}" pid="3" name="NXPowerLiteSettings">
    <vt:lpwstr>F7000400038000</vt:lpwstr>
  </property>
  <property fmtid="{D5CDD505-2E9C-101B-9397-08002B2CF9AE}" pid="4" name="NXPowerLiteVersion">
    <vt:lpwstr>S10.2.0</vt:lpwstr>
  </property>
  <property fmtid="{D5CDD505-2E9C-101B-9397-08002B2CF9AE}" pid="5" name="_MarkAsFinal">
    <vt:bool>true</vt:bool>
  </property>
</Properties>
</file>